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8" d="100"/>
          <a:sy n="88" d="100"/>
        </p:scale>
        <p:origin x="-240" y="-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0"/>
            <a:ext cx="53848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0"/>
            <a:ext cx="53848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4"/>
          <p:cNvSpPr>
            <a:spLocks noGrp="1" noChangeArrowheads="1"/>
          </p:cNvSpPr>
          <p:nvPr>
            <p:ph type="dt" sz="half" idx="10"/>
          </p:nvPr>
        </p:nvSpPr>
        <p:spPr>
          <a:ln/>
        </p:spPr>
        <p:txBody>
          <a:bodyPr/>
          <a:lstStyle>
            <a:lvl1pPr>
              <a:defRPr/>
            </a:lvl1pPr>
          </a:lstStyle>
          <a:p>
            <a:pPr>
              <a:defRPr/>
            </a:pPr>
            <a:endParaRPr lang="tr-TR"/>
          </a:p>
        </p:txBody>
      </p:sp>
      <p:sp>
        <p:nvSpPr>
          <p:cNvPr id="6" name="Rectangle 25"/>
          <p:cNvSpPr>
            <a:spLocks noGrp="1" noChangeArrowheads="1"/>
          </p:cNvSpPr>
          <p:nvPr>
            <p:ph type="ftr" sz="quarter" idx="11"/>
          </p:nvPr>
        </p:nvSpPr>
        <p:spPr>
          <a:ln/>
        </p:spPr>
        <p:txBody>
          <a:bodyPr/>
          <a:lstStyle>
            <a:lvl1pPr>
              <a:defRPr/>
            </a:lvl1pPr>
          </a:lstStyle>
          <a:p>
            <a:pPr>
              <a:defRPr/>
            </a:pPr>
            <a:endParaRPr lang="tr-TR"/>
          </a:p>
        </p:txBody>
      </p:sp>
      <p:sp>
        <p:nvSpPr>
          <p:cNvPr id="7" name="Rectangle 26"/>
          <p:cNvSpPr>
            <a:spLocks noGrp="1" noChangeArrowheads="1"/>
          </p:cNvSpPr>
          <p:nvPr>
            <p:ph type="sldNum" sz="quarter" idx="12"/>
          </p:nvPr>
        </p:nvSpPr>
        <p:spPr>
          <a:ln/>
        </p:spPr>
        <p:txBody>
          <a:bodyPr/>
          <a:lstStyle>
            <a:lvl1pPr>
              <a:defRPr/>
            </a:lvl1pPr>
          </a:lstStyle>
          <a:p>
            <a:pPr>
              <a:defRPr/>
            </a:pPr>
            <a:fld id="{715D9C0F-3792-4982-8C79-15934DA4F2BD}" type="slidenum">
              <a:rPr lang="tr-TR"/>
              <a:pPr>
                <a:defRPr/>
              </a:pPr>
              <a:t>‹#›</a:t>
            </a:fld>
            <a:endParaRPr lang="tr-TR"/>
          </a:p>
        </p:txBody>
      </p:sp>
    </p:spTree>
    <p:extLst>
      <p:ext uri="{BB962C8B-B14F-4D97-AF65-F5344CB8AC3E}">
        <p14:creationId xmlns:p14="http://schemas.microsoft.com/office/powerpoint/2010/main" xmlns="" val="3682089083"/>
      </p:ext>
    </p:extLst>
  </p:cSld>
  <p:clrMapOvr>
    <a:masterClrMapping/>
  </p:clrMapOvr>
  <p:transition>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292101" y="227013"/>
            <a:ext cx="9969500" cy="1143000"/>
          </a:xfrm>
        </p:spPr>
        <p:txBody>
          <a:bodyPr/>
          <a:lstStyle/>
          <a:p>
            <a:r>
              <a:rPr lang="tr-TR"/>
              <a:t>Asıl başlık stili için tıklatın</a:t>
            </a:r>
          </a:p>
        </p:txBody>
      </p:sp>
      <p:sp>
        <p:nvSpPr>
          <p:cNvPr id="3" name="Metin Yer Tutucusu 2"/>
          <p:cNvSpPr>
            <a:spLocks noGrp="1"/>
          </p:cNvSpPr>
          <p:nvPr>
            <p:ph type="body" sz="half" idx="1"/>
          </p:nvPr>
        </p:nvSpPr>
        <p:spPr>
          <a:xfrm>
            <a:off x="351367" y="1598613"/>
            <a:ext cx="4821767" cy="44973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Küçük Resim Yer Tutucusu 3"/>
          <p:cNvSpPr>
            <a:spLocks noGrp="1"/>
          </p:cNvSpPr>
          <p:nvPr>
            <p:ph type="clipArt" sz="half" idx="2"/>
          </p:nvPr>
        </p:nvSpPr>
        <p:spPr>
          <a:xfrm>
            <a:off x="5376334" y="1598613"/>
            <a:ext cx="4823884" cy="4497387"/>
          </a:xfrm>
        </p:spPr>
        <p:txBody>
          <a:bodyPr/>
          <a:lstStyle/>
          <a:p>
            <a:pPr lvl="0"/>
            <a:endParaRPr lang="tr-TR" noProof="0"/>
          </a:p>
        </p:txBody>
      </p:sp>
      <p:sp>
        <p:nvSpPr>
          <p:cNvPr id="5" name="Veri Yer Tutucusu 4"/>
          <p:cNvSpPr>
            <a:spLocks noGrp="1"/>
          </p:cNvSpPr>
          <p:nvPr>
            <p:ph type="dt" sz="half" idx="10"/>
          </p:nvPr>
        </p:nvSpPr>
        <p:spPr>
          <a:xfrm>
            <a:off x="402168" y="6242051"/>
            <a:ext cx="2377017" cy="474663"/>
          </a:xfrm>
        </p:spPr>
        <p:txBody>
          <a:bodyPr/>
          <a:lstStyle>
            <a:lvl1pPr>
              <a:defRPr/>
            </a:lvl1pPr>
          </a:lstStyle>
          <a:p>
            <a:pPr>
              <a:defRPr/>
            </a:pPr>
            <a:endParaRPr lang="tr-TR"/>
          </a:p>
        </p:txBody>
      </p:sp>
      <p:sp>
        <p:nvSpPr>
          <p:cNvPr id="6" name="Altbilgi Yer Tutucusu 5"/>
          <p:cNvSpPr>
            <a:spLocks noGrp="1"/>
          </p:cNvSpPr>
          <p:nvPr>
            <p:ph type="ftr" sz="quarter" idx="11"/>
          </p:nvPr>
        </p:nvSpPr>
        <p:spPr>
          <a:xfrm>
            <a:off x="3009900" y="6248401"/>
            <a:ext cx="4607984" cy="474663"/>
          </a:xfrm>
        </p:spPr>
        <p:txBody>
          <a:bodyPr/>
          <a:lstStyle>
            <a:lvl1pPr>
              <a:defRPr/>
            </a:lvl1pPr>
          </a:lstStyle>
          <a:p>
            <a:pPr>
              <a:defRPr/>
            </a:pPr>
            <a:endParaRPr lang="tr-TR"/>
          </a:p>
        </p:txBody>
      </p:sp>
      <p:sp>
        <p:nvSpPr>
          <p:cNvPr id="7" name="Slayt Numarası Yer Tutucusu 6"/>
          <p:cNvSpPr>
            <a:spLocks noGrp="1"/>
          </p:cNvSpPr>
          <p:nvPr>
            <p:ph type="sldNum" sz="quarter" idx="12"/>
          </p:nvPr>
        </p:nvSpPr>
        <p:spPr>
          <a:xfrm>
            <a:off x="7823201" y="6248401"/>
            <a:ext cx="2341033" cy="474663"/>
          </a:xfrm>
        </p:spPr>
        <p:txBody>
          <a:bodyPr/>
          <a:lstStyle>
            <a:lvl1pPr>
              <a:defRPr/>
            </a:lvl1pPr>
          </a:lstStyle>
          <a:p>
            <a:pPr>
              <a:defRPr/>
            </a:pPr>
            <a:fld id="{18434D84-064C-46FD-989A-430632A06C96}"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3/9/2017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Microsoft_Office_PowerPoint_97-2003_Sunusu1.ppt"/><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832100" y="2565400"/>
            <a:ext cx="7103533" cy="1752600"/>
          </a:xfrm>
          <a:prstGeom prst="rect">
            <a:avLst/>
          </a:prstGeom>
        </p:spPr>
        <p:txBody>
          <a:bodyPr wrap="none" fromWordArt="1">
            <a:prstTxWarp prst="textPlain">
              <a:avLst>
                <a:gd name="adj" fmla="val 50000"/>
              </a:avLst>
            </a:prstTxWarp>
          </a:bodyPr>
          <a:lstStyle/>
          <a:p>
            <a:pPr algn="ctr"/>
            <a:r>
              <a:rPr lang="tr-TR" sz="2400" kern="10">
                <a:ln w="19050">
                  <a:solidFill>
                    <a:schemeClr val="tx1"/>
                  </a:solidFill>
                  <a:round/>
                  <a:headEnd/>
                  <a:tailEnd/>
                </a:ln>
                <a:solidFill>
                  <a:srgbClr val="000080"/>
                </a:solidFill>
                <a:effectLst>
                  <a:outerShdw dist="35921" dir="2700000" algn="ctr" rotWithShape="0">
                    <a:srgbClr val="990000"/>
                  </a:outerShdw>
                </a:effectLst>
                <a:latin typeface="Impact"/>
              </a:rPr>
              <a:t>HOŞGELDİNİZ</a:t>
            </a:r>
          </a:p>
        </p:txBody>
      </p:sp>
      <p:sp>
        <p:nvSpPr>
          <p:cNvPr id="17413" name="Rectangle 5"/>
          <p:cNvSpPr>
            <a:spLocks noChangeArrowheads="1"/>
          </p:cNvSpPr>
          <p:nvPr/>
        </p:nvSpPr>
        <p:spPr bwMode="auto">
          <a:xfrm>
            <a:off x="2734734" y="4868863"/>
            <a:ext cx="5473700" cy="1572738"/>
          </a:xfrm>
          <a:prstGeom prst="rect">
            <a:avLst/>
          </a:prstGeom>
          <a:noFill/>
          <a:ln w="9525">
            <a:noFill/>
            <a:miter lim="800000"/>
            <a:headEnd/>
            <a:tailEnd/>
          </a:ln>
          <a:effectLst/>
        </p:spPr>
        <p:txBody>
          <a:bodyPr>
            <a:spAutoFit/>
          </a:bodyPr>
          <a:lstStyle/>
          <a:p>
            <a:pPr algn="ctr">
              <a:spcBef>
                <a:spcPct val="20000"/>
              </a:spcBef>
              <a:defRPr/>
            </a:pPr>
            <a:r>
              <a:rPr lang="tr-TR" sz="3200" dirty="0" smtClean="0">
                <a:solidFill>
                  <a:srgbClr val="FF0000"/>
                </a:solidFill>
                <a:effectLst>
                  <a:outerShdw blurRad="38100" dist="38100" dir="2700000" algn="tl">
                    <a:srgbClr val="C0C0C0"/>
                  </a:outerShdw>
                </a:effectLst>
                <a:latin typeface="Arial Black" pitchFamily="34" charset="0"/>
              </a:rPr>
              <a:t>AYŞE ÖNEM</a:t>
            </a:r>
          </a:p>
          <a:p>
            <a:pPr algn="ctr">
              <a:spcBef>
                <a:spcPct val="50000"/>
              </a:spcBef>
              <a:defRPr/>
            </a:pPr>
            <a:r>
              <a:rPr lang="tr-TR" sz="1600" b="1" dirty="0" smtClean="0">
                <a:solidFill>
                  <a:srgbClr val="0000FF"/>
                </a:solidFill>
                <a:latin typeface="Tahoma" pitchFamily="34" charset="0"/>
              </a:rPr>
              <a:t>PSİKOLOJİK </a:t>
            </a:r>
            <a:r>
              <a:rPr lang="tr-TR" sz="1600" b="1" dirty="0">
                <a:solidFill>
                  <a:srgbClr val="0000FF"/>
                </a:solidFill>
                <a:latin typeface="Tahoma" pitchFamily="34" charset="0"/>
              </a:rPr>
              <a:t>DANIŞMAN</a:t>
            </a:r>
          </a:p>
          <a:p>
            <a:pPr algn="ctr">
              <a:spcBef>
                <a:spcPct val="50000"/>
              </a:spcBef>
              <a:defRPr/>
            </a:pPr>
            <a:endParaRPr lang="tr-TR" sz="1400" b="1" dirty="0">
              <a:solidFill>
                <a:srgbClr val="000000"/>
              </a:solidFill>
              <a:latin typeface="Tahoma" pitchFamily="34" charset="0"/>
            </a:endParaRPr>
          </a:p>
          <a:p>
            <a:pPr algn="ctr">
              <a:spcBef>
                <a:spcPct val="20000"/>
              </a:spcBef>
              <a:defRPr/>
            </a:pPr>
            <a:endParaRPr lang="tr-TR" sz="1600" dirty="0">
              <a:solidFill>
                <a:srgbClr val="FF0000"/>
              </a:solidFill>
              <a:effectLst>
                <a:outerShdw blurRad="38100" dist="38100" dir="2700000" algn="tl">
                  <a:srgbClr val="C0C0C0"/>
                </a:outerShdw>
              </a:effectLst>
              <a:latin typeface="Arial Black" pitchFamily="34" charset="0"/>
            </a:endParaRPr>
          </a:p>
        </p:txBody>
      </p:sp>
      <p:pic>
        <p:nvPicPr>
          <p:cNvPr id="4100" name="Picture 4" descr="PEOP0015"/>
          <p:cNvPicPr>
            <a:picLocks noChangeAspect="1" noChangeArrowheads="1"/>
          </p:cNvPicPr>
          <p:nvPr/>
        </p:nvPicPr>
        <p:blipFill>
          <a:blip r:embed="rId2" cstate="print"/>
          <a:srcRect/>
          <a:stretch>
            <a:fillRect/>
          </a:stretch>
        </p:blipFill>
        <p:spPr bwMode="auto">
          <a:xfrm>
            <a:off x="0" y="3186114"/>
            <a:ext cx="4464051" cy="3671887"/>
          </a:xfrm>
          <a:prstGeom prst="rect">
            <a:avLst/>
          </a:prstGeom>
          <a:noFill/>
          <a:ln w="9525">
            <a:noFill/>
            <a:miter lim="800000"/>
            <a:headEnd/>
            <a:tailEnd/>
          </a:ln>
        </p:spPr>
      </p:pic>
      <p:pic>
        <p:nvPicPr>
          <p:cNvPr id="4101" name="Picture 8" descr="PEOP0680"/>
          <p:cNvPicPr>
            <a:picLocks noChangeAspect="1" noChangeArrowheads="1"/>
          </p:cNvPicPr>
          <p:nvPr/>
        </p:nvPicPr>
        <p:blipFill>
          <a:blip r:embed="rId3" cstate="print"/>
          <a:srcRect/>
          <a:stretch>
            <a:fillRect/>
          </a:stretch>
        </p:blipFill>
        <p:spPr bwMode="auto">
          <a:xfrm>
            <a:off x="7535334" y="3500439"/>
            <a:ext cx="4991100" cy="3095625"/>
          </a:xfrm>
          <a:prstGeom prst="rect">
            <a:avLst/>
          </a:prstGeom>
          <a:noFill/>
          <a:ln w="9525">
            <a:noFill/>
            <a:miter lim="800000"/>
            <a:headEnd/>
            <a:tailEnd/>
          </a:ln>
        </p:spPr>
      </p:pic>
      <p:sp>
        <p:nvSpPr>
          <p:cNvPr id="4102" name="Rectangle 2"/>
          <p:cNvSpPr>
            <a:spLocks noGrp="1" noChangeArrowheads="1"/>
          </p:cNvSpPr>
          <p:nvPr>
            <p:ph type="ctrTitle"/>
          </p:nvPr>
        </p:nvSpPr>
        <p:spPr>
          <a:xfrm>
            <a:off x="562335" y="476251"/>
            <a:ext cx="8297580" cy="1444625"/>
          </a:xfrm>
        </p:spPr>
        <p:txBody>
          <a:bodyPr>
            <a:normAutofit/>
          </a:bodyPr>
          <a:lstStyle/>
          <a:p>
            <a:r>
              <a:rPr lang="tr-TR" sz="7200" b="1" dirty="0" smtClean="0">
                <a:solidFill>
                  <a:srgbClr val="FF0000"/>
                </a:solidFill>
              </a:rPr>
              <a:t>AİLE İÇİ İLETİŞİM</a:t>
            </a:r>
            <a:r>
              <a:rPr lang="tr-TR" sz="72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tr-TR" b="1" dirty="0" smtClean="0">
                <a:solidFill>
                  <a:schemeClr val="tx1"/>
                </a:solidFill>
              </a:rPr>
              <a:t>1.Değerli olma duygusu</a:t>
            </a:r>
            <a:r>
              <a:rPr lang="tr-TR" b="1" dirty="0" smtClean="0"/>
              <a:t>:</a:t>
            </a:r>
            <a:r>
              <a:rPr lang="tr-TR" dirty="0" smtClean="0"/>
              <a:t> </a:t>
            </a:r>
          </a:p>
        </p:txBody>
      </p:sp>
      <p:sp>
        <p:nvSpPr>
          <p:cNvPr id="22531" name="Rectangle 3"/>
          <p:cNvSpPr>
            <a:spLocks noGrp="1" noChangeArrowheads="1"/>
          </p:cNvSpPr>
          <p:nvPr>
            <p:ph type="body" sz="half" idx="1"/>
          </p:nvPr>
        </p:nvSpPr>
        <p:spPr>
          <a:xfrm>
            <a:off x="609600" y="1628776"/>
            <a:ext cx="5774267" cy="4467225"/>
          </a:xfrm>
        </p:spPr>
        <p:txBody>
          <a:bodyPr/>
          <a:lstStyle/>
          <a:p>
            <a:pPr eaLnBrk="1" hangingPunct="1">
              <a:lnSpc>
                <a:spcPct val="80000"/>
              </a:lnSpc>
            </a:pPr>
            <a:r>
              <a:rPr lang="tr-TR" sz="2400" b="1" dirty="0" smtClean="0"/>
              <a:t>1.Değerli olma duygusu:</a:t>
            </a:r>
            <a:r>
              <a:rPr lang="tr-TR" sz="2400" dirty="0" smtClean="0"/>
              <a:t> </a:t>
            </a:r>
            <a:r>
              <a:rPr lang="tr-TR" sz="2800" dirty="0" smtClean="0"/>
              <a:t>Aile içindeki etkileşim çocukları “</a:t>
            </a:r>
            <a:r>
              <a:rPr lang="tr-TR" sz="2800" b="1" i="1" u="sng" dirty="0" smtClean="0"/>
              <a:t>ben değerliyim</a:t>
            </a:r>
            <a:r>
              <a:rPr lang="tr-TR" sz="2800" dirty="0" smtClean="0"/>
              <a:t>” ya da “</a:t>
            </a:r>
            <a:r>
              <a:rPr lang="tr-TR" sz="2800" b="1" i="1" u="sng" dirty="0" smtClean="0"/>
              <a:t>değersizim</a:t>
            </a:r>
            <a:r>
              <a:rPr lang="tr-TR" sz="2800" i="1" dirty="0" smtClean="0"/>
              <a:t>”</a:t>
            </a:r>
            <a:r>
              <a:rPr lang="tr-TR" sz="2800" dirty="0" smtClean="0"/>
              <a:t> duygusuna götürür. Bu gereksinim aile içinde yerine getirilmezse çocuk  farklı yollarla bu duyguyu elde etmeye çalışır. </a:t>
            </a:r>
          </a:p>
        </p:txBody>
      </p:sp>
      <p:pic>
        <p:nvPicPr>
          <p:cNvPr id="22532" name="Picture 5" descr="7"/>
          <p:cNvPicPr>
            <a:picLocks noGrp="1" noChangeAspect="1" noChangeArrowheads="1"/>
          </p:cNvPicPr>
          <p:nvPr>
            <p:ph sz="half" idx="2"/>
          </p:nvPr>
        </p:nvPicPr>
        <p:blipFill>
          <a:blip r:embed="rId2" cstate="print"/>
          <a:srcRect/>
          <a:stretch>
            <a:fillRect/>
          </a:stretch>
        </p:blipFill>
        <p:spPr>
          <a:xfrm>
            <a:off x="6895934" y="4071669"/>
            <a:ext cx="1949017" cy="1259456"/>
          </a:xfrm>
        </p:spPr>
      </p:pic>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sz="half" idx="1"/>
          </p:nvPr>
        </p:nvSpPr>
        <p:spPr>
          <a:xfrm>
            <a:off x="609600" y="372516"/>
            <a:ext cx="5384800" cy="5792788"/>
          </a:xfrm>
        </p:spPr>
        <p:txBody>
          <a:bodyPr/>
          <a:lstStyle/>
          <a:p>
            <a:pPr eaLnBrk="1" hangingPunct="1">
              <a:lnSpc>
                <a:spcPct val="90000"/>
              </a:lnSpc>
            </a:pPr>
            <a:endParaRPr lang="tr-TR" sz="2800" b="1" dirty="0" smtClean="0"/>
          </a:p>
          <a:p>
            <a:pPr eaLnBrk="1" hangingPunct="1">
              <a:lnSpc>
                <a:spcPct val="90000"/>
              </a:lnSpc>
            </a:pPr>
            <a:r>
              <a:rPr lang="tr-TR" sz="2800" b="1" dirty="0" smtClean="0"/>
              <a:t>2.GÜVEN ORTAMI:</a:t>
            </a:r>
          </a:p>
          <a:p>
            <a:pPr eaLnBrk="1" hangingPunct="1">
              <a:lnSpc>
                <a:spcPct val="90000"/>
              </a:lnSpc>
            </a:pPr>
            <a:r>
              <a:rPr lang="tr-TR" sz="2800" dirty="0" smtClean="0"/>
              <a:t> Aile içindeki bireyler kendilerinin aile içinde </a:t>
            </a:r>
            <a:r>
              <a:rPr lang="tr-TR" sz="2800" b="1" dirty="0" smtClean="0"/>
              <a:t>emniyette</a:t>
            </a:r>
            <a:r>
              <a:rPr lang="tr-TR" sz="2800" dirty="0" smtClean="0"/>
              <a:t> olduğunu, dışarıdaki tehlikeli olayların aile içine girmeyeceği duygusunu sağlamak ister. Bu duygu da aile içinde kazanılması gereken bir duygudur</a:t>
            </a:r>
            <a:r>
              <a:rPr lang="tr-TR" sz="2000" dirty="0" smtClean="0"/>
              <a:t>. </a:t>
            </a:r>
          </a:p>
        </p:txBody>
      </p:sp>
      <p:pic>
        <p:nvPicPr>
          <p:cNvPr id="23555" name="Picture 6" descr="15"/>
          <p:cNvPicPr>
            <a:picLocks noGrp="1" noChangeAspect="1" noChangeArrowheads="1"/>
          </p:cNvPicPr>
          <p:nvPr>
            <p:ph sz="half" idx="2"/>
          </p:nvPr>
        </p:nvPicPr>
        <p:blipFill>
          <a:blip r:embed="rId2" cstate="print"/>
          <a:srcRect/>
          <a:stretch>
            <a:fillRect/>
          </a:stretch>
        </p:blipFill>
        <p:spPr>
          <a:xfrm>
            <a:off x="6900136" y="1965205"/>
            <a:ext cx="2135459" cy="2080583"/>
          </a:xfrm>
        </p:spPr>
      </p:pic>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fontAlgn="auto" hangingPunct="1">
              <a:spcAft>
                <a:spcPts val="0"/>
              </a:spcAft>
              <a:defRPr/>
            </a:pPr>
            <a:r>
              <a:rPr lang="tr-TR" sz="4000" b="1" dirty="0" smtClean="0">
                <a:solidFill>
                  <a:schemeClr val="tx1"/>
                </a:solidFill>
              </a:rPr>
              <a:t>3.Yakınlık ve dayanışma duygusu:</a:t>
            </a:r>
            <a:r>
              <a:rPr lang="tr-TR" sz="4000" dirty="0" smtClean="0">
                <a:solidFill>
                  <a:schemeClr val="tx1"/>
                </a:solidFill>
              </a:rPr>
              <a:t> </a:t>
            </a:r>
          </a:p>
        </p:txBody>
      </p:sp>
      <p:sp>
        <p:nvSpPr>
          <p:cNvPr id="24579" name="Rectangle 3"/>
          <p:cNvSpPr>
            <a:spLocks noGrp="1" noChangeArrowheads="1"/>
          </p:cNvSpPr>
          <p:nvPr>
            <p:ph type="body" sz="half" idx="1"/>
          </p:nvPr>
        </p:nvSpPr>
        <p:spPr>
          <a:xfrm>
            <a:off x="609599" y="1600200"/>
            <a:ext cx="6567578" cy="4495800"/>
          </a:xfrm>
        </p:spPr>
        <p:txBody>
          <a:bodyPr>
            <a:normAutofit/>
          </a:bodyPr>
          <a:lstStyle/>
          <a:p>
            <a:pPr eaLnBrk="1" hangingPunct="1"/>
            <a:r>
              <a:rPr lang="tr-TR" sz="2800" dirty="0" smtClean="0"/>
              <a:t>Aile içinde temel güven ve dayanışma varsa aile dışında bireyin karşılaştığı stres oluşturan olumsuz olaylar çok da yıkıcı olmaz. Güven duygusunun yaşandığı aile </a:t>
            </a:r>
            <a:r>
              <a:rPr lang="tr-TR" sz="2800" b="1" dirty="0" smtClean="0"/>
              <a:t>dış dünyanın yaratmış olduğu sıkıntı ve kaygılarından kendisini koruyabilir.. </a:t>
            </a:r>
          </a:p>
        </p:txBody>
      </p:sp>
      <p:pic>
        <p:nvPicPr>
          <p:cNvPr id="24580" name="Picture 5" descr="18"/>
          <p:cNvPicPr>
            <a:picLocks noGrp="1" noChangeAspect="1" noChangeArrowheads="1"/>
          </p:cNvPicPr>
          <p:nvPr>
            <p:ph sz="half" idx="2"/>
          </p:nvPr>
        </p:nvPicPr>
        <p:blipFill>
          <a:blip r:embed="rId2" cstate="print"/>
          <a:srcRect/>
          <a:stretch>
            <a:fillRect/>
          </a:stretch>
        </p:blipFill>
        <p:spPr>
          <a:xfrm>
            <a:off x="7349707" y="2464072"/>
            <a:ext cx="2017581" cy="1564464"/>
          </a:xfrm>
        </p:spPr>
      </p:pic>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tr-TR" b="1" dirty="0" smtClean="0">
                <a:solidFill>
                  <a:schemeClr val="tx1"/>
                </a:solidFill>
              </a:rPr>
              <a:t>4.Sorumluluk</a:t>
            </a:r>
            <a:r>
              <a:rPr lang="tr-TR" b="1" i="1" dirty="0" smtClean="0">
                <a:solidFill>
                  <a:schemeClr val="tx1"/>
                </a:solidFill>
              </a:rPr>
              <a:t> </a:t>
            </a:r>
            <a:r>
              <a:rPr lang="tr-TR" b="1" dirty="0" smtClean="0">
                <a:solidFill>
                  <a:schemeClr val="tx1"/>
                </a:solidFill>
              </a:rPr>
              <a:t>duygusu: </a:t>
            </a:r>
          </a:p>
        </p:txBody>
      </p:sp>
      <p:sp>
        <p:nvSpPr>
          <p:cNvPr id="25603" name="Rectangle 3"/>
          <p:cNvSpPr>
            <a:spLocks noGrp="1" noChangeArrowheads="1"/>
          </p:cNvSpPr>
          <p:nvPr>
            <p:ph type="body" sz="half" idx="1"/>
          </p:nvPr>
        </p:nvSpPr>
        <p:spPr/>
        <p:txBody>
          <a:bodyPr>
            <a:normAutofit/>
          </a:bodyPr>
          <a:lstStyle/>
          <a:p>
            <a:pPr algn="ctr" eaLnBrk="1" hangingPunct="1">
              <a:buFontTx/>
              <a:buNone/>
            </a:pPr>
            <a:r>
              <a:rPr lang="tr-TR" sz="2400" smtClean="0"/>
              <a:t>Sorumluluk duygusu aile sistemi içindeki gelişmeye başlar. Anne ve babalar davranış ve sözleri ile sorumluluk duygusunu ifade ederler. Aile içinde sadece anne baba değil herkes sorumluluk duygusunu paylaşır. Elbette ki çocuklara yaşları oranında sorumluluk verilmelidir. </a:t>
            </a:r>
          </a:p>
        </p:txBody>
      </p:sp>
      <p:pic>
        <p:nvPicPr>
          <p:cNvPr id="25604" name="Picture 5" descr="10"/>
          <p:cNvPicPr>
            <a:picLocks noGrp="1" noChangeAspect="1" noChangeArrowheads="1"/>
          </p:cNvPicPr>
          <p:nvPr>
            <p:ph sz="half" idx="2"/>
          </p:nvPr>
        </p:nvPicPr>
        <p:blipFill>
          <a:blip r:embed="rId2" cstate="print"/>
          <a:srcRect/>
          <a:stretch>
            <a:fillRect/>
          </a:stretch>
        </p:blipFill>
        <p:spPr>
          <a:xfrm>
            <a:off x="7137282" y="2463592"/>
            <a:ext cx="2234729" cy="2048024"/>
          </a:xfrm>
        </p:spPr>
      </p:pic>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35360" y="2286000"/>
            <a:ext cx="10972800" cy="3200400"/>
          </a:xfrm>
        </p:spPr>
        <p:txBody>
          <a:bodyPr>
            <a:noAutofit/>
          </a:bodyPr>
          <a:lstStyle/>
          <a:p>
            <a:pPr eaLnBrk="1" hangingPunct="1">
              <a:buNone/>
            </a:pPr>
            <a:endParaRPr lang="tr-TR" sz="3200" dirty="0" smtClean="0">
              <a:latin typeface="Times New Roman" pitchFamily="18" charset="0"/>
              <a:cs typeface="Times New Roman" pitchFamily="18" charset="0"/>
            </a:endParaRPr>
          </a:p>
          <a:p>
            <a:pPr eaLnBrk="1" hangingPunct="1">
              <a:buNone/>
            </a:pPr>
            <a:r>
              <a:rPr lang="tr-TR" sz="3200" dirty="0" smtClean="0">
                <a:latin typeface="Times New Roman" pitchFamily="18" charset="0"/>
                <a:cs typeface="Times New Roman" pitchFamily="18" charset="0"/>
              </a:rPr>
              <a:t>   Çocuğa her şey hazır verilmemelidir. Sorumluluk duygusunun gelişimi ile ilgili anlatılanlar zorluklarla mücadele etme ile ilgilidir. Çocuğun içinde bulunduğu gelişimsel dönem göz önünde bulundurularak çocuk kendi sorunları ile baş başa bırakılabilmelidir. </a:t>
            </a:r>
          </a:p>
        </p:txBody>
      </p:sp>
      <p:sp>
        <p:nvSpPr>
          <p:cNvPr id="6" name="5 Dikdörtgen"/>
          <p:cNvSpPr/>
          <p:nvPr/>
        </p:nvSpPr>
        <p:spPr>
          <a:xfrm>
            <a:off x="1053927" y="919615"/>
            <a:ext cx="9985109" cy="1323439"/>
          </a:xfrm>
          <a:prstGeom prst="rect">
            <a:avLst/>
          </a:prstGeom>
        </p:spPr>
        <p:txBody>
          <a:bodyPr wrap="square">
            <a:spAutoFit/>
          </a:bodyPr>
          <a:lstStyle/>
          <a:p>
            <a:r>
              <a:rPr lang="tr-TR" sz="4000" b="1" dirty="0" smtClean="0"/>
              <a:t>5.Zorluklarla mücadele ederek onların üstesinden gelmeyi öğrenme:</a:t>
            </a:r>
            <a:r>
              <a:rPr lang="tr-TR" sz="4000" dirty="0" smtClean="0"/>
              <a:t> </a:t>
            </a:r>
            <a:endParaRPr lang="tr-TR" sz="400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eaLnBrk="1" fontAlgn="auto" hangingPunct="1">
              <a:spcAft>
                <a:spcPts val="0"/>
              </a:spcAft>
              <a:defRPr/>
            </a:pPr>
            <a:r>
              <a:rPr lang="tr-TR" sz="4000" b="1" dirty="0" smtClean="0">
                <a:solidFill>
                  <a:schemeClr val="tx1"/>
                </a:solidFill>
              </a:rPr>
              <a:t>6.Mutluluk ve kendisini gerçekleştirme ortamı:</a:t>
            </a:r>
            <a:r>
              <a:rPr lang="tr-TR" sz="4000" dirty="0" smtClean="0">
                <a:solidFill>
                  <a:schemeClr val="tx1"/>
                </a:solidFill>
              </a:rPr>
              <a:t> </a:t>
            </a:r>
          </a:p>
        </p:txBody>
      </p:sp>
      <p:sp>
        <p:nvSpPr>
          <p:cNvPr id="27651" name="Rectangle 3"/>
          <p:cNvSpPr>
            <a:spLocks noGrp="1" noChangeArrowheads="1"/>
          </p:cNvSpPr>
          <p:nvPr>
            <p:ph idx="1"/>
          </p:nvPr>
        </p:nvSpPr>
        <p:spPr/>
        <p:txBody>
          <a:bodyPr>
            <a:normAutofit/>
          </a:bodyPr>
          <a:lstStyle/>
          <a:p>
            <a:pPr eaLnBrk="1" hangingPunct="1"/>
            <a:r>
              <a:rPr lang="tr-TR" sz="2800" dirty="0" smtClean="0"/>
              <a:t>Aile ortamı bir mutluluk ortamıdır. Şimdiye kadar anlatılan gereksinimlerin karşılanması mutlu olmayı getirir. Evde değerli olduğu duygusunu tadan birey mutlu olur ve yaptığı şeylerden doyum alır, kendini gerçekleştirme olanağı bulur. </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1128653"/>
            <a:ext cx="9956800" cy="1930226"/>
          </a:xfrm>
        </p:spPr>
        <p:txBody>
          <a:bodyPr rtlCol="0">
            <a:normAutofit/>
          </a:bodyPr>
          <a:lstStyle/>
          <a:p>
            <a:pPr eaLnBrk="1" fontAlgn="auto" hangingPunct="1">
              <a:spcAft>
                <a:spcPts val="0"/>
              </a:spcAft>
              <a:defRPr/>
            </a:pPr>
            <a:r>
              <a:rPr lang="tr-TR" sz="4000" b="1" dirty="0" smtClean="0">
                <a:solidFill>
                  <a:schemeClr val="tx1"/>
                </a:solidFill>
              </a:rPr>
              <a:t>7.Sağlıklı manevi yaşamın temellerini oluşturma ortamı:</a:t>
            </a:r>
            <a:r>
              <a:rPr lang="tr-TR" sz="4000" dirty="0" smtClean="0">
                <a:solidFill>
                  <a:schemeClr val="tx1"/>
                </a:solidFill>
              </a:rPr>
              <a:t> </a:t>
            </a:r>
          </a:p>
        </p:txBody>
      </p:sp>
      <p:sp>
        <p:nvSpPr>
          <p:cNvPr id="14339" name="Rectangle 3"/>
          <p:cNvSpPr>
            <a:spLocks noGrp="1" noChangeArrowheads="1"/>
          </p:cNvSpPr>
          <p:nvPr>
            <p:ph idx="1"/>
          </p:nvPr>
        </p:nvSpPr>
        <p:spPr/>
        <p:txBody>
          <a:bodyPr>
            <a:normAutofit/>
          </a:bodyPr>
          <a:lstStyle/>
          <a:p>
            <a:pPr algn="ctr" eaLnBrk="1" hangingPunct="1">
              <a:buNone/>
            </a:pPr>
            <a:endParaRPr lang="tr-TR" sz="2800" dirty="0" smtClean="0"/>
          </a:p>
          <a:p>
            <a:pPr algn="ctr" eaLnBrk="1" hangingPunct="1"/>
            <a:endParaRPr lang="tr-TR" sz="2800" dirty="0" smtClean="0"/>
          </a:p>
          <a:p>
            <a:pPr algn="ctr" eaLnBrk="1" hangingPunct="1"/>
            <a:r>
              <a:rPr lang="tr-TR" sz="2800" dirty="0" smtClean="0"/>
              <a:t>Katı din kuralları altında </a:t>
            </a:r>
            <a:r>
              <a:rPr lang="tr-TR" sz="3200" dirty="0" smtClean="0"/>
              <a:t>yetiştirilmiş</a:t>
            </a:r>
            <a:r>
              <a:rPr lang="tr-TR" sz="2800" dirty="0" smtClean="0"/>
              <a:t> çocuk sürekli yargılanacağı, cezalandırılacağı korkusunu yaşar..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433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fade">
                                      <p:cBhvr>
                                        <p:cTn id="11" dur="1000">
                                          <p:stCondLst>
                                            <p:cond delay="0"/>
                                          </p:stCondLst>
                                        </p:cTn>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İçerik Yer Tutucusu 2"/>
          <p:cNvSpPr>
            <a:spLocks noGrp="1"/>
          </p:cNvSpPr>
          <p:nvPr>
            <p:ph idx="1"/>
          </p:nvPr>
        </p:nvSpPr>
        <p:spPr>
          <a:xfrm>
            <a:off x="522059" y="1470476"/>
            <a:ext cx="9915904" cy="3880773"/>
          </a:xfrm>
        </p:spPr>
        <p:txBody>
          <a:bodyPr>
            <a:normAutofit/>
          </a:bodyPr>
          <a:lstStyle/>
          <a:p>
            <a:pPr algn="ctr" eaLnBrk="1" hangingPunct="1"/>
            <a:endParaRPr lang="tr-TR" sz="2400" b="1" dirty="0" smtClean="0"/>
          </a:p>
          <a:p>
            <a:pPr algn="ctr" eaLnBrk="1" hangingPunct="1"/>
            <a:endParaRPr lang="tr-TR" sz="2400" b="1" dirty="0" smtClean="0"/>
          </a:p>
          <a:p>
            <a:pPr algn="ctr" eaLnBrk="1" hangingPunct="1"/>
            <a:endParaRPr lang="tr-TR" sz="2400" b="1" dirty="0" smtClean="0"/>
          </a:p>
          <a:p>
            <a:pPr algn="ctr" eaLnBrk="1" hangingPunct="1"/>
            <a:r>
              <a:rPr lang="tr-TR" sz="2400" b="1" dirty="0" smtClean="0">
                <a:latin typeface="Comic Sans MS" pitchFamily="66" charset="0"/>
              </a:rPr>
              <a:t>ÇOCUĞUNUZA SEVGİNİZİ NASIL İLETİYORSUNUZ?</a:t>
            </a:r>
            <a:endParaRPr lang="tr-TR" sz="2400" dirty="0" smtClean="0">
              <a:latin typeface="Comic Sans MS" pitchFamily="66" charset="0"/>
            </a:endParaRPr>
          </a:p>
          <a:p>
            <a:pPr eaLnBrk="1" hangingPunct="1"/>
            <a:endParaRPr lang="tr-TR"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eers01"/>
          <p:cNvPicPr>
            <a:picLocks noChangeAspect="1" noChangeArrowheads="1"/>
          </p:cNvPicPr>
          <p:nvPr/>
        </p:nvPicPr>
        <p:blipFill>
          <a:blip r:embed="rId2" cstate="print"/>
          <a:srcRect/>
          <a:stretch>
            <a:fillRect/>
          </a:stretch>
        </p:blipFill>
        <p:spPr bwMode="auto">
          <a:xfrm>
            <a:off x="0" y="0"/>
            <a:ext cx="12192000" cy="4419600"/>
          </a:xfrm>
          <a:prstGeom prst="rect">
            <a:avLst/>
          </a:prstGeom>
          <a:noFill/>
          <a:ln w="9525">
            <a:noFill/>
            <a:miter lim="800000"/>
            <a:headEnd/>
            <a:tailEnd/>
          </a:ln>
        </p:spPr>
      </p:pic>
      <p:sp>
        <p:nvSpPr>
          <p:cNvPr id="52227" name="Rectangle 3"/>
          <p:cNvSpPr>
            <a:spLocks noChangeArrowheads="1"/>
          </p:cNvSpPr>
          <p:nvPr/>
        </p:nvSpPr>
        <p:spPr bwMode="auto">
          <a:xfrm>
            <a:off x="0" y="4123678"/>
            <a:ext cx="12192000" cy="2743200"/>
          </a:xfrm>
          <a:prstGeom prst="rect">
            <a:avLst/>
          </a:prstGeom>
          <a:noFill/>
          <a:ln w="9525">
            <a:noFill/>
            <a:miter lim="800000"/>
            <a:headEnd/>
            <a:tailEnd/>
          </a:ln>
        </p:spPr>
        <p:txBody>
          <a:bodyPr anchor="ctr"/>
          <a:lstStyle/>
          <a:p>
            <a:pPr algn="ctr"/>
            <a:r>
              <a:rPr lang="en-US" sz="2800" dirty="0" err="1">
                <a:solidFill>
                  <a:srgbClr val="0000FF"/>
                </a:solidFill>
                <a:latin typeface="Arial" charset="0"/>
              </a:rPr>
              <a:t>Bir</a:t>
            </a:r>
            <a:r>
              <a:rPr lang="en-US" sz="2800" dirty="0">
                <a:solidFill>
                  <a:srgbClr val="0000FF"/>
                </a:solidFill>
                <a:latin typeface="Arial" charset="0"/>
              </a:rPr>
              <a:t> </a:t>
            </a:r>
            <a:r>
              <a:rPr lang="en-US" sz="2800" dirty="0" err="1">
                <a:solidFill>
                  <a:srgbClr val="0000FF"/>
                </a:solidFill>
                <a:latin typeface="Arial" charset="0"/>
              </a:rPr>
              <a:t>kişi</a:t>
            </a:r>
            <a:r>
              <a:rPr lang="en-US" sz="2800" dirty="0">
                <a:solidFill>
                  <a:srgbClr val="0000FF"/>
                </a:solidFill>
                <a:latin typeface="Arial" charset="0"/>
              </a:rPr>
              <a:t> </a:t>
            </a:r>
            <a:r>
              <a:rPr lang="en-US" sz="2800" dirty="0" err="1">
                <a:solidFill>
                  <a:srgbClr val="0000FF"/>
                </a:solidFill>
                <a:latin typeface="Arial" charset="0"/>
              </a:rPr>
              <a:t>susadığı</a:t>
            </a:r>
            <a:r>
              <a:rPr lang="en-US" sz="2800" dirty="0">
                <a:solidFill>
                  <a:srgbClr val="0000FF"/>
                </a:solidFill>
                <a:latin typeface="Arial" charset="0"/>
              </a:rPr>
              <a:t> </a:t>
            </a:r>
            <a:r>
              <a:rPr lang="en-US" sz="2800" dirty="0" err="1">
                <a:solidFill>
                  <a:srgbClr val="0000FF"/>
                </a:solidFill>
                <a:latin typeface="Arial" charset="0"/>
              </a:rPr>
              <a:t>zaman</a:t>
            </a:r>
            <a:r>
              <a:rPr lang="en-US" sz="2800" dirty="0">
                <a:solidFill>
                  <a:srgbClr val="0000FF"/>
                </a:solidFill>
                <a:latin typeface="Arial" charset="0"/>
              </a:rPr>
              <a:t>, </a:t>
            </a:r>
            <a:r>
              <a:rPr lang="en-US" sz="2800" dirty="0" err="1">
                <a:solidFill>
                  <a:srgbClr val="0000FF"/>
                </a:solidFill>
                <a:latin typeface="Arial" charset="0"/>
              </a:rPr>
              <a:t>ona</a:t>
            </a:r>
            <a:r>
              <a:rPr lang="en-US" sz="2800" dirty="0">
                <a:solidFill>
                  <a:srgbClr val="0000FF"/>
                </a:solidFill>
                <a:latin typeface="Arial" charset="0"/>
              </a:rPr>
              <a:t> </a:t>
            </a:r>
            <a:r>
              <a:rPr lang="en-US" sz="2800" dirty="0" err="1">
                <a:solidFill>
                  <a:srgbClr val="0000FF"/>
                </a:solidFill>
                <a:latin typeface="Arial" charset="0"/>
              </a:rPr>
              <a:t>sunulan</a:t>
            </a:r>
            <a:r>
              <a:rPr lang="en-US" sz="2800" dirty="0">
                <a:solidFill>
                  <a:srgbClr val="0000FF"/>
                </a:solidFill>
                <a:latin typeface="Arial" charset="0"/>
              </a:rPr>
              <a:t> </a:t>
            </a:r>
            <a:r>
              <a:rPr lang="en-US" sz="2800" dirty="0" err="1">
                <a:solidFill>
                  <a:srgbClr val="0000FF"/>
                </a:solidFill>
                <a:latin typeface="Arial" charset="0"/>
              </a:rPr>
              <a:t>su</a:t>
            </a:r>
            <a:r>
              <a:rPr lang="en-US" sz="2800" dirty="0">
                <a:solidFill>
                  <a:srgbClr val="0000FF"/>
                </a:solidFill>
                <a:latin typeface="Arial" charset="0"/>
              </a:rPr>
              <a:t> </a:t>
            </a:r>
            <a:r>
              <a:rPr lang="en-US" sz="2800" dirty="0" err="1">
                <a:solidFill>
                  <a:srgbClr val="0000FF"/>
                </a:solidFill>
                <a:latin typeface="Arial" charset="0"/>
              </a:rPr>
              <a:t>değerlidir</a:t>
            </a:r>
            <a:r>
              <a:rPr lang="en-US" sz="2800" dirty="0">
                <a:solidFill>
                  <a:srgbClr val="0000FF"/>
                </a:solidFill>
                <a:latin typeface="Arial" charset="0"/>
              </a:rPr>
              <a:t>. </a:t>
            </a:r>
            <a:r>
              <a:rPr lang="en-US" sz="2800" dirty="0" err="1">
                <a:solidFill>
                  <a:srgbClr val="0000FF"/>
                </a:solidFill>
                <a:latin typeface="Arial" charset="0"/>
              </a:rPr>
              <a:t>Çocuğunda</a:t>
            </a:r>
            <a:r>
              <a:rPr lang="en-US" sz="2800" dirty="0">
                <a:solidFill>
                  <a:srgbClr val="0000FF"/>
                </a:solidFill>
                <a:latin typeface="Arial" charset="0"/>
              </a:rPr>
              <a:t> </a:t>
            </a:r>
            <a:r>
              <a:rPr lang="en-US" sz="2800" dirty="0" err="1">
                <a:solidFill>
                  <a:srgbClr val="0000FF"/>
                </a:solidFill>
                <a:latin typeface="Arial" charset="0"/>
              </a:rPr>
              <a:t>istediği</a:t>
            </a:r>
            <a:r>
              <a:rPr lang="en-US" sz="2800" dirty="0">
                <a:solidFill>
                  <a:srgbClr val="0000FF"/>
                </a:solidFill>
                <a:latin typeface="Arial" charset="0"/>
              </a:rPr>
              <a:t> </a:t>
            </a:r>
            <a:r>
              <a:rPr lang="en-US" sz="2800" dirty="0" err="1">
                <a:solidFill>
                  <a:srgbClr val="0000FF"/>
                </a:solidFill>
                <a:latin typeface="Arial" charset="0"/>
              </a:rPr>
              <a:t>zaman</a:t>
            </a:r>
            <a:r>
              <a:rPr lang="en-US" sz="2800" dirty="0">
                <a:solidFill>
                  <a:srgbClr val="0000FF"/>
                </a:solidFill>
                <a:latin typeface="Arial" charset="0"/>
              </a:rPr>
              <a:t> </a:t>
            </a:r>
            <a:r>
              <a:rPr lang="en-US" sz="2800" dirty="0" err="1">
                <a:solidFill>
                  <a:srgbClr val="0000FF"/>
                </a:solidFill>
                <a:latin typeface="Arial" charset="0"/>
              </a:rPr>
              <a:t>verdiğiniz</a:t>
            </a:r>
            <a:r>
              <a:rPr lang="en-US" sz="2800" dirty="0">
                <a:solidFill>
                  <a:srgbClr val="0000FF"/>
                </a:solidFill>
                <a:latin typeface="Arial" charset="0"/>
              </a:rPr>
              <a:t> </a:t>
            </a:r>
            <a:r>
              <a:rPr lang="en-US" sz="2800" dirty="0" err="1">
                <a:solidFill>
                  <a:srgbClr val="0000FF"/>
                </a:solidFill>
                <a:latin typeface="Arial" charset="0"/>
              </a:rPr>
              <a:t>sevgi</a:t>
            </a:r>
            <a:r>
              <a:rPr lang="en-US" sz="2800" dirty="0">
                <a:solidFill>
                  <a:srgbClr val="0000FF"/>
                </a:solidFill>
                <a:latin typeface="Arial" charset="0"/>
              </a:rPr>
              <a:t> </a:t>
            </a:r>
            <a:r>
              <a:rPr lang="en-US" sz="2800" dirty="0" err="1">
                <a:solidFill>
                  <a:srgbClr val="0000FF"/>
                </a:solidFill>
                <a:latin typeface="Arial" charset="0"/>
              </a:rPr>
              <a:t>değerlidir</a:t>
            </a:r>
            <a:r>
              <a:rPr lang="en-US" sz="2800" dirty="0">
                <a:solidFill>
                  <a:srgbClr val="0000FF"/>
                </a:solidFill>
                <a:latin typeface="Arial" charset="0"/>
              </a:rPr>
              <a:t>. </a:t>
            </a:r>
            <a:r>
              <a:rPr lang="en-US" sz="2800" dirty="0" err="1">
                <a:solidFill>
                  <a:srgbClr val="0000FF"/>
                </a:solidFill>
                <a:latin typeface="Arial" charset="0"/>
              </a:rPr>
              <a:t>Zamanınız</a:t>
            </a:r>
            <a:r>
              <a:rPr lang="en-US" sz="2800" dirty="0">
                <a:solidFill>
                  <a:srgbClr val="0000FF"/>
                </a:solidFill>
                <a:latin typeface="Arial" charset="0"/>
              </a:rPr>
              <a:t> ne </a:t>
            </a:r>
            <a:r>
              <a:rPr lang="en-US" sz="2800" dirty="0" err="1">
                <a:solidFill>
                  <a:srgbClr val="0000FF"/>
                </a:solidFill>
                <a:latin typeface="Arial" charset="0"/>
              </a:rPr>
              <a:t>kadar</a:t>
            </a:r>
            <a:r>
              <a:rPr lang="en-US" sz="2800" dirty="0">
                <a:solidFill>
                  <a:srgbClr val="0000FF"/>
                </a:solidFill>
                <a:latin typeface="Arial" charset="0"/>
              </a:rPr>
              <a:t> </a:t>
            </a:r>
            <a:r>
              <a:rPr lang="en-US" sz="2800" dirty="0" err="1">
                <a:solidFill>
                  <a:srgbClr val="0000FF"/>
                </a:solidFill>
                <a:latin typeface="Arial" charset="0"/>
              </a:rPr>
              <a:t>az</a:t>
            </a:r>
            <a:r>
              <a:rPr lang="en-US" sz="2800" dirty="0">
                <a:solidFill>
                  <a:srgbClr val="0000FF"/>
                </a:solidFill>
                <a:latin typeface="Arial" charset="0"/>
              </a:rPr>
              <a:t>, </a:t>
            </a:r>
            <a:r>
              <a:rPr lang="en-US" sz="2800" dirty="0" err="1">
                <a:solidFill>
                  <a:srgbClr val="0000FF"/>
                </a:solidFill>
                <a:latin typeface="Arial" charset="0"/>
              </a:rPr>
              <a:t>işiniz</a:t>
            </a:r>
            <a:r>
              <a:rPr lang="en-US" sz="2800" dirty="0">
                <a:solidFill>
                  <a:srgbClr val="0000FF"/>
                </a:solidFill>
                <a:latin typeface="Arial" charset="0"/>
              </a:rPr>
              <a:t> ne </a:t>
            </a:r>
            <a:r>
              <a:rPr lang="en-US" sz="2800" dirty="0" err="1">
                <a:solidFill>
                  <a:srgbClr val="0000FF"/>
                </a:solidFill>
                <a:latin typeface="Arial" charset="0"/>
              </a:rPr>
              <a:t>derece</a:t>
            </a:r>
            <a:r>
              <a:rPr lang="en-US" sz="2800" dirty="0">
                <a:solidFill>
                  <a:srgbClr val="0000FF"/>
                </a:solidFill>
                <a:latin typeface="Arial" charset="0"/>
              </a:rPr>
              <a:t> </a:t>
            </a:r>
            <a:r>
              <a:rPr lang="en-US" sz="2800" dirty="0" err="1">
                <a:solidFill>
                  <a:srgbClr val="0000FF"/>
                </a:solidFill>
                <a:latin typeface="Arial" charset="0"/>
              </a:rPr>
              <a:t>önemli</a:t>
            </a:r>
            <a:r>
              <a:rPr lang="en-US" sz="2800" dirty="0">
                <a:solidFill>
                  <a:srgbClr val="0000FF"/>
                </a:solidFill>
                <a:latin typeface="Arial" charset="0"/>
              </a:rPr>
              <a:t> </a:t>
            </a:r>
            <a:r>
              <a:rPr lang="en-US" sz="2800" dirty="0" err="1">
                <a:solidFill>
                  <a:srgbClr val="0000FF"/>
                </a:solidFill>
                <a:latin typeface="Arial" charset="0"/>
              </a:rPr>
              <a:t>olursa</a:t>
            </a:r>
            <a:r>
              <a:rPr lang="en-US" sz="2800" dirty="0">
                <a:solidFill>
                  <a:srgbClr val="0000FF"/>
                </a:solidFill>
                <a:latin typeface="Arial" charset="0"/>
              </a:rPr>
              <a:t> </a:t>
            </a:r>
            <a:r>
              <a:rPr lang="en-US" sz="2800" dirty="0" err="1">
                <a:solidFill>
                  <a:srgbClr val="0000FF"/>
                </a:solidFill>
                <a:latin typeface="Arial" charset="0"/>
              </a:rPr>
              <a:t>olsun</a:t>
            </a:r>
            <a:r>
              <a:rPr lang="en-US" sz="2800" dirty="0">
                <a:solidFill>
                  <a:srgbClr val="0000FF"/>
                </a:solidFill>
                <a:latin typeface="Arial" charset="0"/>
              </a:rPr>
              <a:t>, </a:t>
            </a:r>
            <a:r>
              <a:rPr lang="en-US" sz="2800" dirty="0" err="1">
                <a:solidFill>
                  <a:srgbClr val="0000FF"/>
                </a:solidFill>
                <a:latin typeface="Arial" charset="0"/>
              </a:rPr>
              <a:t>çocuk</a:t>
            </a:r>
            <a:r>
              <a:rPr lang="en-US" sz="2800" dirty="0">
                <a:solidFill>
                  <a:srgbClr val="0000FF"/>
                </a:solidFill>
                <a:latin typeface="Arial" charset="0"/>
              </a:rPr>
              <a:t> </a:t>
            </a:r>
            <a:r>
              <a:rPr lang="en-US" sz="2800" dirty="0" err="1">
                <a:solidFill>
                  <a:srgbClr val="CC3300"/>
                </a:solidFill>
                <a:latin typeface="Arial" charset="0"/>
              </a:rPr>
              <a:t>sevgi</a:t>
            </a:r>
            <a:r>
              <a:rPr lang="en-US" sz="2800" dirty="0">
                <a:solidFill>
                  <a:srgbClr val="0000FF"/>
                </a:solidFill>
                <a:latin typeface="Arial" charset="0"/>
              </a:rPr>
              <a:t> </a:t>
            </a:r>
            <a:r>
              <a:rPr lang="en-US" sz="2800" dirty="0" err="1">
                <a:solidFill>
                  <a:srgbClr val="0000FF"/>
                </a:solidFill>
                <a:latin typeface="Arial" charset="0"/>
              </a:rPr>
              <a:t>istediğinde</a:t>
            </a:r>
            <a:r>
              <a:rPr lang="en-US" sz="2800" dirty="0">
                <a:solidFill>
                  <a:srgbClr val="0000FF"/>
                </a:solidFill>
                <a:latin typeface="Arial" charset="0"/>
              </a:rPr>
              <a:t> </a:t>
            </a:r>
            <a:r>
              <a:rPr lang="en-US" sz="2800" dirty="0" err="1">
                <a:solidFill>
                  <a:srgbClr val="0000FF"/>
                </a:solidFill>
                <a:latin typeface="Arial" charset="0"/>
              </a:rPr>
              <a:t>ona</a:t>
            </a:r>
            <a:r>
              <a:rPr lang="en-US" sz="2800" dirty="0">
                <a:solidFill>
                  <a:srgbClr val="0000FF"/>
                </a:solidFill>
                <a:latin typeface="Arial" charset="0"/>
              </a:rPr>
              <a:t> </a:t>
            </a:r>
            <a:r>
              <a:rPr lang="en-US" sz="2800" dirty="0" err="1">
                <a:solidFill>
                  <a:srgbClr val="0000FF"/>
                </a:solidFill>
                <a:latin typeface="Arial" charset="0"/>
              </a:rPr>
              <a:t>yaklaşılmalı</a:t>
            </a:r>
            <a:r>
              <a:rPr lang="en-US" sz="2800" dirty="0">
                <a:solidFill>
                  <a:srgbClr val="0000FF"/>
                </a:solidFill>
                <a:latin typeface="Arial" charset="0"/>
              </a:rPr>
              <a:t> </a:t>
            </a:r>
            <a:r>
              <a:rPr lang="en-US" sz="2800" dirty="0" err="1">
                <a:solidFill>
                  <a:srgbClr val="0000FF"/>
                </a:solidFill>
                <a:latin typeface="Arial" charset="0"/>
              </a:rPr>
              <a:t>ve</a:t>
            </a:r>
            <a:r>
              <a:rPr lang="en-US" sz="2800" dirty="0">
                <a:solidFill>
                  <a:srgbClr val="0000FF"/>
                </a:solidFill>
                <a:latin typeface="Arial" charset="0"/>
              </a:rPr>
              <a:t> </a:t>
            </a:r>
            <a:r>
              <a:rPr lang="en-US" sz="2800" dirty="0" err="1">
                <a:solidFill>
                  <a:srgbClr val="0000FF"/>
                </a:solidFill>
                <a:latin typeface="Arial" charset="0"/>
              </a:rPr>
              <a:t>sevgi</a:t>
            </a:r>
            <a:r>
              <a:rPr lang="en-US" sz="2800" dirty="0">
                <a:solidFill>
                  <a:srgbClr val="0000FF"/>
                </a:solidFill>
                <a:latin typeface="Arial" charset="0"/>
              </a:rPr>
              <a:t> </a:t>
            </a:r>
            <a:r>
              <a:rPr lang="en-US" sz="2800" dirty="0" err="1" smtClean="0">
                <a:solidFill>
                  <a:srgbClr val="0000FF"/>
                </a:solidFill>
                <a:latin typeface="Arial" charset="0"/>
              </a:rPr>
              <a:t>gösterilmelidir</a:t>
            </a:r>
            <a:r>
              <a:rPr lang="en-US" sz="2800" dirty="0" smtClean="0">
                <a:solidFill>
                  <a:srgbClr val="0000FF"/>
                </a:solidFill>
                <a:latin typeface="Arial" charset="0"/>
              </a:rPr>
              <a:t>.</a:t>
            </a:r>
            <a:endParaRPr lang="en-US" sz="2800" dirty="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1" y="228600"/>
            <a:ext cx="9969500" cy="752128"/>
          </a:xfrm>
          <a:solidFill>
            <a:schemeClr val="bg1"/>
          </a:solidFill>
        </p:spPr>
        <p:txBody>
          <a:bodyPr>
            <a:normAutofit fontScale="90000"/>
          </a:bodyPr>
          <a:lstStyle/>
          <a:p>
            <a:pPr algn="ctr">
              <a:defRPr/>
            </a:pPr>
            <a:r>
              <a:rPr lang="tr-TR" sz="4800" b="1" dirty="0">
                <a:solidFill>
                  <a:schemeClr val="tx1"/>
                </a:solidFill>
                <a:latin typeface="Comic Sans MS" pitchFamily="66" charset="0"/>
              </a:rPr>
              <a:t>İLETİŞİM</a:t>
            </a:r>
          </a:p>
        </p:txBody>
      </p:sp>
      <p:sp>
        <p:nvSpPr>
          <p:cNvPr id="1028" name="Rectangle 3"/>
          <p:cNvSpPr>
            <a:spLocks noGrp="1" noChangeArrowheads="1"/>
          </p:cNvSpPr>
          <p:nvPr>
            <p:ph type="body" sz="half" idx="1"/>
          </p:nvPr>
        </p:nvSpPr>
        <p:spPr>
          <a:xfrm>
            <a:off x="336430" y="4242758"/>
            <a:ext cx="9230264" cy="1525588"/>
          </a:xfrm>
          <a:solidFill>
            <a:schemeClr val="bg1"/>
          </a:solidFill>
        </p:spPr>
        <p:txBody>
          <a:bodyPr/>
          <a:lstStyle/>
          <a:p>
            <a:pPr>
              <a:buFontTx/>
              <a:buNone/>
            </a:pPr>
            <a:r>
              <a:rPr lang="tr-TR" sz="2800" u="sng" dirty="0" smtClean="0">
                <a:latin typeface="Comic Sans MS" pitchFamily="66" charset="0"/>
              </a:rPr>
              <a:t>İLETİŞİM:</a:t>
            </a:r>
            <a:r>
              <a:rPr lang="tr-TR" sz="2800" dirty="0" smtClean="0">
                <a:latin typeface="Comic Sans MS" pitchFamily="66" charset="0"/>
              </a:rPr>
              <a:t> İletişim bizim başkalarını anlamamıza,başkalarının da bizi anlamasına yardımcı olan bir süreçtir.</a:t>
            </a:r>
          </a:p>
        </p:txBody>
      </p:sp>
      <p:graphicFrame>
        <p:nvGraphicFramePr>
          <p:cNvPr id="5124" name="Object 4"/>
          <p:cNvGraphicFramePr>
            <a:graphicFrameLocks noGrp="1"/>
          </p:cNvGraphicFramePr>
          <p:nvPr>
            <p:ph type="clipArt" sz="half" idx="2"/>
          </p:nvPr>
        </p:nvGraphicFramePr>
        <p:xfrm>
          <a:off x="2321985" y="2590800"/>
          <a:ext cx="5107516" cy="1346200"/>
        </p:xfrm>
        <a:graphic>
          <a:graphicData uri="http://schemas.openxmlformats.org/presentationml/2006/ole">
            <p:oleObj spid="_x0000_s1026" name="Klip" r:id="rId4" imgW="3658496" imgH="1285175" progId="">
              <p:embed/>
            </p:oleObj>
          </a:graphicData>
        </a:graphic>
      </p:graphicFrame>
      <p:sp>
        <p:nvSpPr>
          <p:cNvPr id="5126" name="Rectangle 6"/>
          <p:cNvSpPr>
            <a:spLocks noChangeArrowheads="1"/>
          </p:cNvSpPr>
          <p:nvPr/>
        </p:nvSpPr>
        <p:spPr bwMode="auto">
          <a:xfrm>
            <a:off x="491708" y="1338533"/>
            <a:ext cx="9894498" cy="523220"/>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spcBef>
                <a:spcPct val="20000"/>
              </a:spcBef>
              <a:buClr>
                <a:schemeClr val="hlink"/>
              </a:buClr>
              <a:buSzPct val="75000"/>
              <a:buFont typeface="Wingdings" pitchFamily="2" charset="2"/>
              <a:buNone/>
              <a:defRPr/>
            </a:pPr>
            <a:r>
              <a:rPr lang="tr-TR" sz="2800" u="sng" dirty="0">
                <a:effectLst>
                  <a:outerShdw blurRad="38100" dist="38100" dir="2700000" algn="tl">
                    <a:srgbClr val="FFFFFF"/>
                  </a:outerShdw>
                </a:effectLst>
              </a:rPr>
              <a:t>İLETİŞİM: </a:t>
            </a:r>
            <a:r>
              <a:rPr lang="tr-TR" sz="2800" dirty="0">
                <a:effectLst>
                  <a:outerShdw blurRad="38100" dist="38100" dir="2700000" algn="tl">
                    <a:srgbClr val="FFFFFF"/>
                  </a:outerShdw>
                </a:effectLst>
              </a:rPr>
              <a:t> Anlamları ortak kılma sanatıdır.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Islı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ctrTitle"/>
          </p:nvPr>
        </p:nvSpPr>
        <p:spPr>
          <a:xfrm>
            <a:off x="1199456" y="404664"/>
            <a:ext cx="8979714" cy="5688632"/>
          </a:xfrm>
        </p:spPr>
        <p:txBody>
          <a:bodyPr>
            <a:noAutofit/>
          </a:bodyPr>
          <a:lstStyle/>
          <a:p>
            <a:pPr algn="ctr" eaLnBrk="1" fontAlgn="auto" hangingPunct="1">
              <a:spcAft>
                <a:spcPts val="0"/>
              </a:spcAft>
              <a:defRPr/>
            </a:pPr>
            <a:r>
              <a:rPr lang="tr-TR" sz="2800" dirty="0" smtClean="0">
                <a:solidFill>
                  <a:schemeClr val="tx1"/>
                </a:solidFill>
                <a:latin typeface="Comic Sans MS" pitchFamily="66" charset="0"/>
              </a:rPr>
              <a:t>Eski devirlerin birinde bilge bir devlet başkanı etrafındaki adamlara bir servetiniz olsa neler yapardınız diye fikirlerini sorar. Oradakiler hanlar, hamamlar yaparım, aşevleri yaptırırım, camiler, kütüphaneler yaptırırım, şeklinde fikirler öne sürerler. Bunları dinleyen o bilge insan bu dediklerinizin hepsi güzel yatırımlar fakat ben olsaydım o serveti insan yetiştirmeye kullanırdım. Çünkü iyi yetişmiş insan olduktan sonra bu dediklerinizin hepsi olur. İdeal insanlar olmadan ise, bunların hiç biri istendiği gibi olmaz der.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Rectangle 15"/>
          <p:cNvSpPr>
            <a:spLocks noGrp="1" noChangeArrowheads="1"/>
          </p:cNvSpPr>
          <p:nvPr>
            <p:ph type="title"/>
          </p:nvPr>
        </p:nvSpPr>
        <p:spPr>
          <a:xfrm>
            <a:off x="304801" y="228600"/>
            <a:ext cx="9969500" cy="1143000"/>
          </a:xfrm>
        </p:spPr>
        <p:txBody>
          <a:bodyPr/>
          <a:lstStyle/>
          <a:p>
            <a:pPr algn="ctr">
              <a:defRPr/>
            </a:pPr>
            <a:r>
              <a:rPr lang="tr-TR" dirty="0">
                <a:solidFill>
                  <a:schemeClr val="tx1"/>
                </a:solidFill>
                <a:latin typeface="Comic Sans MS" pitchFamily="66" charset="0"/>
              </a:rPr>
              <a:t>İLETİŞİM ÇEŞİTLERİ</a:t>
            </a:r>
          </a:p>
        </p:txBody>
      </p:sp>
      <p:sp>
        <p:nvSpPr>
          <p:cNvPr id="2052" name="Rectangle 16"/>
          <p:cNvSpPr>
            <a:spLocks noGrp="1" noChangeArrowheads="1"/>
          </p:cNvSpPr>
          <p:nvPr>
            <p:ph sz="half" idx="1"/>
          </p:nvPr>
        </p:nvSpPr>
        <p:spPr>
          <a:xfrm>
            <a:off x="304801" y="1600200"/>
            <a:ext cx="4821767" cy="4497388"/>
          </a:xfrm>
        </p:spPr>
        <p:txBody>
          <a:bodyPr>
            <a:normAutofit/>
          </a:bodyPr>
          <a:lstStyle/>
          <a:p>
            <a:r>
              <a:rPr lang="tr-TR" sz="2800" dirty="0" smtClean="0">
                <a:latin typeface="Comic Sans MS" pitchFamily="66" charset="0"/>
              </a:rPr>
              <a:t>Sözlü iletişim</a:t>
            </a:r>
          </a:p>
          <a:p>
            <a:pPr>
              <a:buFontTx/>
              <a:buNone/>
            </a:pPr>
            <a:r>
              <a:rPr lang="tr-TR" sz="2400" dirty="0" smtClean="0">
                <a:latin typeface="Comic Sans MS" pitchFamily="66" charset="0"/>
              </a:rPr>
              <a:t>      -Dil </a:t>
            </a:r>
          </a:p>
        </p:txBody>
      </p:sp>
      <p:sp>
        <p:nvSpPr>
          <p:cNvPr id="2053" name="Rectangle 17"/>
          <p:cNvSpPr>
            <a:spLocks noGrp="1" noChangeArrowheads="1"/>
          </p:cNvSpPr>
          <p:nvPr>
            <p:ph sz="half" idx="2"/>
          </p:nvPr>
        </p:nvSpPr>
        <p:spPr>
          <a:xfrm>
            <a:off x="5089970" y="1660257"/>
            <a:ext cx="4184034" cy="3880773"/>
          </a:xfrm>
        </p:spPr>
        <p:txBody>
          <a:bodyPr>
            <a:normAutofit/>
          </a:bodyPr>
          <a:lstStyle/>
          <a:p>
            <a:r>
              <a:rPr lang="tr-TR" sz="2800" dirty="0" smtClean="0">
                <a:latin typeface="Comic Sans MS" pitchFamily="66" charset="0"/>
              </a:rPr>
              <a:t>Sözsüz iletişim</a:t>
            </a:r>
          </a:p>
          <a:p>
            <a:pPr>
              <a:buFontTx/>
              <a:buNone/>
            </a:pPr>
            <a:r>
              <a:rPr lang="tr-TR" sz="2800" dirty="0" smtClean="0">
                <a:latin typeface="Comic Sans MS" pitchFamily="66" charset="0"/>
              </a:rPr>
              <a:t>   </a:t>
            </a:r>
            <a:r>
              <a:rPr lang="tr-TR" sz="2400" dirty="0" smtClean="0">
                <a:latin typeface="Comic Sans MS" pitchFamily="66" charset="0"/>
              </a:rPr>
              <a:t>-Mimik</a:t>
            </a:r>
          </a:p>
          <a:p>
            <a:pPr>
              <a:buFontTx/>
              <a:buNone/>
            </a:pPr>
            <a:r>
              <a:rPr lang="tr-TR" sz="2400" dirty="0" smtClean="0">
                <a:latin typeface="Comic Sans MS" pitchFamily="66" charset="0"/>
              </a:rPr>
              <a:t>   -Jest</a:t>
            </a:r>
          </a:p>
          <a:p>
            <a:pPr>
              <a:buFontTx/>
              <a:buNone/>
            </a:pPr>
            <a:r>
              <a:rPr lang="tr-TR" sz="2400" dirty="0" smtClean="0">
                <a:latin typeface="Comic Sans MS" pitchFamily="66" charset="0"/>
              </a:rPr>
              <a:t>   -Mekan kullanımı</a:t>
            </a:r>
          </a:p>
          <a:p>
            <a:pPr>
              <a:buFontTx/>
              <a:buNone/>
            </a:pPr>
            <a:r>
              <a:rPr lang="tr-TR" sz="2400" dirty="0" smtClean="0">
                <a:latin typeface="Comic Sans MS" pitchFamily="66" charset="0"/>
              </a:rPr>
              <a:t>   -Temas</a:t>
            </a:r>
          </a:p>
          <a:p>
            <a:pPr>
              <a:buFontTx/>
              <a:buNone/>
            </a:pPr>
            <a:r>
              <a:rPr lang="tr-TR" sz="2400" dirty="0" smtClean="0">
                <a:latin typeface="Comic Sans MS" pitchFamily="66" charset="0"/>
              </a:rPr>
              <a:t>   -Ses tonu</a:t>
            </a:r>
          </a:p>
          <a:p>
            <a:pPr>
              <a:buFontTx/>
              <a:buNone/>
            </a:pPr>
            <a:r>
              <a:rPr lang="tr-TR" sz="2800" dirty="0" smtClean="0"/>
              <a:t>   </a:t>
            </a:r>
          </a:p>
        </p:txBody>
      </p:sp>
      <p:graphicFrame>
        <p:nvGraphicFramePr>
          <p:cNvPr id="18450" name="Object 18"/>
          <p:cNvGraphicFramePr>
            <a:graphicFrameLocks/>
          </p:cNvGraphicFramePr>
          <p:nvPr/>
        </p:nvGraphicFramePr>
        <p:xfrm>
          <a:off x="508000" y="2819400"/>
          <a:ext cx="3149600" cy="2819400"/>
        </p:xfrm>
        <a:graphic>
          <a:graphicData uri="http://schemas.openxmlformats.org/presentationml/2006/ole">
            <p:oleObj spid="_x0000_s2050" name="Klip" r:id="rId4" imgW="3657600" imgH="243160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18450"/>
                                        </p:tgtEl>
                                        <p:attrNameLst>
                                          <p:attrName>style.visibility</p:attrName>
                                        </p:attrNameLst>
                                      </p:cBhvr>
                                      <p:to>
                                        <p:strVal val="visible"/>
                                      </p:to>
                                    </p:set>
                                    <p:anim calcmode="lin" valueType="num">
                                      <p:cBhvr additive="base">
                                        <p:cTn id="7" dur="500" fill="hold"/>
                                        <p:tgtEl>
                                          <p:spTgt spid="18450"/>
                                        </p:tgtEl>
                                        <p:attrNameLst>
                                          <p:attrName>ppt_x</p:attrName>
                                        </p:attrNameLst>
                                      </p:cBhvr>
                                      <p:tavLst>
                                        <p:tav tm="0">
                                          <p:val>
                                            <p:strVal val="1+#ppt_w/2"/>
                                          </p:val>
                                        </p:tav>
                                        <p:tav tm="100000">
                                          <p:val>
                                            <p:strVal val="#ppt_x"/>
                                          </p:val>
                                        </p:tav>
                                      </p:tavLst>
                                    </p:anim>
                                    <p:anim calcmode="lin" valueType="num">
                                      <p:cBhvr additive="base">
                                        <p:cTn id="8" dur="500" fill="hold"/>
                                        <p:tgtEl>
                                          <p:spTgt spid="184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Islı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tr-TR" dirty="0"/>
              <a:t>BEN DİLİ</a:t>
            </a:r>
          </a:p>
        </p:txBody>
      </p:sp>
      <p:sp>
        <p:nvSpPr>
          <p:cNvPr id="31747" name="Rectangle 3"/>
          <p:cNvSpPr>
            <a:spLocks noGrp="1" noChangeArrowheads="1"/>
          </p:cNvSpPr>
          <p:nvPr>
            <p:ph type="body" sz="half" idx="1"/>
          </p:nvPr>
        </p:nvSpPr>
        <p:spPr>
          <a:xfrm>
            <a:off x="411193" y="2014269"/>
            <a:ext cx="5384800" cy="3197225"/>
          </a:xfrm>
        </p:spPr>
        <p:txBody>
          <a:bodyPr>
            <a:normAutofit/>
          </a:bodyPr>
          <a:lstStyle/>
          <a:p>
            <a:r>
              <a:rPr lang="tr-TR" sz="2800" dirty="0" smtClean="0"/>
              <a:t>Yetişkin çocuğun uygun olmayan davranışı karşısında ne hissettiğini iletir.</a:t>
            </a:r>
          </a:p>
        </p:txBody>
      </p:sp>
      <p:pic>
        <p:nvPicPr>
          <p:cNvPr id="31748" name="Picture 4" descr="j0297567"/>
          <p:cNvPicPr>
            <a:picLocks noGrp="1" noChangeAspect="1" noChangeArrowheads="1"/>
          </p:cNvPicPr>
          <p:nvPr>
            <p:ph sz="half" idx="2"/>
          </p:nvPr>
        </p:nvPicPr>
        <p:blipFill>
          <a:blip r:embed="rId2" cstate="print"/>
          <a:srcRect/>
          <a:stretch>
            <a:fillRect/>
          </a:stretch>
        </p:blipFill>
        <p:spPr>
          <a:xfrm>
            <a:off x="5808134" y="2492375"/>
            <a:ext cx="5909733" cy="2319338"/>
          </a:xfrm>
        </p:spPr>
      </p:pic>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tr-TR"/>
              <a:t>BEN DİLİ</a:t>
            </a:r>
          </a:p>
        </p:txBody>
      </p:sp>
      <p:sp>
        <p:nvSpPr>
          <p:cNvPr id="29699" name="Rectangle 3"/>
          <p:cNvSpPr>
            <a:spLocks noGrp="1" noChangeArrowheads="1"/>
          </p:cNvSpPr>
          <p:nvPr>
            <p:ph idx="1"/>
          </p:nvPr>
        </p:nvSpPr>
        <p:spPr>
          <a:xfrm>
            <a:off x="624417" y="1484313"/>
            <a:ext cx="10972800" cy="4525962"/>
          </a:xfrm>
        </p:spPr>
        <p:txBody>
          <a:bodyPr>
            <a:normAutofit/>
          </a:bodyPr>
          <a:lstStyle/>
          <a:p>
            <a:pPr>
              <a:lnSpc>
                <a:spcPct val="90000"/>
              </a:lnSpc>
              <a:spcAft>
                <a:spcPct val="30000"/>
              </a:spcAft>
            </a:pPr>
            <a:r>
              <a:rPr lang="tr-TR" sz="2800" smtClean="0"/>
              <a:t>Konuşanın rahatlamasını, duygularını ifade etmesini sağlar.</a:t>
            </a:r>
          </a:p>
          <a:p>
            <a:pPr>
              <a:lnSpc>
                <a:spcPct val="90000"/>
              </a:lnSpc>
              <a:spcAft>
                <a:spcPct val="30000"/>
              </a:spcAft>
            </a:pPr>
            <a:r>
              <a:rPr lang="tr-TR" sz="2800" smtClean="0"/>
              <a:t>Karşı tarafın savunmaya geçmeden dinlemesini sağlar.</a:t>
            </a:r>
          </a:p>
          <a:p>
            <a:pPr>
              <a:lnSpc>
                <a:spcPct val="90000"/>
              </a:lnSpc>
              <a:spcAft>
                <a:spcPct val="30000"/>
              </a:spcAft>
            </a:pPr>
            <a:r>
              <a:rPr lang="tr-TR" sz="2800" smtClean="0"/>
              <a:t>Çocuğa kazandırılmak istenilen davranışı etkili kılar.</a:t>
            </a:r>
          </a:p>
          <a:p>
            <a:pPr>
              <a:lnSpc>
                <a:spcPct val="90000"/>
              </a:lnSpc>
              <a:spcAft>
                <a:spcPct val="30000"/>
              </a:spcAft>
            </a:pPr>
            <a:r>
              <a:rPr lang="tr-TR" sz="2800" smtClean="0"/>
              <a:t>Kızgınlığın daha başka nedenlerden kaynaklandığını fark etmemizi sağlar.</a:t>
            </a:r>
          </a:p>
          <a:p>
            <a:pPr>
              <a:lnSpc>
                <a:spcPct val="90000"/>
              </a:lnSpc>
              <a:spcAft>
                <a:spcPct val="30000"/>
              </a:spcAft>
            </a:pPr>
            <a:r>
              <a:rPr lang="tr-TR" sz="2800" smtClean="0"/>
              <a:t>Çocuğun kişisel sorumluluklarının gelişmesini sağlar. Ona kendi davranışlarından sorumlu olmayı öğretir.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Effect transition="in" filter="fade">
                                      <p:cBhvr>
                                        <p:cTn id="14" dur="500"/>
                                        <p:tgtEl>
                                          <p:spTgt spid="29699">
                                            <p:txEl>
                                              <p:pRg st="0" end="0"/>
                                            </p:txEl>
                                          </p:spTgt>
                                        </p:tgtEl>
                                      </p:cBhvr>
                                    </p:animEffect>
                                    <p:anim calcmode="lin" valueType="num">
                                      <p:cBhvr>
                                        <p:cTn id="15"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96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9699">
                                            <p:txEl>
                                              <p:pRg st="1" end="1"/>
                                            </p:txEl>
                                          </p:spTgt>
                                        </p:tgtEl>
                                        <p:attrNameLst>
                                          <p:attrName>style.visibility</p:attrName>
                                        </p:attrNameLst>
                                      </p:cBhvr>
                                      <p:to>
                                        <p:strVal val="visible"/>
                                      </p:to>
                                    </p:set>
                                    <p:animEffect transition="in" filter="fade">
                                      <p:cBhvr>
                                        <p:cTn id="21" dur="500"/>
                                        <p:tgtEl>
                                          <p:spTgt spid="29699">
                                            <p:txEl>
                                              <p:pRg st="1" end="1"/>
                                            </p:txEl>
                                          </p:spTgt>
                                        </p:tgtEl>
                                      </p:cBhvr>
                                    </p:animEffect>
                                    <p:anim calcmode="lin" valueType="num">
                                      <p:cBhvr>
                                        <p:cTn id="22"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96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9699">
                                            <p:txEl>
                                              <p:pRg st="2" end="2"/>
                                            </p:txEl>
                                          </p:spTgt>
                                        </p:tgtEl>
                                        <p:attrNameLst>
                                          <p:attrName>style.visibility</p:attrName>
                                        </p:attrNameLst>
                                      </p:cBhvr>
                                      <p:to>
                                        <p:strVal val="visible"/>
                                      </p:to>
                                    </p:set>
                                    <p:animEffect transition="in" filter="fade">
                                      <p:cBhvr>
                                        <p:cTn id="28" dur="500"/>
                                        <p:tgtEl>
                                          <p:spTgt spid="29699">
                                            <p:txEl>
                                              <p:pRg st="2" end="2"/>
                                            </p:txEl>
                                          </p:spTgt>
                                        </p:tgtEl>
                                      </p:cBhvr>
                                    </p:animEffect>
                                    <p:anim calcmode="lin" valueType="num">
                                      <p:cBhvr>
                                        <p:cTn id="2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96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9699">
                                            <p:txEl>
                                              <p:pRg st="3" end="3"/>
                                            </p:txEl>
                                          </p:spTgt>
                                        </p:tgtEl>
                                        <p:attrNameLst>
                                          <p:attrName>style.visibility</p:attrName>
                                        </p:attrNameLst>
                                      </p:cBhvr>
                                      <p:to>
                                        <p:strVal val="visible"/>
                                      </p:to>
                                    </p:set>
                                    <p:animEffect transition="in" filter="fade">
                                      <p:cBhvr>
                                        <p:cTn id="35" dur="500"/>
                                        <p:tgtEl>
                                          <p:spTgt spid="29699">
                                            <p:txEl>
                                              <p:pRg st="3" end="3"/>
                                            </p:txEl>
                                          </p:spTgt>
                                        </p:tgtEl>
                                      </p:cBhvr>
                                    </p:animEffect>
                                    <p:anim calcmode="lin" valueType="num">
                                      <p:cBhvr>
                                        <p:cTn id="36"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969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9699">
                                            <p:txEl>
                                              <p:pRg st="4" end="4"/>
                                            </p:txEl>
                                          </p:spTgt>
                                        </p:tgtEl>
                                        <p:attrNameLst>
                                          <p:attrName>style.visibility</p:attrName>
                                        </p:attrNameLst>
                                      </p:cBhvr>
                                      <p:to>
                                        <p:strVal val="visible"/>
                                      </p:to>
                                    </p:set>
                                    <p:animEffect transition="in" filter="fade">
                                      <p:cBhvr>
                                        <p:cTn id="42" dur="500"/>
                                        <p:tgtEl>
                                          <p:spTgt spid="29699">
                                            <p:txEl>
                                              <p:pRg st="4" end="4"/>
                                            </p:txEl>
                                          </p:spTgt>
                                        </p:tgtEl>
                                      </p:cBhvr>
                                    </p:animEffect>
                                    <p:anim calcmode="lin" valueType="num">
                                      <p:cBhvr>
                                        <p:cTn id="43"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96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xtLst/>
        </p:spPr>
        <p:txBody>
          <a:bodyPr lIns="92075" tIns="46038" rIns="92075" bIns="46038">
            <a:normAutofit/>
          </a:bodyPr>
          <a:lstStyle/>
          <a:p>
            <a:pPr>
              <a:defRPr/>
            </a:pPr>
            <a:r>
              <a:rPr lang="tr-TR" sz="5400" b="1" u="sng">
                <a:effectLst>
                  <a:outerShdw blurRad="38100" dist="38100" dir="2700000" algn="tl">
                    <a:srgbClr val="C0C0C0"/>
                  </a:outerShdw>
                </a:effectLst>
              </a:rPr>
              <a:t>SEN DİLİ</a:t>
            </a:r>
          </a:p>
        </p:txBody>
      </p:sp>
      <p:sp>
        <p:nvSpPr>
          <p:cNvPr id="24579" name="Rectangle 3"/>
          <p:cNvSpPr>
            <a:spLocks noGrp="1" noChangeArrowheads="1"/>
          </p:cNvSpPr>
          <p:nvPr>
            <p:ph idx="1"/>
          </p:nvPr>
        </p:nvSpPr>
        <p:spPr/>
        <p:txBody>
          <a:bodyPr lIns="92075" tIns="46038" rIns="92075" bIns="46038"/>
          <a:lstStyle/>
          <a:p>
            <a:r>
              <a:rPr lang="tr-TR" sz="2400" smtClean="0"/>
              <a:t>KİŞİYİ SUÇLAYICIDIR,</a:t>
            </a:r>
          </a:p>
          <a:p>
            <a:r>
              <a:rPr lang="tr-TR" sz="2400" smtClean="0"/>
              <a:t>DAVRANIŞTAN ÇOK KİŞİLİĞE YÖNELİKTİR,</a:t>
            </a:r>
          </a:p>
          <a:p>
            <a:r>
              <a:rPr lang="tr-TR" sz="2400" smtClean="0"/>
              <a:t>YENİDEN KONUŞMA İSTEĞİNİ ENGELLEYİCİDİR,</a:t>
            </a:r>
          </a:p>
          <a:p>
            <a:r>
              <a:rPr lang="tr-TR" sz="2400" smtClean="0"/>
              <a:t>KİŞİ KENDİNİ SUÇLANMIŞ VE ANLAŞILMAMIŞ HİSSEDER,</a:t>
            </a:r>
          </a:p>
          <a:p>
            <a:r>
              <a:rPr lang="tr-TR" sz="2400" smtClean="0"/>
              <a:t>NEYE KIZILDIĞININ ANLAŞILMAMASINA NEDEN OLUR,</a:t>
            </a:r>
          </a:p>
          <a:p>
            <a:r>
              <a:rPr lang="tr-TR" sz="2400" smtClean="0"/>
              <a:t>KİŞİYİ GÜCENDİRİR ,KIRAR,</a:t>
            </a:r>
          </a:p>
          <a:p>
            <a:r>
              <a:rPr lang="tr-TR" sz="2400" smtClean="0"/>
              <a:t>KİŞİNİN DİRENMESİNE NEDEN OLUR.</a:t>
            </a:r>
          </a:p>
        </p:txBody>
      </p:sp>
      <p:sp>
        <p:nvSpPr>
          <p:cNvPr id="4" name="Slayt Numarası Yer Tutucusu 3"/>
          <p:cNvSpPr>
            <a:spLocks noGrp="1"/>
          </p:cNvSpPr>
          <p:nvPr>
            <p:ph type="sldNum" sz="quarter" idx="12"/>
          </p:nvPr>
        </p:nvSpPr>
        <p:spPr/>
        <p:txBody>
          <a:bodyPr>
            <a:normAutofit/>
          </a:bodyPr>
          <a:lstStyle/>
          <a:p>
            <a:pPr>
              <a:defRPr/>
            </a:pPr>
            <a:fld id="{85B05FF4-2A95-4B6E-BCFA-4422611D170D}" type="slidenum">
              <a:rPr lang="tr-TR"/>
              <a:pPr>
                <a:defRPr/>
              </a:pPr>
              <a:t>23</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subTnLst>
                                    <p:animClr>
                                      <p:cBhvr override="childStyle">
                                        <p:cTn dur="1" fill="hold" display="0" masterRel="nextClick" afterEffect="1"/>
                                        <p:tgtEl>
                                          <p:spTgt spid="24578"/>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2" name="Fren"/>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iterate type="wd">
                                    <p:tmPct val="100000"/>
                                  </p:iterate>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barn(inVertical)">
                                      <p:cBhvr>
                                        <p:cTn id="12" dur="300"/>
                                        <p:tgtEl>
                                          <p:spTgt spid="24579">
                                            <p:txEl>
                                              <p:pRg st="0" end="0"/>
                                            </p:txEl>
                                          </p:spTgt>
                                        </p:tgtEl>
                                      </p:cBhvr>
                                    </p:animEffect>
                                  </p:childTnLst>
                                  <p:subTnLst>
                                    <p:animClr>
                                      <p:cBhvr override="childStyle">
                                        <p:cTn dur="1" fill="hold" display="0" masterRel="nextClick" afterEffect="1"/>
                                        <p:tgtEl>
                                          <p:spTgt spid="24579">
                                            <p:txEl>
                                              <p:pRg st="0" end="0"/>
                                            </p:txEl>
                                          </p:spTgt>
                                        </p:tgtEl>
                                        <p:attrNameLst>
                                          <p:attrName>ppt_c</p:attrName>
                                        </p:attrNameLst>
                                      </p:cBhvr>
                                      <p:to>
                                        <a:schemeClr val="hlink"/>
                                      </p:to>
                                    </p:animClr>
                                    <p:audio>
                                      <p:cMediaNode>
                                        <p:cTn display="0" masterRel="sameClick">
                                          <p:stCondLst>
                                            <p:cond evt="begin" delay="0">
                                              <p:tn val="10"/>
                                            </p:cond>
                                          </p:stCondLst>
                                          <p:endCondLst>
                                            <p:cond evt="onStopAudio" delay="0">
                                              <p:tgtEl>
                                                <p:sldTgt/>
                                              </p:tgtEl>
                                            </p:cond>
                                          </p:endCondLst>
                                        </p:cTn>
                                        <p:tgtEl>
                                          <p:sndTgt r:embed="rId2" name="Fren"/>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iterate type="wd">
                                    <p:tmPct val="100000"/>
                                  </p:iterate>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barn(inVertical)">
                                      <p:cBhvr>
                                        <p:cTn id="17" dur="300"/>
                                        <p:tgtEl>
                                          <p:spTgt spid="24579">
                                            <p:txEl>
                                              <p:pRg st="1" end="1"/>
                                            </p:txEl>
                                          </p:spTgt>
                                        </p:tgtEl>
                                      </p:cBhvr>
                                    </p:animEffect>
                                  </p:childTnLst>
                                  <p:subTnLst>
                                    <p:animClr>
                                      <p:cBhvr override="childStyle">
                                        <p:cTn dur="1" fill="hold" display="0" masterRel="nextClick" afterEffect="1"/>
                                        <p:tgtEl>
                                          <p:spTgt spid="24579">
                                            <p:txEl>
                                              <p:pRg st="1" end="1"/>
                                            </p:txEl>
                                          </p:spTgt>
                                        </p:tgtEl>
                                        <p:attrNameLst>
                                          <p:attrName>ppt_c</p:attrName>
                                        </p:attrNameLst>
                                      </p:cBhvr>
                                      <p:to>
                                        <a:schemeClr val="hlink"/>
                                      </p:to>
                                    </p:animClr>
                                    <p:audio>
                                      <p:cMediaNode>
                                        <p:cTn display="0" masterRel="sameClick">
                                          <p:stCondLst>
                                            <p:cond evt="begin" delay="0">
                                              <p:tn val="15"/>
                                            </p:cond>
                                          </p:stCondLst>
                                          <p:endCondLst>
                                            <p:cond evt="onStopAudio" delay="0">
                                              <p:tgtEl>
                                                <p:sldTgt/>
                                              </p:tgtEl>
                                            </p:cond>
                                          </p:endCondLst>
                                        </p:cTn>
                                        <p:tgtEl>
                                          <p:sndTgt r:embed="rId2" name="Fre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iterate type="wd">
                                    <p:tmPct val="100000"/>
                                  </p:iterate>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barn(inVertical)">
                                      <p:cBhvr>
                                        <p:cTn id="22" dur="300"/>
                                        <p:tgtEl>
                                          <p:spTgt spid="24579">
                                            <p:txEl>
                                              <p:pRg st="2" end="2"/>
                                            </p:txEl>
                                          </p:spTgt>
                                        </p:tgtEl>
                                      </p:cBhvr>
                                    </p:animEffect>
                                  </p:childTnLst>
                                  <p:subTnLst>
                                    <p:animClr>
                                      <p:cBhvr override="childStyle">
                                        <p:cTn dur="1" fill="hold" display="0" masterRel="nextClick" afterEffect="1"/>
                                        <p:tgtEl>
                                          <p:spTgt spid="24579">
                                            <p:txEl>
                                              <p:pRg st="2" end="2"/>
                                            </p:txEl>
                                          </p:spTgt>
                                        </p:tgtEl>
                                        <p:attrNameLst>
                                          <p:attrName>ppt_c</p:attrName>
                                        </p:attrNameLst>
                                      </p:cBhvr>
                                      <p:to>
                                        <a:schemeClr val="hlink"/>
                                      </p:to>
                                    </p:animClr>
                                    <p:audio>
                                      <p:cMediaNode>
                                        <p:cTn display="0" masterRel="sameClick">
                                          <p:stCondLst>
                                            <p:cond evt="begin" delay="0">
                                              <p:tn val="20"/>
                                            </p:cond>
                                          </p:stCondLst>
                                          <p:endCondLst>
                                            <p:cond evt="onStopAudio" delay="0">
                                              <p:tgtEl>
                                                <p:sldTgt/>
                                              </p:tgtEl>
                                            </p:cond>
                                          </p:endCondLst>
                                        </p:cTn>
                                        <p:tgtEl>
                                          <p:sndTgt r:embed="rId2" name="Fren"/>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iterate type="wd">
                                    <p:tmPct val="100000"/>
                                  </p:iterate>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barn(inVertical)">
                                      <p:cBhvr>
                                        <p:cTn id="27" dur="300"/>
                                        <p:tgtEl>
                                          <p:spTgt spid="24579">
                                            <p:txEl>
                                              <p:pRg st="3" end="3"/>
                                            </p:txEl>
                                          </p:spTgt>
                                        </p:tgtEl>
                                      </p:cBhvr>
                                    </p:animEffect>
                                  </p:childTnLst>
                                  <p:subTnLst>
                                    <p:animClr>
                                      <p:cBhvr override="childStyle">
                                        <p:cTn dur="1" fill="hold" display="0" masterRel="nextClick" afterEffect="1"/>
                                        <p:tgtEl>
                                          <p:spTgt spid="24579">
                                            <p:txEl>
                                              <p:pRg st="3" end="3"/>
                                            </p:txEl>
                                          </p:spTgt>
                                        </p:tgtEl>
                                        <p:attrNameLst>
                                          <p:attrName>ppt_c</p:attrName>
                                        </p:attrNameLst>
                                      </p:cBhvr>
                                      <p:to>
                                        <a:schemeClr val="hlink"/>
                                      </p:to>
                                    </p:animClr>
                                    <p:audio>
                                      <p:cMediaNode>
                                        <p:cTn display="0" masterRel="sameClick">
                                          <p:stCondLst>
                                            <p:cond evt="begin" delay="0">
                                              <p:tn val="25"/>
                                            </p:cond>
                                          </p:stCondLst>
                                          <p:endCondLst>
                                            <p:cond evt="onStopAudio" delay="0">
                                              <p:tgtEl>
                                                <p:sldTgt/>
                                              </p:tgtEl>
                                            </p:cond>
                                          </p:endCondLst>
                                        </p:cTn>
                                        <p:tgtEl>
                                          <p:sndTgt r:embed="rId2" name="Fren"/>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iterate type="wd">
                                    <p:tmPct val="100000"/>
                                  </p:iterate>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barn(inVertical)">
                                      <p:cBhvr>
                                        <p:cTn id="32" dur="300"/>
                                        <p:tgtEl>
                                          <p:spTgt spid="24579">
                                            <p:txEl>
                                              <p:pRg st="4" end="4"/>
                                            </p:txEl>
                                          </p:spTgt>
                                        </p:tgtEl>
                                      </p:cBhvr>
                                    </p:animEffect>
                                  </p:childTnLst>
                                  <p:subTnLst>
                                    <p:animClr>
                                      <p:cBhvr override="childStyle">
                                        <p:cTn dur="1" fill="hold" display="0" masterRel="nextClick" afterEffect="1"/>
                                        <p:tgtEl>
                                          <p:spTgt spid="24579">
                                            <p:txEl>
                                              <p:pRg st="4" end="4"/>
                                            </p:txEl>
                                          </p:spTgt>
                                        </p:tgtEl>
                                        <p:attrNameLst>
                                          <p:attrName>ppt_c</p:attrName>
                                        </p:attrNameLst>
                                      </p:cBhvr>
                                      <p:to>
                                        <a:schemeClr val="hlink"/>
                                      </p:to>
                                    </p:animClr>
                                    <p:audio>
                                      <p:cMediaNode>
                                        <p:cTn display="0" masterRel="sameClick">
                                          <p:stCondLst>
                                            <p:cond evt="begin" delay="0">
                                              <p:tn val="30"/>
                                            </p:cond>
                                          </p:stCondLst>
                                          <p:endCondLst>
                                            <p:cond evt="onStopAudio" delay="0">
                                              <p:tgtEl>
                                                <p:sldTgt/>
                                              </p:tgtEl>
                                            </p:cond>
                                          </p:endCondLst>
                                        </p:cTn>
                                        <p:tgtEl>
                                          <p:sndTgt r:embed="rId2" name="Fr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iterate type="wd">
                                    <p:tmPct val="100000"/>
                                  </p:iterate>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barn(inVertical)">
                                      <p:cBhvr>
                                        <p:cTn id="37" dur="300"/>
                                        <p:tgtEl>
                                          <p:spTgt spid="24579">
                                            <p:txEl>
                                              <p:pRg st="5" end="5"/>
                                            </p:txEl>
                                          </p:spTgt>
                                        </p:tgtEl>
                                      </p:cBhvr>
                                    </p:animEffect>
                                  </p:childTnLst>
                                  <p:subTnLst>
                                    <p:animClr>
                                      <p:cBhvr override="childStyle">
                                        <p:cTn dur="1" fill="hold" display="0" masterRel="nextClick" afterEffect="1"/>
                                        <p:tgtEl>
                                          <p:spTgt spid="24579">
                                            <p:txEl>
                                              <p:pRg st="5" end="5"/>
                                            </p:txEl>
                                          </p:spTgt>
                                        </p:tgtEl>
                                        <p:attrNameLst>
                                          <p:attrName>ppt_c</p:attrName>
                                        </p:attrNameLst>
                                      </p:cBhvr>
                                      <p:to>
                                        <a:schemeClr val="hlink"/>
                                      </p:to>
                                    </p:animClr>
                                    <p:audio>
                                      <p:cMediaNode>
                                        <p:cTn display="0" masterRel="sameClick">
                                          <p:stCondLst>
                                            <p:cond evt="begin" delay="0">
                                              <p:tn val="35"/>
                                            </p:cond>
                                          </p:stCondLst>
                                          <p:endCondLst>
                                            <p:cond evt="onStopAudio" delay="0">
                                              <p:tgtEl>
                                                <p:sldTgt/>
                                              </p:tgtEl>
                                            </p:cond>
                                          </p:endCondLst>
                                        </p:cTn>
                                        <p:tgtEl>
                                          <p:sndTgt r:embed="rId2" name="Fren"/>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iterate type="wd">
                                    <p:tmPct val="100000"/>
                                  </p:iterate>
                                  <p:childTnLst>
                                    <p:set>
                                      <p:cBhvr>
                                        <p:cTn id="41" dur="1" fill="hold">
                                          <p:stCondLst>
                                            <p:cond delay="0"/>
                                          </p:stCondLst>
                                        </p:cTn>
                                        <p:tgtEl>
                                          <p:spTgt spid="24579">
                                            <p:txEl>
                                              <p:pRg st="6" end="6"/>
                                            </p:txEl>
                                          </p:spTgt>
                                        </p:tgtEl>
                                        <p:attrNameLst>
                                          <p:attrName>style.visibility</p:attrName>
                                        </p:attrNameLst>
                                      </p:cBhvr>
                                      <p:to>
                                        <p:strVal val="visible"/>
                                      </p:to>
                                    </p:set>
                                    <p:animEffect transition="in" filter="barn(inVertical)">
                                      <p:cBhvr>
                                        <p:cTn id="42" dur="300"/>
                                        <p:tgtEl>
                                          <p:spTgt spid="24579">
                                            <p:txEl>
                                              <p:pRg st="6" end="6"/>
                                            </p:txEl>
                                          </p:spTgt>
                                        </p:tgtEl>
                                      </p:cBhvr>
                                    </p:animEffect>
                                  </p:childTnLst>
                                  <p:subTnLst>
                                    <p:animClr>
                                      <p:cBhvr override="childStyle">
                                        <p:cTn dur="1" fill="hold" display="0" masterRel="nextClick" afterEffect="1"/>
                                        <p:tgtEl>
                                          <p:spTgt spid="24579">
                                            <p:txEl>
                                              <p:pRg st="6" end="6"/>
                                            </p:txEl>
                                          </p:spTgt>
                                        </p:tgtEl>
                                        <p:attrNameLst>
                                          <p:attrName>ppt_c</p:attrName>
                                        </p:attrNameLst>
                                      </p:cBhvr>
                                      <p:to>
                                        <a:schemeClr val="hlink"/>
                                      </p:to>
                                    </p:animClr>
                                    <p:audio>
                                      <p:cMediaNode>
                                        <p:cTn display="0" masterRel="sameClick">
                                          <p:stCondLst>
                                            <p:cond evt="begin" delay="0">
                                              <p:tn val="40"/>
                                            </p:cond>
                                          </p:stCondLst>
                                          <p:endCondLst>
                                            <p:cond evt="onStopAudio" delay="0">
                                              <p:tgtEl>
                                                <p:sldTgt/>
                                              </p:tgtEl>
                                            </p:cond>
                                          </p:endCondLst>
                                        </p:cTn>
                                        <p:tgtEl>
                                          <p:sndTgt r:embed="rId2" name="Fr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p:cNvSpPr>
          <p:nvPr>
            <p:ph type="body" idx="4294967295"/>
          </p:nvPr>
        </p:nvSpPr>
        <p:spPr>
          <a:xfrm>
            <a:off x="189782" y="1472870"/>
            <a:ext cx="11137900" cy="4824412"/>
          </a:xfrm>
        </p:spPr>
        <p:txBody>
          <a:bodyPr numCol="2">
            <a:noAutofit/>
          </a:bodyPr>
          <a:lstStyle/>
          <a:p>
            <a:pPr marL="0" indent="0">
              <a:lnSpc>
                <a:spcPct val="80000"/>
              </a:lnSpc>
              <a:buNone/>
            </a:pPr>
            <a:r>
              <a:rPr lang="tr-TR" sz="2000" dirty="0" smtClean="0"/>
              <a:t>	</a:t>
            </a:r>
          </a:p>
          <a:p>
            <a:pPr marL="0" indent="0" algn="ctr">
              <a:lnSpc>
                <a:spcPct val="80000"/>
              </a:lnSpc>
              <a:buNone/>
            </a:pPr>
            <a:r>
              <a:rPr lang="tr-TR" sz="2000" b="1" dirty="0" smtClean="0">
                <a:solidFill>
                  <a:schemeClr val="accent1"/>
                </a:solidFill>
              </a:rPr>
              <a:t>                   </a:t>
            </a:r>
            <a:r>
              <a:rPr lang="tr-TR" sz="3600" b="1" dirty="0" smtClean="0">
                <a:solidFill>
                  <a:schemeClr val="accent1"/>
                </a:solidFill>
              </a:rPr>
              <a:t>SEN DİLİ</a:t>
            </a:r>
            <a:r>
              <a:rPr lang="tr-TR" sz="3600" b="1" dirty="0" smtClean="0"/>
              <a:t>	</a:t>
            </a:r>
            <a:r>
              <a:rPr lang="tr-TR" sz="2000" dirty="0" smtClean="0"/>
              <a:t>		                              </a:t>
            </a:r>
            <a:endParaRPr lang="tr-TR" sz="2000" dirty="0"/>
          </a:p>
          <a:p>
            <a:pPr>
              <a:lnSpc>
                <a:spcPct val="80000"/>
              </a:lnSpc>
            </a:pPr>
            <a:endParaRPr lang="tr-TR" sz="2000" dirty="0"/>
          </a:p>
          <a:p>
            <a:pPr>
              <a:lnSpc>
                <a:spcPct val="80000"/>
              </a:lnSpc>
              <a:buFontTx/>
              <a:buNone/>
            </a:pPr>
            <a:r>
              <a:rPr lang="tr-TR" sz="2000" dirty="0"/>
              <a:t>	Genellikle anne ve babalar iletişimde “sen </a:t>
            </a:r>
            <a:r>
              <a:rPr lang="tr-TR" sz="2000" dirty="0" err="1"/>
              <a:t>dili”ni</a:t>
            </a:r>
            <a:r>
              <a:rPr lang="tr-TR" sz="2000" dirty="0"/>
              <a:t> kullanıyorlar sen iletileri duygu ifade etmez. Genellikle emir verme yargılama, öğüt verme gibi iletişim engellerini içerir. Örneğin</a:t>
            </a:r>
            <a:r>
              <a:rPr lang="tr-TR" sz="2000" dirty="0" smtClean="0"/>
              <a:t>:</a:t>
            </a:r>
            <a:endParaRPr lang="tr-TR" sz="2000" dirty="0"/>
          </a:p>
          <a:p>
            <a:pPr>
              <a:lnSpc>
                <a:spcPct val="80000"/>
              </a:lnSpc>
            </a:pPr>
            <a:r>
              <a:rPr lang="tr-TR" sz="2000" dirty="0"/>
              <a:t>Konuşma artık</a:t>
            </a:r>
          </a:p>
          <a:p>
            <a:pPr>
              <a:lnSpc>
                <a:spcPct val="80000"/>
              </a:lnSpc>
            </a:pPr>
            <a:r>
              <a:rPr lang="tr-TR" sz="2000" dirty="0"/>
              <a:t>Yapmamalısın</a:t>
            </a:r>
          </a:p>
          <a:p>
            <a:pPr>
              <a:lnSpc>
                <a:spcPct val="80000"/>
              </a:lnSpc>
            </a:pPr>
            <a:r>
              <a:rPr lang="tr-TR" sz="2000" dirty="0"/>
              <a:t>Dersine çalışmazsan</a:t>
            </a:r>
          </a:p>
          <a:p>
            <a:pPr>
              <a:lnSpc>
                <a:spcPct val="80000"/>
              </a:lnSpc>
            </a:pPr>
            <a:r>
              <a:rPr lang="tr-TR" sz="2000" dirty="0"/>
              <a:t>Yaramazlık yapıyorsun</a:t>
            </a:r>
          </a:p>
          <a:p>
            <a:pPr>
              <a:lnSpc>
                <a:spcPct val="80000"/>
              </a:lnSpc>
            </a:pPr>
            <a:r>
              <a:rPr lang="tr-TR" sz="2000" dirty="0"/>
              <a:t>Bebek gibisin</a:t>
            </a:r>
          </a:p>
          <a:p>
            <a:pPr>
              <a:lnSpc>
                <a:spcPct val="80000"/>
              </a:lnSpc>
            </a:pPr>
            <a:r>
              <a:rPr lang="tr-TR" sz="2000" dirty="0" smtClean="0"/>
              <a:t>Dikkat </a:t>
            </a:r>
            <a:r>
              <a:rPr lang="tr-TR" sz="2000" dirty="0"/>
              <a:t>çekmek istiyorsun</a:t>
            </a:r>
          </a:p>
          <a:p>
            <a:pPr>
              <a:lnSpc>
                <a:spcPct val="80000"/>
              </a:lnSpc>
            </a:pPr>
            <a:r>
              <a:rPr lang="tr-TR" sz="2000" dirty="0"/>
              <a:t>Daha iyi </a:t>
            </a:r>
            <a:r>
              <a:rPr lang="tr-TR" sz="2000" dirty="0" smtClean="0"/>
              <a:t>öğrenmelisin…</a:t>
            </a:r>
          </a:p>
          <a:p>
            <a:pPr marL="0" indent="0">
              <a:lnSpc>
                <a:spcPct val="80000"/>
              </a:lnSpc>
              <a:buNone/>
            </a:pPr>
            <a:endParaRPr lang="tr-TR" sz="2000" dirty="0" smtClean="0"/>
          </a:p>
          <a:p>
            <a:pPr marL="0" indent="0">
              <a:lnSpc>
                <a:spcPct val="80000"/>
              </a:lnSpc>
              <a:buNone/>
            </a:pPr>
            <a:r>
              <a:rPr lang="tr-TR" sz="2000" dirty="0" smtClean="0"/>
              <a:t>                   </a:t>
            </a:r>
          </a:p>
          <a:p>
            <a:pPr marL="0" indent="0">
              <a:lnSpc>
                <a:spcPct val="80000"/>
              </a:lnSpc>
              <a:buNone/>
            </a:pPr>
            <a:r>
              <a:rPr lang="tr-TR" sz="2000" dirty="0" smtClean="0"/>
              <a:t>	     </a:t>
            </a:r>
            <a:r>
              <a:rPr lang="tr-TR" sz="3600" b="1" dirty="0" smtClean="0">
                <a:solidFill>
                  <a:schemeClr val="accent1"/>
                </a:solidFill>
              </a:rPr>
              <a:t>BEN DİLİ</a:t>
            </a:r>
          </a:p>
          <a:p>
            <a:pPr>
              <a:lnSpc>
                <a:spcPct val="80000"/>
              </a:lnSpc>
            </a:pPr>
            <a:endParaRPr lang="tr-TR" sz="2000" dirty="0"/>
          </a:p>
          <a:p>
            <a:pPr>
              <a:lnSpc>
                <a:spcPct val="80000"/>
              </a:lnSpc>
            </a:pPr>
            <a:r>
              <a:rPr lang="tr-TR" sz="2000" dirty="0"/>
              <a:t>Ana-baba çocuğun davranışını kabul etmediği zaman o davranış nedeniyle ne hissettiğini çocuğa söylerse ileti “SEN </a:t>
            </a:r>
            <a:r>
              <a:rPr lang="tr-TR" sz="2000" dirty="0" err="1"/>
              <a:t>İLETİSİ”nden</a:t>
            </a:r>
            <a:r>
              <a:rPr lang="tr-TR" sz="2000" dirty="0"/>
              <a:t> “BEN İLETİSİ” ne dönüşür. Yani ben dilinde duygular konuşur.</a:t>
            </a:r>
          </a:p>
          <a:p>
            <a:pPr>
              <a:lnSpc>
                <a:spcPct val="80000"/>
              </a:lnSpc>
            </a:pPr>
            <a:endParaRPr lang="tr-TR" sz="2000" dirty="0"/>
          </a:p>
          <a:p>
            <a:pPr>
              <a:lnSpc>
                <a:spcPct val="80000"/>
              </a:lnSpc>
            </a:pPr>
            <a:r>
              <a:rPr lang="tr-TR" sz="2000" dirty="0"/>
              <a:t>Yorgun olduğum zaman canım oyun oynamak istemiyor.</a:t>
            </a:r>
          </a:p>
          <a:p>
            <a:pPr>
              <a:lnSpc>
                <a:spcPct val="80000"/>
              </a:lnSpc>
            </a:pPr>
            <a:r>
              <a:rPr lang="tr-TR" sz="2000" dirty="0"/>
              <a:t>Eğer bugün çok yaramazlık yaparsan çok üzülürüm.</a:t>
            </a:r>
          </a:p>
          <a:p>
            <a:pPr>
              <a:lnSpc>
                <a:spcPct val="80000"/>
              </a:lnSpc>
            </a:pPr>
            <a:r>
              <a:rPr lang="tr-TR" sz="2000" dirty="0"/>
              <a:t>Akşam yemeğini zamanında yetiştiremeyeceğim diye endişeleniyorum</a:t>
            </a:r>
          </a:p>
          <a:p>
            <a:pPr>
              <a:lnSpc>
                <a:spcPct val="80000"/>
              </a:lnSpc>
            </a:pPr>
            <a:endParaRPr lang="tr-TR"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6803" y="-1"/>
            <a:ext cx="7330163" cy="16390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fontAlgn="auto" hangingPunct="1">
              <a:spcAft>
                <a:spcPts val="0"/>
              </a:spcAft>
              <a:defRPr/>
            </a:pPr>
            <a:r>
              <a:rPr lang="tr-TR" smtClean="0"/>
              <a:t>Etkili İletişimin İçin;</a:t>
            </a:r>
          </a:p>
        </p:txBody>
      </p:sp>
      <p:sp>
        <p:nvSpPr>
          <p:cNvPr id="35843" name="Rectangle 3"/>
          <p:cNvSpPr>
            <a:spLocks noGrp="1" noChangeArrowheads="1"/>
          </p:cNvSpPr>
          <p:nvPr>
            <p:ph idx="1"/>
          </p:nvPr>
        </p:nvSpPr>
        <p:spPr/>
        <p:txBody>
          <a:bodyPr>
            <a:normAutofit/>
          </a:bodyPr>
          <a:lstStyle/>
          <a:p>
            <a:pPr algn="ctr" eaLnBrk="1" hangingPunct="1"/>
            <a:endParaRPr lang="tr-TR" sz="2800" b="1" dirty="0" smtClean="0"/>
          </a:p>
          <a:p>
            <a:pPr algn="ctr" eaLnBrk="1" hangingPunct="1"/>
            <a:r>
              <a:rPr lang="tr-TR" sz="2800" b="1" dirty="0" smtClean="0"/>
              <a:t>1-</a:t>
            </a:r>
            <a:r>
              <a:rPr lang="tr-TR" sz="2800" dirty="0" smtClean="0"/>
              <a:t> </a:t>
            </a:r>
            <a:r>
              <a:rPr lang="tr-TR" sz="2800" dirty="0" smtClean="0">
                <a:latin typeface="Berlin Sans FB Demi" pitchFamily="34" charset="0"/>
              </a:rPr>
              <a:t>Saygı Duymak</a:t>
            </a:r>
            <a:r>
              <a:rPr lang="tr-TR" sz="2800" dirty="0" smtClean="0"/>
              <a:t>: Karşımızdaki kişilere saygı duymak onların varlığını kabul etmek, önemli ve değerli olduklarını hissettirmek, olduğu gibi benimsemek anlamını taşır.</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fontAlgn="auto" hangingPunct="1">
              <a:spcAft>
                <a:spcPts val="0"/>
              </a:spcAft>
              <a:defRPr/>
            </a:pPr>
            <a:r>
              <a:rPr lang="tr-TR" dirty="0" smtClean="0"/>
              <a:t>Etkili İletişimin İçin;</a:t>
            </a:r>
          </a:p>
        </p:txBody>
      </p:sp>
      <p:sp>
        <p:nvSpPr>
          <p:cNvPr id="36867" name="Rectangle 3"/>
          <p:cNvSpPr>
            <a:spLocks noGrp="1" noChangeArrowheads="1"/>
          </p:cNvSpPr>
          <p:nvPr>
            <p:ph idx="1"/>
          </p:nvPr>
        </p:nvSpPr>
        <p:spPr>
          <a:xfrm>
            <a:off x="660081" y="1686136"/>
            <a:ext cx="8596668" cy="3880773"/>
          </a:xfrm>
        </p:spPr>
        <p:txBody>
          <a:bodyPr>
            <a:normAutofit/>
          </a:bodyPr>
          <a:lstStyle/>
          <a:p>
            <a:pPr eaLnBrk="1" hangingPunct="1"/>
            <a:endParaRPr lang="tr-TR" sz="2800" b="1" dirty="0" smtClean="0"/>
          </a:p>
          <a:p>
            <a:pPr eaLnBrk="1" hangingPunct="1"/>
            <a:endParaRPr lang="tr-TR" sz="2800" b="1" dirty="0" smtClean="0"/>
          </a:p>
          <a:p>
            <a:pPr eaLnBrk="1" hangingPunct="1"/>
            <a:r>
              <a:rPr lang="tr-TR" sz="2800" b="1" dirty="0" smtClean="0"/>
              <a:t>2-</a:t>
            </a:r>
            <a:r>
              <a:rPr lang="tr-TR" sz="2800" dirty="0" smtClean="0"/>
              <a:t> </a:t>
            </a:r>
            <a:r>
              <a:rPr lang="tr-TR" sz="2800" b="1" dirty="0" smtClean="0"/>
              <a:t>Doğal Davranabilmek</a:t>
            </a:r>
            <a:r>
              <a:rPr lang="tr-TR" sz="2800" dirty="0" smtClean="0"/>
              <a:t>: Abartıdan uzak, olduğu gibi davranmaktır.</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tr-TR" smtClean="0"/>
              <a:t>Etkili İletişimin İçin;</a:t>
            </a:r>
          </a:p>
        </p:txBody>
      </p:sp>
      <p:sp>
        <p:nvSpPr>
          <p:cNvPr id="37891" name="Rectangle 3"/>
          <p:cNvSpPr>
            <a:spLocks noGrp="1" noChangeArrowheads="1"/>
          </p:cNvSpPr>
          <p:nvPr>
            <p:ph type="body" sz="half" idx="1"/>
          </p:nvPr>
        </p:nvSpPr>
        <p:spPr/>
        <p:txBody>
          <a:bodyPr/>
          <a:lstStyle/>
          <a:p>
            <a:pPr algn="ctr" eaLnBrk="1" hangingPunct="1"/>
            <a:r>
              <a:rPr lang="tr-TR" sz="2800" b="1" dirty="0" smtClean="0"/>
              <a:t>3-Empati:</a:t>
            </a:r>
            <a:r>
              <a:rPr lang="tr-TR" sz="2800" dirty="0" smtClean="0"/>
              <a:t> İletişimin belki de en önemli öğesidir. Bir anlamda, dış dünyayı karşımızdaki kişinin penceresinden görmeye çalışmaktır. Kurulan bu duygu ortaklığı, iletişimi güçlü kılar.</a:t>
            </a:r>
          </a:p>
        </p:txBody>
      </p:sp>
      <p:pic>
        <p:nvPicPr>
          <p:cNvPr id="37892" name="Picture 6" descr="12"/>
          <p:cNvPicPr>
            <a:picLocks noGrp="1" noChangeAspect="1" noChangeArrowheads="1"/>
          </p:cNvPicPr>
          <p:nvPr>
            <p:ph sz="half" idx="2"/>
          </p:nvPr>
        </p:nvPicPr>
        <p:blipFill>
          <a:blip r:embed="rId2" cstate="print"/>
          <a:stretch>
            <a:fillRect/>
          </a:stretch>
        </p:blipFill>
        <p:spPr>
          <a:xfrm>
            <a:off x="8361680" y="3451860"/>
            <a:ext cx="1056640" cy="792480"/>
          </a:xfrm>
        </p:spPr>
      </p:pic>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tr-TR" dirty="0" smtClean="0"/>
              <a:t>Etkili İletişimin İçin;</a:t>
            </a:r>
          </a:p>
        </p:txBody>
      </p:sp>
      <p:sp>
        <p:nvSpPr>
          <p:cNvPr id="38915" name="Rectangle 3"/>
          <p:cNvSpPr>
            <a:spLocks noGrp="1" noChangeArrowheads="1"/>
          </p:cNvSpPr>
          <p:nvPr>
            <p:ph idx="1"/>
          </p:nvPr>
        </p:nvSpPr>
        <p:spPr>
          <a:xfrm>
            <a:off x="677334" y="2160589"/>
            <a:ext cx="9139526" cy="3880773"/>
          </a:xfrm>
        </p:spPr>
        <p:txBody>
          <a:bodyPr>
            <a:normAutofit/>
          </a:bodyPr>
          <a:lstStyle/>
          <a:p>
            <a:pPr eaLnBrk="1" hangingPunct="1"/>
            <a:r>
              <a:rPr lang="tr-TR" sz="2800" b="1" u="sng" dirty="0" smtClean="0"/>
              <a:t>4-Etkin Dinleme</a:t>
            </a:r>
            <a:r>
              <a:rPr lang="tr-TR" sz="2800" u="sng" dirty="0" smtClean="0"/>
              <a:t>:</a:t>
            </a:r>
            <a:r>
              <a:rPr lang="tr-TR" sz="2800" dirty="0" smtClean="0"/>
              <a:t> İyi bir dinleyici, iletişim kurduğu kişinin yalnız söylediklerini değil, yüzü, eli, kolu ve bedeniyle yaptıklarını da dikkat eder, çünkü yüz ifadeleri, el ve kol hareketleri, bedenin duruş tarzı, sesin tonu gibi sessiz mesajlar kullanarak da, iletişim kurulur. </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79491" y="2311879"/>
            <a:ext cx="11247967" cy="2498545"/>
          </a:xfrm>
        </p:spPr>
        <p:txBody>
          <a:bodyPr>
            <a:normAutofit/>
          </a:bodyPr>
          <a:lstStyle/>
          <a:p>
            <a:pPr eaLnBrk="1" fontAlgn="auto" hangingPunct="1">
              <a:spcAft>
                <a:spcPts val="0"/>
              </a:spcAft>
              <a:defRPr/>
            </a:pPr>
            <a:r>
              <a:rPr lang="tr-TR" sz="5400" b="1" dirty="0" smtClean="0"/>
              <a:t>İletişim Engelleri Nelerdir?</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14469" y="428604"/>
            <a:ext cx="8572560" cy="400110"/>
          </a:xfrm>
          <a:prstGeom prst="rect">
            <a:avLst/>
          </a:prstGeom>
        </p:spPr>
        <p:txBody>
          <a:bodyPr wrap="square">
            <a:spAutoFit/>
          </a:bodyPr>
          <a:lstStyle/>
          <a:p>
            <a:pPr algn="ctr"/>
            <a:r>
              <a:rPr lang="tr-TR" sz="2000" b="1" dirty="0" smtClean="0">
                <a:latin typeface="Comic Sans MS" pitchFamily="66" charset="0"/>
                <a:cs typeface="Aharoni" pitchFamily="2" charset="-79"/>
              </a:rPr>
              <a:t>AİLENİN TEMEL GEREKSİNİMLERİ NELERDİR? </a:t>
            </a:r>
            <a:endParaRPr lang="tr-TR" sz="2000" dirty="0">
              <a:latin typeface="Comic Sans MS" pitchFamily="66" charset="0"/>
            </a:endParaRPr>
          </a:p>
        </p:txBody>
      </p:sp>
      <p:sp>
        <p:nvSpPr>
          <p:cNvPr id="4" name="3 Dikdörtgen"/>
          <p:cNvSpPr/>
          <p:nvPr/>
        </p:nvSpPr>
        <p:spPr>
          <a:xfrm>
            <a:off x="2857520" y="1071546"/>
            <a:ext cx="6096000" cy="1292662"/>
          </a:xfrm>
          <a:prstGeom prst="rect">
            <a:avLst/>
          </a:prstGeom>
        </p:spPr>
        <p:txBody>
          <a:bodyPr>
            <a:spAutoFit/>
          </a:bodyPr>
          <a:lstStyle/>
          <a:p>
            <a:pPr algn="ctr"/>
            <a:endParaRPr lang="tr-TR" b="1" dirty="0" smtClean="0">
              <a:latin typeface="Comic Sans MS" pitchFamily="66" charset="0"/>
            </a:endParaRPr>
          </a:p>
          <a:p>
            <a:pPr algn="ctr"/>
            <a:r>
              <a:rPr lang="tr-TR" sz="2000" b="1" dirty="0" smtClean="0">
                <a:latin typeface="Comic Sans MS" pitchFamily="66" charset="0"/>
              </a:rPr>
              <a:t>ÇOCUĞUNUZA SEVGİNİZİ NASIL İLETİYORSUNUZ?</a:t>
            </a:r>
            <a:endParaRPr lang="tr-TR" sz="2000" dirty="0" smtClean="0">
              <a:latin typeface="Comic Sans MS" pitchFamily="66" charset="0"/>
            </a:endParaRPr>
          </a:p>
          <a:p>
            <a:endParaRPr lang="tr-TR" sz="2000" dirty="0" smtClean="0">
              <a:latin typeface="Comic Sans MS" pitchFamily="66" charset="0"/>
            </a:endParaRPr>
          </a:p>
        </p:txBody>
      </p:sp>
      <p:sp>
        <p:nvSpPr>
          <p:cNvPr id="5" name="4 Dikdörtgen"/>
          <p:cNvSpPr/>
          <p:nvPr/>
        </p:nvSpPr>
        <p:spPr>
          <a:xfrm>
            <a:off x="4762491" y="2428868"/>
            <a:ext cx="2667019" cy="400110"/>
          </a:xfrm>
          <a:prstGeom prst="rect">
            <a:avLst/>
          </a:prstGeom>
        </p:spPr>
        <p:txBody>
          <a:bodyPr wrap="square">
            <a:spAutoFit/>
          </a:bodyPr>
          <a:lstStyle/>
          <a:p>
            <a:r>
              <a:rPr lang="tr-TR" sz="2000" b="1" dirty="0" smtClean="0">
                <a:latin typeface="Comic Sans MS" pitchFamily="66" charset="0"/>
              </a:rPr>
              <a:t>İLETİŞİM</a:t>
            </a:r>
            <a:endParaRPr lang="tr-TR" sz="2000" dirty="0"/>
          </a:p>
        </p:txBody>
      </p:sp>
      <p:sp>
        <p:nvSpPr>
          <p:cNvPr id="6" name="5 Dikdörtgen"/>
          <p:cNvSpPr/>
          <p:nvPr/>
        </p:nvSpPr>
        <p:spPr>
          <a:xfrm>
            <a:off x="3905235" y="3143248"/>
            <a:ext cx="5238787" cy="400110"/>
          </a:xfrm>
          <a:prstGeom prst="rect">
            <a:avLst/>
          </a:prstGeom>
        </p:spPr>
        <p:txBody>
          <a:bodyPr wrap="square">
            <a:spAutoFit/>
          </a:bodyPr>
          <a:lstStyle/>
          <a:p>
            <a:r>
              <a:rPr lang="tr-TR" sz="2000" b="1" dirty="0" smtClean="0">
                <a:latin typeface="Comic Sans MS" pitchFamily="66" charset="0"/>
              </a:rPr>
              <a:t>İLETİŞİM ÇEŞİTLERİ</a:t>
            </a:r>
            <a:endParaRPr lang="tr-TR" sz="2000" b="1" dirty="0"/>
          </a:p>
        </p:txBody>
      </p:sp>
      <p:sp>
        <p:nvSpPr>
          <p:cNvPr id="7" name="6 Dikdörtgen"/>
          <p:cNvSpPr/>
          <p:nvPr/>
        </p:nvSpPr>
        <p:spPr>
          <a:xfrm>
            <a:off x="1142965" y="4000504"/>
            <a:ext cx="10382323" cy="400110"/>
          </a:xfrm>
          <a:prstGeom prst="rect">
            <a:avLst/>
          </a:prstGeom>
        </p:spPr>
        <p:txBody>
          <a:bodyPr wrap="square">
            <a:spAutoFit/>
          </a:bodyPr>
          <a:lstStyle/>
          <a:p>
            <a:r>
              <a:rPr lang="tr-TR" sz="2000" b="1" dirty="0" smtClean="0">
                <a:latin typeface="Comic Sans MS" pitchFamily="66" charset="0"/>
              </a:rPr>
              <a:t>SAĞLIKLI İLETİŞİM İÇİN DİKKAT EDİLMESİ GEREKENLER</a:t>
            </a:r>
            <a:endParaRPr lang="tr-TR" sz="2000" b="1" dirty="0">
              <a:latin typeface="Comic Sans MS" pitchFamily="66" charset="0"/>
            </a:endParaRPr>
          </a:p>
        </p:txBody>
      </p:sp>
      <p:sp>
        <p:nvSpPr>
          <p:cNvPr id="8" name="7 Dikdörtgen"/>
          <p:cNvSpPr/>
          <p:nvPr/>
        </p:nvSpPr>
        <p:spPr>
          <a:xfrm>
            <a:off x="3238481" y="4857760"/>
            <a:ext cx="4623382" cy="400110"/>
          </a:xfrm>
          <a:prstGeom prst="rect">
            <a:avLst/>
          </a:prstGeom>
        </p:spPr>
        <p:txBody>
          <a:bodyPr wrap="none">
            <a:spAutoFit/>
          </a:bodyPr>
          <a:lstStyle/>
          <a:p>
            <a:r>
              <a:rPr lang="tr-TR" sz="2000" b="1" dirty="0" smtClean="0">
                <a:latin typeface="Comic Sans MS" pitchFamily="66" charset="0"/>
              </a:rPr>
              <a:t>İLETİŞİM ENGELLERİ NELERDİR?</a:t>
            </a:r>
            <a:endParaRPr lang="tr-TR" sz="2000" dirty="0">
              <a:latin typeface="Comic Sans MS" pitchFamily="66" charset="0"/>
            </a:endParaRPr>
          </a:p>
        </p:txBody>
      </p:sp>
    </p:spTree>
    <p:extLst>
      <p:ext uri="{BB962C8B-B14F-4D97-AF65-F5344CB8AC3E}">
        <p14:creationId xmlns:p14="http://schemas.microsoft.com/office/powerpoint/2010/main" xmlns="" val="2684907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7334" y="937404"/>
            <a:ext cx="8596668" cy="1029419"/>
          </a:xfrm>
        </p:spPr>
        <p:txBody>
          <a:bodyPr>
            <a:normAutofit/>
          </a:bodyPr>
          <a:lstStyle/>
          <a:p>
            <a:pPr eaLnBrk="1" fontAlgn="auto" hangingPunct="1">
              <a:spcAft>
                <a:spcPts val="0"/>
              </a:spcAft>
              <a:defRPr/>
            </a:pPr>
            <a:r>
              <a:rPr lang="tr-TR" sz="4000" b="1" dirty="0" smtClean="0"/>
              <a:t>Sıklıkla Emir Cümleleri Kurmak;</a:t>
            </a:r>
          </a:p>
        </p:txBody>
      </p:sp>
      <p:sp>
        <p:nvSpPr>
          <p:cNvPr id="40963" name="Rectangle 3"/>
          <p:cNvSpPr>
            <a:spLocks noGrp="1" noChangeArrowheads="1"/>
          </p:cNvSpPr>
          <p:nvPr>
            <p:ph idx="1"/>
          </p:nvPr>
        </p:nvSpPr>
        <p:spPr>
          <a:xfrm>
            <a:off x="677334" y="2160589"/>
            <a:ext cx="9329308" cy="3880773"/>
          </a:xfrm>
        </p:spPr>
        <p:txBody>
          <a:bodyPr>
            <a:normAutofit/>
          </a:bodyPr>
          <a:lstStyle/>
          <a:p>
            <a:pPr eaLnBrk="1" hangingPunct="1"/>
            <a:r>
              <a:rPr lang="tr-TR" sz="2800" dirty="0" smtClean="0"/>
              <a:t>Yaşantımızı gözden geçirerek kurduğumuz emir cümlelerini yakalamaya çalışalım. “Kalk, yüzünü yıka, sütünü bitir, dişlerini fırçala, ağzın doluyken konuşma, ödevini bitir, televizyonu kapa, büyüklerinle konuşurken sesini yükseltme, öğretmenini dinle…….” gibi uzayan emir sözcüklerini yakalamamız zor olmayacaktır. </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fontAlgn="auto" hangingPunct="1">
              <a:spcAft>
                <a:spcPts val="0"/>
              </a:spcAft>
              <a:defRPr/>
            </a:pPr>
            <a:r>
              <a:rPr lang="tr-TR" sz="4000" b="1" smtClean="0"/>
              <a:t>Gözdağı Vererek Konuşma Biçimi;</a:t>
            </a:r>
          </a:p>
        </p:txBody>
      </p:sp>
      <p:sp>
        <p:nvSpPr>
          <p:cNvPr id="41987" name="Rectangle 3"/>
          <p:cNvSpPr>
            <a:spLocks noGrp="1" noChangeArrowheads="1"/>
          </p:cNvSpPr>
          <p:nvPr>
            <p:ph idx="1"/>
          </p:nvPr>
        </p:nvSpPr>
        <p:spPr/>
        <p:txBody>
          <a:bodyPr>
            <a:normAutofit fontScale="92500"/>
          </a:bodyPr>
          <a:lstStyle/>
          <a:p>
            <a:pPr eaLnBrk="1" hangingPunct="1"/>
            <a:r>
              <a:rPr lang="tr-TR" sz="2800" dirty="0" smtClean="0"/>
              <a:t> “</a:t>
            </a:r>
            <a:r>
              <a:rPr lang="tr-TR" sz="2800" b="1" dirty="0" smtClean="0"/>
              <a:t>Okulunu bitirmezsen sana para </a:t>
            </a:r>
            <a:r>
              <a:rPr lang="tr-TR" sz="2800" b="1" dirty="0" err="1" smtClean="0"/>
              <a:t>mara</a:t>
            </a:r>
            <a:r>
              <a:rPr lang="tr-TR" sz="2800" b="1" dirty="0" smtClean="0"/>
              <a:t> yok”,” ödevini bitiremezsen televizyonu unut” ,”sütünü içmezsen cüce kalırsın”, “terliksiz dolaşırsan hastalanırsın</a:t>
            </a:r>
            <a:r>
              <a:rPr lang="tr-TR" sz="2800" dirty="0" smtClean="0"/>
              <a:t>” gibi. Bazen işimizi kolaylaştırmak için bir davranışı bitirmesini koşula bağlayabilir ya da gözdağı vererek korkutarak istediğimiz davranışı yapmasını sağlayabiliriz. </a:t>
            </a:r>
            <a:r>
              <a:rPr lang="tr-TR" sz="2800" b="1" dirty="0" smtClean="0"/>
              <a:t>Televizyon izlemesini istemediğimiz halde onu şarta bağlayarak daha da çekici hale getirebiliriz.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a:bodyPr>
          <a:lstStyle/>
          <a:p>
            <a:pPr eaLnBrk="1" fontAlgn="auto" hangingPunct="1">
              <a:spcAft>
                <a:spcPts val="0"/>
              </a:spcAft>
              <a:defRPr/>
            </a:pPr>
            <a:r>
              <a:rPr lang="tr-TR" sz="4000" b="1" smtClean="0"/>
              <a:t>Sürekli Öğüt Verme, Çözüm Önerileri Getirme;</a:t>
            </a:r>
          </a:p>
        </p:txBody>
      </p:sp>
      <p:sp>
        <p:nvSpPr>
          <p:cNvPr id="43011" name="Rectangle 3"/>
          <p:cNvSpPr>
            <a:spLocks noGrp="1" noChangeArrowheads="1"/>
          </p:cNvSpPr>
          <p:nvPr>
            <p:ph idx="1"/>
          </p:nvPr>
        </p:nvSpPr>
        <p:spPr>
          <a:xfrm>
            <a:off x="677333" y="2160589"/>
            <a:ext cx="9027383" cy="3880773"/>
          </a:xfrm>
        </p:spPr>
        <p:txBody>
          <a:bodyPr>
            <a:normAutofit/>
          </a:bodyPr>
          <a:lstStyle/>
          <a:p>
            <a:pPr eaLnBrk="1" hangingPunct="1">
              <a:lnSpc>
                <a:spcPct val="80000"/>
              </a:lnSpc>
            </a:pPr>
            <a:r>
              <a:rPr lang="tr-TR" sz="2600" dirty="0" smtClean="0"/>
              <a:t>Senin yerinde olsam plan yaparak çalışırdım”, “sütünü bitirdiğinde boyun uzayacak”,”bak sana bir öneri vereyim” gibi cümleler kurabiliriz ve bu konuşma biçiminin çok yararlı yapıcı olduğuna inanırız. Öncelikle düşünmemiz gereken söylediğimiz şeylere acaba benim mi ihtiyacım var sorusunu cevaplamak sonrada istenmeden verilen öğütlerin, yardımın yararlı olmadığını gözlemleyebilmektir. Aksi takdirde bu yaklaşım anneye babaya bağımlı çocuklar yaratabilmektedir. Ayrıca kendi çözüm yollarını oluşturmasına katkı sağlamayacaktır. </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7334" y="750498"/>
            <a:ext cx="8596668" cy="1179902"/>
          </a:xfrm>
        </p:spPr>
        <p:txBody>
          <a:bodyPr>
            <a:normAutofit/>
          </a:bodyPr>
          <a:lstStyle/>
          <a:p>
            <a:pPr eaLnBrk="1" fontAlgn="auto" hangingPunct="1">
              <a:spcAft>
                <a:spcPts val="0"/>
              </a:spcAft>
              <a:defRPr/>
            </a:pPr>
            <a:r>
              <a:rPr lang="tr-TR" sz="4000" b="1" dirty="0" smtClean="0"/>
              <a:t>Sıklıkla Yargılamak, Eleştirmek;</a:t>
            </a:r>
          </a:p>
        </p:txBody>
      </p:sp>
      <p:sp>
        <p:nvSpPr>
          <p:cNvPr id="44035" name="Rectangle 3"/>
          <p:cNvSpPr>
            <a:spLocks noGrp="1" noChangeArrowheads="1"/>
          </p:cNvSpPr>
          <p:nvPr>
            <p:ph idx="1"/>
          </p:nvPr>
        </p:nvSpPr>
        <p:spPr>
          <a:xfrm>
            <a:off x="642828" y="1875917"/>
            <a:ext cx="8880734" cy="3880773"/>
          </a:xfrm>
        </p:spPr>
        <p:txBody>
          <a:bodyPr>
            <a:normAutofit lnSpcReduction="10000"/>
          </a:bodyPr>
          <a:lstStyle/>
          <a:p>
            <a:pPr eaLnBrk="1" hangingPunct="1"/>
            <a:r>
              <a:rPr lang="tr-TR" sz="2800" b="1" dirty="0" smtClean="0"/>
              <a:t>“Sen zaten tembelin tekisin”,”zaten başarsaydın şaşardım</a:t>
            </a:r>
            <a:r>
              <a:rPr lang="tr-TR" sz="2800" dirty="0" smtClean="0"/>
              <a:t>”,“yine mi bitiremedin” gibi cümleler kurmak yetersiz, aptal hissetme duygularına neden olabilir. </a:t>
            </a:r>
            <a:r>
              <a:rPr lang="tr-TR" sz="2800" b="1" dirty="0" smtClean="0"/>
              <a:t>Çocuğun olumsuz bir yargıya hedef olma ya da azarlanma korkusuyla iletişimi kesmesine yol açabilir ya da</a:t>
            </a:r>
          </a:p>
          <a:p>
            <a:pPr eaLnBrk="1" hangingPunct="1"/>
            <a:r>
              <a:rPr lang="tr-TR" sz="2800" dirty="0" smtClean="0"/>
              <a:t>çocuk yargı ve eleştirileri gerçek olarak algılayabilir (Ben kötüyüm!) ya da karşılık verebilir (Siz de daha mükemmel değilsiniz!).</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677334" y="1716657"/>
            <a:ext cx="9631232" cy="4324706"/>
          </a:xfrm>
        </p:spPr>
        <p:txBody>
          <a:bodyPr>
            <a:normAutofit/>
          </a:bodyPr>
          <a:lstStyle/>
          <a:p>
            <a:pPr eaLnBrk="1" hangingPunct="1"/>
            <a:r>
              <a:rPr lang="tr-TR" sz="2800" dirty="0" smtClean="0"/>
              <a:t>Bu söylenenler yaşanmış gerçekler olsa da genelde çocuklar eleştirdikleri, azarlandıkları zaman söylendiği için, çocuğun bir kulağından girer birinden çıkar. </a:t>
            </a:r>
          </a:p>
          <a:p>
            <a:pPr eaLnBrk="1" hangingPunct="1"/>
            <a:r>
              <a:rPr lang="tr-TR" sz="2800" dirty="0" smtClean="0"/>
              <a:t>Bunlar çocukla iyi bir iletişimde bulunulan anlarda söylenirse daha eğitici olur ve bu acı gerçekler çok ucuza satılmış olmaz.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İçerik Yer Tutucusu 2"/>
          <p:cNvSpPr>
            <a:spLocks noGrp="1"/>
          </p:cNvSpPr>
          <p:nvPr>
            <p:ph idx="1"/>
          </p:nvPr>
        </p:nvSpPr>
        <p:spPr>
          <a:xfrm>
            <a:off x="677333" y="2160589"/>
            <a:ext cx="9363813" cy="3880773"/>
          </a:xfrm>
        </p:spPr>
        <p:txBody>
          <a:bodyPr>
            <a:normAutofit/>
          </a:bodyPr>
          <a:lstStyle/>
          <a:p>
            <a:pPr eaLnBrk="1" hangingPunct="1"/>
            <a:r>
              <a:rPr lang="tr-TR" sz="2400" b="1" dirty="0" smtClean="0"/>
              <a:t>Bir canlı örnek daha;</a:t>
            </a:r>
            <a:endParaRPr lang="tr-TR" sz="2400" dirty="0" smtClean="0"/>
          </a:p>
          <a:p>
            <a:pPr eaLnBrk="1" hangingPunct="1"/>
            <a:r>
              <a:rPr lang="tr-TR" sz="2400" dirty="0" smtClean="0"/>
              <a:t>Deprem bölgesinde bulunan bir evde orta şiddette bir zelzele sonucu ev sallanmaya başlayınca merak eden anne nerdesin diye seslenince, çocuk içerden korkak bir sesle ben yapmadım anneciğim diye bağırır. Her zaman suçlanan hatalarına hep müdahale edilen çocuk artık her şeyden kendisin sorumlu tutmaya başlar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77334" y="776376"/>
            <a:ext cx="8596668" cy="1154023"/>
          </a:xfrm>
        </p:spPr>
        <p:txBody>
          <a:bodyPr/>
          <a:lstStyle/>
          <a:p>
            <a:pPr eaLnBrk="1" fontAlgn="auto" hangingPunct="1">
              <a:spcAft>
                <a:spcPts val="0"/>
              </a:spcAft>
              <a:defRPr/>
            </a:pPr>
            <a:r>
              <a:rPr lang="tr-TR" b="1" dirty="0" smtClean="0"/>
              <a:t>Çocuğu Sürekli Övmek</a:t>
            </a:r>
          </a:p>
        </p:txBody>
      </p:sp>
      <p:sp>
        <p:nvSpPr>
          <p:cNvPr id="47107" name="Rectangle 3"/>
          <p:cNvSpPr>
            <a:spLocks noGrp="1" noChangeArrowheads="1"/>
          </p:cNvSpPr>
          <p:nvPr>
            <p:ph idx="1"/>
          </p:nvPr>
        </p:nvSpPr>
        <p:spPr>
          <a:xfrm>
            <a:off x="513433" y="1975450"/>
            <a:ext cx="9320680" cy="4083166"/>
          </a:xfrm>
        </p:spPr>
        <p:txBody>
          <a:bodyPr>
            <a:normAutofit/>
          </a:bodyPr>
          <a:lstStyle/>
          <a:p>
            <a:pPr eaLnBrk="1" hangingPunct="1">
              <a:lnSpc>
                <a:spcPct val="90000"/>
              </a:lnSpc>
            </a:pPr>
            <a:r>
              <a:rPr lang="tr-TR" sz="2400" dirty="0" smtClean="0"/>
              <a:t>İstendik davranışı yapması durumunda çocuk yerli yersiz her ortamda övülebilir</a:t>
            </a:r>
            <a:r>
              <a:rPr lang="tr-TR" sz="2400" b="1" dirty="0" smtClean="0"/>
              <a:t>.</a:t>
            </a:r>
            <a:r>
              <a:rPr lang="tr-TR" sz="2400" dirty="0" smtClean="0"/>
              <a:t> “Çok güzel........”, “Bence harika bir iş yapıyorsun.....”Bu durumda çocuk ailesinin beklentilerinin çok yüksek olduğunu düşünebilir ya da kaygı hissedebilir. Ayrıca övgü başkalarının yanında yapılıyorsa çocuğu utandırabilir ya da aşırı övgü sonucunda çocuk buna alışır ve övülmeye gereksinim duymaya başlar.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rtlCol="0">
            <a:normAutofit/>
          </a:bodyPr>
          <a:lstStyle/>
          <a:p>
            <a:pPr eaLnBrk="1" fontAlgn="auto" hangingPunct="1">
              <a:spcAft>
                <a:spcPts val="0"/>
              </a:spcAft>
              <a:defRPr/>
            </a:pPr>
            <a:r>
              <a:rPr lang="tr-TR" sz="4000" b="1" smtClean="0"/>
              <a:t>Sürekli Soru Sormak, Sınamak, Sorgulamak</a:t>
            </a:r>
            <a:r>
              <a:rPr lang="tr-TR" sz="4000" smtClean="0"/>
              <a:t> </a:t>
            </a:r>
          </a:p>
        </p:txBody>
      </p:sp>
      <p:sp>
        <p:nvSpPr>
          <p:cNvPr id="48131" name="Rectangle 3"/>
          <p:cNvSpPr>
            <a:spLocks noGrp="1" noChangeArrowheads="1"/>
          </p:cNvSpPr>
          <p:nvPr>
            <p:ph idx="1"/>
          </p:nvPr>
        </p:nvSpPr>
        <p:spPr/>
        <p:txBody>
          <a:bodyPr>
            <a:normAutofit lnSpcReduction="10000"/>
          </a:bodyPr>
          <a:lstStyle/>
          <a:p>
            <a:pPr eaLnBrk="1" hangingPunct="1">
              <a:lnSpc>
                <a:spcPct val="90000"/>
              </a:lnSpc>
            </a:pPr>
            <a:r>
              <a:rPr lang="tr-TR" sz="2400" dirty="0" smtClean="0"/>
              <a:t>“Neden?....Kim?.....Sen ne yaptın?......Nasıl?.....”</a:t>
            </a:r>
          </a:p>
          <a:p>
            <a:pPr eaLnBrk="1" hangingPunct="1">
              <a:lnSpc>
                <a:spcPct val="90000"/>
              </a:lnSpc>
            </a:pPr>
            <a:r>
              <a:rPr lang="tr-TR" sz="2400" dirty="0" smtClean="0"/>
              <a:t>Soruları cevaplama genellikle eleştiri veya zorunlu çözüm getirdiğinden çocuklar genellikle hayır demeye, yarı doğru cevap vermeye, kaçmaya yönelir veya </a:t>
            </a:r>
            <a:r>
              <a:rPr lang="tr-TR" sz="2400" b="1" dirty="0" smtClean="0"/>
              <a:t>yalan söyler</a:t>
            </a:r>
          </a:p>
          <a:p>
            <a:pPr eaLnBrk="1" hangingPunct="1">
              <a:lnSpc>
                <a:spcPct val="90000"/>
              </a:lnSpc>
            </a:pPr>
            <a:r>
              <a:rPr lang="tr-TR" sz="2400" dirty="0" smtClean="0"/>
              <a:t>Sorular genellikle soru soranın nereye varmak istediğini açıklamadığından, çocuk korku ve endişeye kapılabilir</a:t>
            </a:r>
          </a:p>
          <a:p>
            <a:pPr eaLnBrk="1" hangingPunct="1">
              <a:lnSpc>
                <a:spcPct val="90000"/>
              </a:lnSpc>
            </a:pPr>
            <a:r>
              <a:rPr lang="tr-TR" sz="2400" dirty="0" smtClean="0"/>
              <a:t>Ailenin endişelerinden doğan sorulara cevap vermeye çalışan çocuk kendi sorununu, gözden kaçırabilir.</a:t>
            </a:r>
          </a:p>
          <a:p>
            <a:pPr eaLnBrk="1" hangingPunct="1">
              <a:lnSpc>
                <a:spcPct val="90000"/>
              </a:lnSpc>
            </a:pPr>
            <a:r>
              <a:rPr lang="tr-TR" sz="2400" b="1" dirty="0" smtClean="0"/>
              <a:t>Çocuk sorgulanıyor hissine kapıldığında bu durum onda güvensizlik, kuşku oluşturur </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91477" y="1916832"/>
            <a:ext cx="8352928" cy="1107996"/>
          </a:xfrm>
          <a:prstGeom prst="rect">
            <a:avLst/>
          </a:prstGeom>
        </p:spPr>
        <p:txBody>
          <a:bodyPr wrap="square">
            <a:spAutoFit/>
          </a:bodyPr>
          <a:lstStyle/>
          <a:p>
            <a:pPr algn="ctr"/>
            <a:r>
              <a:rPr lang="tr-TR" sz="6600" b="1" dirty="0" smtClean="0"/>
              <a:t>ÖNERİLER</a:t>
            </a:r>
            <a:endParaRPr lang="tr-TR" sz="6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endParaRPr lang="tr-TR" sz="6000" b="1" dirty="0" smtClean="0"/>
          </a:p>
          <a:p>
            <a:pPr algn="ctr"/>
            <a:r>
              <a:rPr lang="tr-TR" sz="6000" b="1" dirty="0" smtClean="0"/>
              <a:t>AİLE TOPLANTILARI</a:t>
            </a:r>
            <a:endParaRPr lang="tr-TR" sz="6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2969255"/>
            <a:ext cx="10657184" cy="646331"/>
          </a:xfrm>
          <a:prstGeom prst="rect">
            <a:avLst/>
          </a:prstGeom>
        </p:spPr>
        <p:txBody>
          <a:bodyPr wrap="square">
            <a:spAutoFit/>
          </a:bodyPr>
          <a:lstStyle/>
          <a:p>
            <a:pPr algn="ctr"/>
            <a:r>
              <a:rPr lang="tr-TR" sz="3600" b="1" dirty="0" smtClean="0">
                <a:latin typeface="Comic Sans MS" pitchFamily="66" charset="0"/>
              </a:rPr>
              <a:t>NASIL BİR ÇOCUK İSTİYORSUNUZ</a:t>
            </a:r>
            <a:r>
              <a:rPr lang="tr-TR" sz="3200" b="1" dirty="0" smtClean="0">
                <a:latin typeface="Comic Sans MS" pitchFamily="66" charset="0"/>
              </a:rPr>
              <a:t>?</a:t>
            </a:r>
            <a:endParaRPr lang="tr-TR" b="1" dirty="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08000" y="609600"/>
          <a:ext cx="11176000" cy="5867400"/>
        </p:xfrm>
        <a:graphic>
          <a:graphicData uri="http://schemas.openxmlformats.org/presentationml/2006/ole">
            <p:oleObj spid="_x0000_s3074" name="Sunu" r:id="rId3" imgW="3875607" imgH="2904577" progId="PowerPoint.Show.8">
              <p:embed/>
            </p:oleObj>
          </a:graphicData>
        </a:graphic>
      </p:graphicFrame>
      <p:sp>
        <p:nvSpPr>
          <p:cNvPr id="1027" name="Text Box 3"/>
          <p:cNvSpPr txBox="1">
            <a:spLocks noChangeArrowheads="1"/>
          </p:cNvSpPr>
          <p:nvPr/>
        </p:nvSpPr>
        <p:spPr bwMode="auto">
          <a:xfrm>
            <a:off x="912285" y="188913"/>
            <a:ext cx="7446269" cy="523220"/>
          </a:xfrm>
          <a:prstGeom prst="rect">
            <a:avLst/>
          </a:prstGeom>
          <a:noFill/>
          <a:ln w="9525">
            <a:noFill/>
            <a:miter lim="800000"/>
            <a:headEnd/>
            <a:tailEnd/>
          </a:ln>
        </p:spPr>
        <p:txBody>
          <a:bodyPr wrap="none">
            <a:spAutoFit/>
          </a:bodyPr>
          <a:lstStyle/>
          <a:p>
            <a:r>
              <a:rPr lang="tr-TR" sz="2800" b="1" dirty="0" smtClean="0"/>
              <a:t>         AİLEDE </a:t>
            </a:r>
            <a:r>
              <a:rPr lang="tr-TR" sz="2800" b="1" dirty="0"/>
              <a:t>SORUMLULUKLARIN PAYLAŞIMI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39349" y="332656"/>
            <a:ext cx="10972800" cy="1143000"/>
          </a:xfrm>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a:xfrm>
            <a:off x="634201" y="1487729"/>
            <a:ext cx="9225791" cy="3880773"/>
          </a:xfrm>
        </p:spPr>
        <p:txBody>
          <a:bodyPr>
            <a:normAutofit/>
          </a:bodyPr>
          <a:lstStyle/>
          <a:p>
            <a:r>
              <a:rPr lang="tr-TR" sz="2800" dirty="0" smtClean="0"/>
              <a:t>Haftada 30 dakika</a:t>
            </a:r>
          </a:p>
          <a:p>
            <a:r>
              <a:rPr lang="tr-TR" sz="2800" dirty="0" smtClean="0"/>
              <a:t>İlk başta yapmacık  gelebilir</a:t>
            </a:r>
          </a:p>
          <a:p>
            <a:r>
              <a:rPr lang="tr-TR" sz="2800" dirty="0" smtClean="0"/>
              <a:t>Bizim ailenin  değerleri  ne olacak? </a:t>
            </a:r>
          </a:p>
          <a:p>
            <a:r>
              <a:rPr lang="tr-TR" sz="2800" dirty="0" smtClean="0"/>
              <a:t>Ailede yaptığımız işler listesi</a:t>
            </a:r>
          </a:p>
          <a:p>
            <a:r>
              <a:rPr lang="tr-TR" sz="2800" dirty="0" smtClean="0"/>
              <a:t>Yapılmadığında  ne olacak?</a:t>
            </a:r>
          </a:p>
          <a:p>
            <a:r>
              <a:rPr lang="tr-TR" sz="2800" dirty="0" smtClean="0"/>
              <a:t>Çocuklar o ailenin bir parçası olduğunu fark ederler</a:t>
            </a:r>
          </a:p>
          <a:p>
            <a:endParaRPr lang="tr-TR" sz="2800" dirty="0" smtClean="0"/>
          </a:p>
          <a:p>
            <a:endParaRPr lang="tr-TR"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tr-TR" dirty="0" smtClean="0"/>
              <a:t> </a:t>
            </a:r>
            <a:r>
              <a:rPr lang="tr-TR" b="1" dirty="0" smtClean="0"/>
              <a:t>ÖNERİLER</a:t>
            </a:r>
          </a:p>
        </p:txBody>
      </p:sp>
      <p:sp>
        <p:nvSpPr>
          <p:cNvPr id="49155" name="Rectangle 3"/>
          <p:cNvSpPr>
            <a:spLocks noGrp="1" noChangeArrowheads="1"/>
          </p:cNvSpPr>
          <p:nvPr>
            <p:ph idx="1"/>
          </p:nvPr>
        </p:nvSpPr>
        <p:spPr>
          <a:xfrm>
            <a:off x="609600" y="1340768"/>
            <a:ext cx="10972800" cy="4785395"/>
          </a:xfrm>
        </p:spPr>
        <p:txBody>
          <a:bodyPr>
            <a:normAutofit/>
          </a:bodyPr>
          <a:lstStyle/>
          <a:p>
            <a:pPr eaLnBrk="1" hangingPunct="1">
              <a:buFontTx/>
              <a:buNone/>
            </a:pPr>
            <a:r>
              <a:rPr lang="tr-TR" sz="2800" dirty="0" smtClean="0"/>
              <a:t>*Çocuğunuza zaman ayırın :</a:t>
            </a:r>
          </a:p>
          <a:p>
            <a:r>
              <a:rPr lang="tr-TR" sz="2800" b="1" dirty="0" smtClean="0"/>
              <a:t>Çocuğunuzla geçmiş zaman asla</a:t>
            </a:r>
          </a:p>
          <a:p>
            <a:pPr eaLnBrk="1" hangingPunct="1"/>
            <a:r>
              <a:rPr lang="tr-TR" sz="2800" b="1" dirty="0" smtClean="0"/>
              <a:t> boşa geçmiş zaman değildir.</a:t>
            </a:r>
          </a:p>
          <a:p>
            <a:pPr eaLnBrk="1" hangingPunct="1"/>
            <a:r>
              <a:rPr lang="tr-TR" sz="2800" b="1" dirty="0" smtClean="0"/>
              <a:t> Şimdi zaman ayırmazsak ilerde daha çok zaman ayırmak zorunda kalabiliriz.</a:t>
            </a:r>
          </a:p>
          <a:p>
            <a:pPr eaLnBrk="1" hangingPunct="1">
              <a:buNone/>
            </a:pPr>
            <a:r>
              <a:rPr lang="tr-TR" sz="2800" dirty="0" smtClean="0"/>
              <a:t>Çocuğu sevmek, ona bolca ve </a:t>
            </a:r>
            <a:r>
              <a:rPr lang="tr-TR" sz="2800" b="1" dirty="0" smtClean="0"/>
              <a:t>pahalı oyuncak </a:t>
            </a:r>
            <a:r>
              <a:rPr lang="tr-TR" sz="2800" dirty="0" smtClean="0"/>
              <a:t>almak değil onunla ortak faaliyetleri paylaşmak, ona zaman ayırmak, onunla oyun oynamaktır. Çocuğu sevmek sözle sevgiyi ifade etmenin ötesinde, eylemle bu duyguyu ona yaşatmaktır.</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120770" y="1677509"/>
            <a:ext cx="10631896" cy="3880773"/>
          </a:xfrm>
        </p:spPr>
        <p:txBody>
          <a:bodyPr>
            <a:normAutofit/>
          </a:bodyPr>
          <a:lstStyle/>
          <a:p>
            <a:pPr marL="609600" indent="-609600" eaLnBrk="1" hangingPunct="1">
              <a:buFontTx/>
              <a:buNone/>
            </a:pPr>
            <a:r>
              <a:rPr lang="tr-TR" sz="2400" dirty="0" smtClean="0"/>
              <a:t>3 dakikalık yolu 30 dakikada gideyim . Her karıncayı takip eder . </a:t>
            </a:r>
          </a:p>
          <a:p>
            <a:pPr marL="609600" indent="-609600" eaLnBrk="1" hangingPunct="1">
              <a:buFontTx/>
              <a:buNone/>
            </a:pPr>
            <a:endParaRPr lang="tr-TR" sz="2400" dirty="0" smtClean="0"/>
          </a:p>
          <a:p>
            <a:pPr marL="609600" indent="-609600" eaLnBrk="1" hangingPunct="1">
              <a:buFontTx/>
              <a:buNone/>
            </a:pPr>
            <a:r>
              <a:rPr lang="tr-TR" sz="2400" dirty="0" smtClean="0"/>
              <a:t>40 yaşına geldiğinde de çocuğum benimle sohbet etmek için gelsin.</a:t>
            </a:r>
          </a:p>
          <a:p>
            <a:pPr marL="609600" indent="-609600" eaLnBrk="1" hangingPunct="1">
              <a:buFontTx/>
              <a:buNone/>
            </a:pPr>
            <a:endParaRPr lang="tr-TR" sz="2400" dirty="0"/>
          </a:p>
          <a:p>
            <a:pPr marL="609600" indent="-609600">
              <a:buNone/>
            </a:pPr>
            <a:r>
              <a:rPr lang="tr-TR" sz="2400" dirty="0" smtClean="0"/>
              <a:t>*Çocuğunuzla birlikte olduğunuz zaman tüm dikkatinizi ona yoğunlaştırın .</a:t>
            </a:r>
          </a:p>
          <a:p>
            <a:pPr marL="609600" indent="-609600" eaLnBrk="1" hangingPunct="1">
              <a:buFontTx/>
              <a:buNone/>
            </a:pPr>
            <a:endParaRPr lang="tr-TR" sz="2400" dirty="0" smtClean="0"/>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625575" y="1392838"/>
            <a:ext cx="9243043" cy="3880773"/>
          </a:xfrm>
        </p:spPr>
        <p:txBody>
          <a:bodyPr>
            <a:normAutofit fontScale="92500" lnSpcReduction="10000"/>
          </a:bodyPr>
          <a:lstStyle/>
          <a:p>
            <a:pPr marL="609600" indent="-609600" eaLnBrk="1" hangingPunct="1">
              <a:buFontTx/>
              <a:buNone/>
            </a:pPr>
            <a:r>
              <a:rPr lang="tr-TR" sz="2800" dirty="0" smtClean="0"/>
              <a:t>*Aşağılamak, suçlamak, çocuk adına karar vermek yerine, çocuğu dinleyin.</a:t>
            </a:r>
          </a:p>
          <a:p>
            <a:pPr marL="609600" indent="-609600" eaLnBrk="1" hangingPunct="1">
              <a:buFontTx/>
              <a:buNone/>
            </a:pPr>
            <a:endParaRPr lang="tr-TR" sz="2800" dirty="0" smtClean="0"/>
          </a:p>
          <a:p>
            <a:pPr marL="609600" indent="-609600" eaLnBrk="1" hangingPunct="1">
              <a:buFontTx/>
              <a:buNone/>
            </a:pPr>
            <a:r>
              <a:rPr lang="tr-TR" sz="2800" dirty="0" smtClean="0"/>
              <a:t>*Dinlendiğini düşünen çocuk kabul edildiğini, dolayısıyla sevildiğini düşünen çocuktur </a:t>
            </a:r>
          </a:p>
          <a:p>
            <a:pPr marL="609600" indent="-609600" eaLnBrk="1" hangingPunct="1">
              <a:buFontTx/>
              <a:buNone/>
            </a:pPr>
            <a:endParaRPr lang="tr-TR" sz="2800" dirty="0" smtClean="0"/>
          </a:p>
          <a:p>
            <a:pPr marL="609600" indent="-609600" eaLnBrk="1" hangingPunct="1">
              <a:buFontTx/>
              <a:buNone/>
            </a:pPr>
            <a:r>
              <a:rPr lang="tr-TR" sz="2800" dirty="0" smtClean="0"/>
              <a:t>*Göz kontağı kurarak, gülümseyerek kabul belirtisini beden diliyle pekiştirin. Böylelikle çocuk “kişiliğine saygı duyulduğunu” düşünerek iletişimini sürdürür.</a:t>
            </a:r>
          </a:p>
          <a:p>
            <a:pPr marL="609600" indent="-609600" eaLnBrk="1" hangingPunct="1"/>
            <a:endParaRPr lang="tr-TR" sz="2800" dirty="0" smtClean="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504806" y="1125419"/>
            <a:ext cx="9268922" cy="4050430"/>
          </a:xfrm>
        </p:spPr>
        <p:txBody>
          <a:bodyPr>
            <a:normAutofit fontScale="92500"/>
          </a:bodyPr>
          <a:lstStyle/>
          <a:p>
            <a:pPr marL="609600" indent="-609600" eaLnBrk="1" hangingPunct="1">
              <a:buFontTx/>
              <a:buNone/>
            </a:pPr>
            <a:r>
              <a:rPr lang="tr-TR" sz="2800" dirty="0" smtClean="0"/>
              <a:t>****Anne ve babasının kendisini dinlediğini gören çocuk duygularını ifade etme olanağı bulur. Aldığı tepkilerle “anlaşıldım” duygusunu yaşar. Böylelikle rahatlar.</a:t>
            </a:r>
          </a:p>
          <a:p>
            <a:pPr marL="609600" indent="-609600" eaLnBrk="1" hangingPunct="1">
              <a:buFontTx/>
              <a:buNone/>
            </a:pPr>
            <a:endParaRPr lang="tr-TR" sz="2800" dirty="0" smtClean="0"/>
          </a:p>
          <a:p>
            <a:pPr marL="609600" indent="-609600" eaLnBrk="1" hangingPunct="1">
              <a:buFontTx/>
              <a:buNone/>
            </a:pPr>
            <a:r>
              <a:rPr lang="tr-TR" sz="2800" dirty="0" smtClean="0"/>
              <a:t>****Çocuğunuza karşı davranışlarınızda tutarlı olun. Kendi içinizde çelişkili davranışlarda bulunmanız ya da anne ve babanın birbiriyle çelişen biçimde davranması, çocuğu “doğruyu bulma” konusunda zorlar.</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18541" y="944265"/>
            <a:ext cx="9044636" cy="3880773"/>
          </a:xfrm>
        </p:spPr>
        <p:txBody>
          <a:bodyPr>
            <a:normAutofit/>
          </a:bodyPr>
          <a:lstStyle/>
          <a:p>
            <a:pPr marL="609600" indent="-609600" eaLnBrk="1" hangingPunct="1">
              <a:buFontTx/>
              <a:buNone/>
            </a:pPr>
            <a:r>
              <a:rPr lang="tr-TR" sz="2800" dirty="0" smtClean="0"/>
              <a:t>****</a:t>
            </a:r>
            <a:r>
              <a:rPr lang="tr-TR" sz="2800" b="1" dirty="0" smtClean="0"/>
              <a:t>Çocuğunuzu başka çocuklarla karşılaştırmayın: </a:t>
            </a:r>
          </a:p>
          <a:p>
            <a:pPr marL="609600" indent="-609600" eaLnBrk="1" hangingPunct="1">
              <a:buFontTx/>
              <a:buNone/>
            </a:pPr>
            <a:r>
              <a:rPr lang="tr-TR" sz="2800" dirty="0" smtClean="0"/>
              <a:t>       Çocuk, anne babası tarafından önemsenmek, değerli bir insan olarak kabul edilmek ihtiyacındadır. Onun diğer çocuklarla karşılaştırılması, kendini değerli bir insan olarak görmesini engeller. Çocuğun kendine özgü, bağımsız bir birey olarak kabul edilmesi, ruh sağlığının temelini oluşturur.</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ctr">
              <a:buNone/>
            </a:pPr>
            <a:r>
              <a:rPr lang="tr-TR" sz="6600" dirty="0" smtClean="0"/>
              <a:t>DİNLEDİĞİNİZ  İÇİN TEŞEKKÜRLER</a:t>
            </a:r>
            <a:endParaRPr lang="tr-TR" sz="6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75520" y="3105836"/>
            <a:ext cx="8928992" cy="954107"/>
          </a:xfrm>
          <a:prstGeom prst="rect">
            <a:avLst/>
          </a:prstGeom>
        </p:spPr>
        <p:txBody>
          <a:bodyPr wrap="square">
            <a:spAutoFit/>
          </a:bodyPr>
          <a:lstStyle/>
          <a:p>
            <a:pPr algn="ctr"/>
            <a:r>
              <a:rPr lang="tr-TR" sz="2800" b="1" dirty="0" smtClean="0">
                <a:latin typeface="Comic Sans MS" pitchFamily="66" charset="0"/>
              </a:rPr>
              <a:t>NASIL BİR ANNE - BABA OLMAK İSTİYORSUNUZ?</a:t>
            </a:r>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03446" y="3244334"/>
            <a:ext cx="10212145" cy="707886"/>
          </a:xfrm>
          <a:prstGeom prst="rect">
            <a:avLst/>
          </a:prstGeom>
        </p:spPr>
        <p:txBody>
          <a:bodyPr wrap="square">
            <a:spAutoFit/>
          </a:bodyPr>
          <a:lstStyle/>
          <a:p>
            <a:pPr algn="ctr"/>
            <a:r>
              <a:rPr lang="tr-TR" sz="4000" b="1" dirty="0" smtClean="0">
                <a:latin typeface="Comic Sans MS" pitchFamily="66" charset="0"/>
              </a:rPr>
              <a:t>ERGENLİK DÖNEMİ</a:t>
            </a:r>
            <a:endParaRPr lang="tr-TR" sz="4000" b="1"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4400" dirty="0" smtClean="0"/>
              <a:t>Hayattan ne beklersiniz?</a:t>
            </a:r>
            <a:endParaRPr lang="tr-TR"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rtlCol="0">
            <a:normAutofit/>
          </a:bodyPr>
          <a:lstStyle/>
          <a:p>
            <a:pPr eaLnBrk="1" fontAlgn="auto" hangingPunct="1">
              <a:spcAft>
                <a:spcPts val="0"/>
              </a:spcAft>
              <a:defRPr/>
            </a:pPr>
            <a:r>
              <a:rPr lang="tr-TR" sz="4000" b="1" smtClean="0"/>
              <a:t>Aile İçi İletişim ve Sağlıklı İletişim Önerileri</a:t>
            </a:r>
            <a:r>
              <a:rPr lang="tr-TR" sz="4000" smtClean="0"/>
              <a:t> </a:t>
            </a:r>
          </a:p>
        </p:txBody>
      </p:sp>
      <p:sp>
        <p:nvSpPr>
          <p:cNvPr id="20483" name="Rectangle 3"/>
          <p:cNvSpPr>
            <a:spLocks noGrp="1" noChangeArrowheads="1"/>
          </p:cNvSpPr>
          <p:nvPr>
            <p:ph type="body" sz="half" idx="1"/>
          </p:nvPr>
        </p:nvSpPr>
        <p:spPr>
          <a:xfrm>
            <a:off x="609600" y="1600200"/>
            <a:ext cx="5486400" cy="5257800"/>
          </a:xfrm>
        </p:spPr>
        <p:txBody>
          <a:bodyPr/>
          <a:lstStyle/>
          <a:p>
            <a:pPr eaLnBrk="1" hangingPunct="1"/>
            <a:r>
              <a:rPr lang="tr-TR" sz="2800" smtClean="0"/>
              <a:t>Hayattan ne isteriz”? Sorusuna çok çeşitli cevaplar verilebilir ancak “mutlu bir ailesinin olması” dileği belki de en iyi bilinenidir. Mutlu bir ailenin sağlanabilmesi için aile kurumunun da temel gereksinimleri bulunmaktadır. </a:t>
            </a:r>
          </a:p>
        </p:txBody>
      </p:sp>
      <p:pic>
        <p:nvPicPr>
          <p:cNvPr id="20484" name="Picture 6" descr="28"/>
          <p:cNvPicPr>
            <a:picLocks noGrp="1" noChangeAspect="1" noChangeArrowheads="1"/>
          </p:cNvPicPr>
          <p:nvPr>
            <p:ph sz="half" idx="2"/>
          </p:nvPr>
        </p:nvPicPr>
        <p:blipFill>
          <a:blip r:embed="rId2" cstate="print"/>
          <a:stretch>
            <a:fillRect/>
          </a:stretch>
        </p:blipFill>
        <p:spPr>
          <a:xfrm>
            <a:off x="8326120" y="3509010"/>
            <a:ext cx="1127760" cy="678180"/>
          </a:xfrm>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rtlCol="0">
            <a:normAutofit/>
          </a:bodyPr>
          <a:lstStyle/>
          <a:p>
            <a:pPr eaLnBrk="1" fontAlgn="auto" hangingPunct="1">
              <a:spcAft>
                <a:spcPts val="0"/>
              </a:spcAft>
              <a:defRPr/>
            </a:pPr>
            <a:r>
              <a:rPr lang="tr-TR" sz="4000" b="1" dirty="0" smtClean="0">
                <a:solidFill>
                  <a:srgbClr val="00B0F0"/>
                </a:solidFill>
                <a:latin typeface="Aharoni" pitchFamily="2" charset="-79"/>
                <a:cs typeface="Aharoni" pitchFamily="2" charset="-79"/>
              </a:rPr>
              <a:t>AİLENİN TEMEL GEREKSİNİMLERİ NELERDİR? </a:t>
            </a:r>
          </a:p>
        </p:txBody>
      </p:sp>
      <p:sp>
        <p:nvSpPr>
          <p:cNvPr id="21507" name="Rectangle 3"/>
          <p:cNvSpPr>
            <a:spLocks noGrp="1" noChangeArrowheads="1"/>
          </p:cNvSpPr>
          <p:nvPr>
            <p:ph idx="1"/>
          </p:nvPr>
        </p:nvSpPr>
        <p:spPr/>
        <p:txBody>
          <a:bodyPr/>
          <a:lstStyle/>
          <a:p>
            <a:pPr eaLnBrk="1" hangingPunct="1"/>
            <a:endParaRPr lang="tr-TR" smtClean="0"/>
          </a:p>
          <a:p>
            <a:pPr eaLnBrk="1" hangingPunct="1"/>
            <a:endParaRPr lang="tr-TR" smtClean="0"/>
          </a:p>
          <a:p>
            <a:pPr algn="ctr" eaLnBrk="1" hangingPunct="1"/>
            <a:r>
              <a:rPr lang="tr-TR" sz="4800" smtClean="0"/>
              <a:t>Ailenin temel gereksinimlerini 7 alt başlıkta inceleyebiliriz.</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29</TotalTime>
  <Words>1554</Words>
  <Application>Microsoft Office PowerPoint</Application>
  <PresentationFormat>Özel</PresentationFormat>
  <Paragraphs>161</Paragraphs>
  <Slides>47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47</vt:i4>
      </vt:variant>
    </vt:vector>
  </HeadingPairs>
  <TitlesOfParts>
    <vt:vector size="50" baseType="lpstr">
      <vt:lpstr>Facet</vt:lpstr>
      <vt:lpstr>Klip</vt:lpstr>
      <vt:lpstr>Sunu</vt:lpstr>
      <vt:lpstr>AİLE İÇİ İLETİŞİM </vt:lpstr>
      <vt:lpstr>Eski devirlerin birinde bilge bir devlet başkanı etrafındaki adamlara bir servetiniz olsa neler yapardınız diye fikirlerini sorar. Oradakiler hanlar, hamamlar yaparım, aşevleri yaptırırım, camiler, kütüphaneler yaptırırım, şeklinde fikirler öne sürerler. Bunları dinleyen o bilge insan bu dediklerinizin hepsi güzel yatırımlar fakat ben olsaydım o serveti insan yetiştirmeye kullanırdım. Çünkü iyi yetişmiş insan olduktan sonra bu dediklerinizin hepsi olur. İdeal insanlar olmadan ise, bunların hiç biri istendiği gibi olmaz der.</vt:lpstr>
      <vt:lpstr>Slayt 3</vt:lpstr>
      <vt:lpstr>Slayt 4</vt:lpstr>
      <vt:lpstr>Slayt 5</vt:lpstr>
      <vt:lpstr>Slayt 6</vt:lpstr>
      <vt:lpstr>Slayt 7</vt:lpstr>
      <vt:lpstr>Aile İçi İletişim ve Sağlıklı İletişim Önerileri </vt:lpstr>
      <vt:lpstr>AİLENİN TEMEL GEREKSİNİMLERİ NELERDİR? </vt:lpstr>
      <vt:lpstr>1.Değerli olma duygusu: </vt:lpstr>
      <vt:lpstr>Slayt 11</vt:lpstr>
      <vt:lpstr>3.Yakınlık ve dayanışma duygusu: </vt:lpstr>
      <vt:lpstr>4.Sorumluluk duygusu: </vt:lpstr>
      <vt:lpstr>Slayt 14</vt:lpstr>
      <vt:lpstr>6.Mutluluk ve kendisini gerçekleştirme ortamı: </vt:lpstr>
      <vt:lpstr>7.Sağlıklı manevi yaşamın temellerini oluşturma ortamı: </vt:lpstr>
      <vt:lpstr>Slayt 17</vt:lpstr>
      <vt:lpstr>Slayt 18</vt:lpstr>
      <vt:lpstr>İLETİŞİM</vt:lpstr>
      <vt:lpstr>İLETİŞİM ÇEŞİTLERİ</vt:lpstr>
      <vt:lpstr>BEN DİLİ</vt:lpstr>
      <vt:lpstr>BEN DİLİ</vt:lpstr>
      <vt:lpstr>SEN DİLİ</vt:lpstr>
      <vt:lpstr>Slayt 24</vt:lpstr>
      <vt:lpstr>Etkili İletişimin İçin;</vt:lpstr>
      <vt:lpstr>Etkili İletişimin İçin;</vt:lpstr>
      <vt:lpstr>Etkili İletişimin İçin;</vt:lpstr>
      <vt:lpstr>Etkili İletişimin İçin;</vt:lpstr>
      <vt:lpstr>İletişim Engelleri Nelerdir?</vt:lpstr>
      <vt:lpstr>Sıklıkla Emir Cümleleri Kurmak;</vt:lpstr>
      <vt:lpstr>Gözdağı Vererek Konuşma Biçimi;</vt:lpstr>
      <vt:lpstr>Sürekli Öğüt Verme, Çözüm Önerileri Getirme;</vt:lpstr>
      <vt:lpstr>Sıklıkla Yargılamak, Eleştirmek;</vt:lpstr>
      <vt:lpstr>Slayt 34</vt:lpstr>
      <vt:lpstr>Slayt 35</vt:lpstr>
      <vt:lpstr>Çocuğu Sürekli Övmek</vt:lpstr>
      <vt:lpstr>Sürekli Soru Sormak, Sınamak, Sorgulamak </vt:lpstr>
      <vt:lpstr>Slayt 38</vt:lpstr>
      <vt:lpstr>Slayt 39</vt:lpstr>
      <vt:lpstr>Slayt 40</vt:lpstr>
      <vt:lpstr> </vt:lpstr>
      <vt:lpstr> ÖNERİLER</vt:lpstr>
      <vt:lpstr>Slayt 43</vt:lpstr>
      <vt:lpstr>Slayt 44</vt:lpstr>
      <vt:lpstr>Slayt 45</vt:lpstr>
      <vt:lpstr>Slayt 46</vt:lpstr>
      <vt:lpstr>Slayt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ÖNEM</dc:creator>
  <cp:lastModifiedBy>Mustafa ÖNEM</cp:lastModifiedBy>
  <cp:revision>10</cp:revision>
  <dcterms:created xsi:type="dcterms:W3CDTF">2014-09-12T02:18:09Z</dcterms:created>
  <dcterms:modified xsi:type="dcterms:W3CDTF">2017-03-08T22:59:05Z</dcterms:modified>
</cp:coreProperties>
</file>