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slides/slide229.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s/slide218.xml" ContentType="application/vnd.openxmlformats-officedocument.presentationml.slide+xml"/>
  <Override PartName="/ppt/slides/slide265.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s/slide207.xml" ContentType="application/vnd.openxmlformats-officedocument.presentationml.slide+xml"/>
  <Override PartName="/ppt/slides/slide254.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s/slide232.xml" ContentType="application/vnd.openxmlformats-officedocument.presentationml.slide+xml"/>
  <Override PartName="/ppt/slides/slide24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69.xml" ContentType="application/vnd.openxmlformats-officedocument.presentationml.slide+xml"/>
  <Override PartName="/ppt/slides/slide221.xml" ContentType="application/vnd.openxmlformats-officedocument.presentationml.slide+xml"/>
  <Override PartName="/ppt/tableStyles.xml" ContentType="application/vnd.openxmlformats-officedocument.presentationml.tableStyles+xml"/>
  <Override PartName="/ppt/slides/slide147.xml" ContentType="application/vnd.openxmlformats-officedocument.presentationml.slide+xml"/>
  <Override PartName="/ppt/slides/slide158.xml" ContentType="application/vnd.openxmlformats-officedocument.presentationml.slide+xml"/>
  <Override PartName="/ppt/slides/slide194.xml" ContentType="application/vnd.openxmlformats-officedocument.presentationml.slide+xml"/>
  <Override PartName="/ppt/slides/slide210.xml" ContentType="application/vnd.openxmlformats-officedocument.presentationml.slide+xml"/>
  <Override PartName="/ppt/slides/slide99.xml" ContentType="application/vnd.openxmlformats-officedocument.presentationml.slide+xml"/>
  <Override PartName="/ppt/slides/slide136.xml" ContentType="application/vnd.openxmlformats-officedocument.presentationml.slide+xml"/>
  <Override PartName="/ppt/slides/slide183.xml" ContentType="application/vnd.openxmlformats-officedocument.presentationml.slide+xml"/>
  <Override PartName="/ppt/notesSlides/notesSlide7.xml" ContentType="application/vnd.openxmlformats-officedocument.presentationml.notesSlide+xml"/>
  <Override PartName="/ppt/slides/slide77.xml" ContentType="application/vnd.openxmlformats-officedocument.presentationml.slide+xml"/>
  <Override PartName="/ppt/slides/slide88.xml" ContentType="application/vnd.openxmlformats-officedocument.presentationml.slide+xml"/>
  <Override PartName="/ppt/slides/slide125.xml" ContentType="application/vnd.openxmlformats-officedocument.presentationml.slide+xml"/>
  <Override PartName="/ppt/slides/slide172.xml" ContentType="application/vnd.openxmlformats-officedocument.presentationml.slide+xml"/>
  <Override PartName="/ppt/slides/slide259.xml" ContentType="application/vnd.openxmlformats-officedocument.presentationml.slid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50.xml" ContentType="application/vnd.openxmlformats-officedocument.presentationml.slide+xml"/>
  <Override PartName="/ppt/slides/slide161.xml" ContentType="application/vnd.openxmlformats-officedocument.presentationml.slide+xml"/>
  <Override PartName="/ppt/slides/slide24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55.xml" ContentType="application/vnd.openxmlformats-officedocument.presentationml.slide+xml"/>
  <Override PartName="/ppt/slides/slide237.xml" ContentType="application/vnd.openxmlformats-officedocument.presentationml.slide+xml"/>
  <Override PartName="/ppt/theme/theme2.xml" ContentType="application/vnd.openxmlformats-officedocument.them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215.xml" ContentType="application/vnd.openxmlformats-officedocument.presentationml.slide+xml"/>
  <Override PartName="/ppt/slides/slide226.xml" ContentType="application/vnd.openxmlformats-officedocument.presentationml.slide+xml"/>
  <Override PartName="/ppt/slides/slide262.xml" ContentType="application/vnd.openxmlformats-officedocument.presentationml.slide+xml"/>
  <Override PartName="/ppt/slides/slide273.xml" ContentType="application/vnd.openxmlformats-officedocument.presentationml.slide+xml"/>
  <Override PartName="/ppt/presentation.xml" ContentType="application/vnd.openxmlformats-officedocument.presentationml.presentation.main+xml"/>
  <Override PartName="/ppt/slides/slide22.xml" ContentType="application/vnd.openxmlformats-officedocument.presentationml.slide+xml"/>
  <Override PartName="/ppt/slides/slide199.xml" ContentType="application/vnd.openxmlformats-officedocument.presentationml.slide+xml"/>
  <Override PartName="/ppt/slides/slide204.xml" ContentType="application/vnd.openxmlformats-officedocument.presentationml.slide+xml"/>
  <Override PartName="/ppt/slides/slide2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188.xml" ContentType="application/vnd.openxmlformats-officedocument.presentationml.slide+xml"/>
  <Override PartName="/ppt/slides/slide2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66.xml" ContentType="application/vnd.openxmlformats-officedocument.presentationml.slide+xml"/>
  <Override PartName="/ppt/slides/slide177.xml" ContentType="application/vnd.openxmlformats-officedocument.presentationml.slide+xml"/>
  <Override PartName="/ppt/slideLayouts/slideLayout10.xml" ContentType="application/vnd.openxmlformats-officedocument.presentationml.slideLayout+xml"/>
  <Override PartName="/ppt/slides/slide108.xml" ContentType="application/vnd.openxmlformats-officedocument.presentationml.slide+xml"/>
  <Override PartName="/ppt/slides/slide155.xml" ContentType="application/vnd.openxmlformats-officedocument.presentationml.slide+xml"/>
  <Override PartName="/ppt/slides/slide49.xml" ContentType="application/vnd.openxmlformats-officedocument.presentationml.slide+xml"/>
  <Override PartName="/ppt/slides/slide96.xml" ContentType="application/vnd.openxmlformats-officedocument.presentationml.slide+xml"/>
  <Override PartName="/ppt/slides/slide144.xml" ContentType="application/vnd.openxmlformats-officedocument.presentationml.slide+xml"/>
  <Override PartName="/ppt/slides/slide191.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s/slide180.xml" ContentType="application/vnd.openxmlformats-officedocument.presentationml.slide+xml"/>
  <Override PartName="/ppt/slides/slide267.xml" ContentType="application/vnd.openxmlformats-officedocument.presentationml.slide+xml"/>
  <Override PartName="/ppt/slides/slide27.xml" ContentType="application/vnd.openxmlformats-officedocument.presentationml.slide+xml"/>
  <Override PartName="/ppt/slides/slide74.xml" ContentType="application/vnd.openxmlformats-officedocument.presentationml.slide+xml"/>
  <Override PartName="/ppt/slides/slide111.xml" ContentType="application/vnd.openxmlformats-officedocument.presentationml.slide+xml"/>
  <Override PartName="/ppt/slides/slide209.xml" ContentType="application/vnd.openxmlformats-officedocument.presentationml.slide+xml"/>
  <Override PartName="/ppt/slides/slide256.xml" ContentType="application/vnd.openxmlformats-officedocument.presentationml.slide+xml"/>
  <Override PartName="/ppt/slideLayouts/slideLayout4.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100.xml" ContentType="application/vnd.openxmlformats-officedocument.presentationml.slide+xml"/>
  <Override PartName="/ppt/slides/slide234.xml" ContentType="application/vnd.openxmlformats-officedocument.presentationml.slide+xml"/>
  <Override PartName="/ppt/slides/slide245.xml" ContentType="application/vnd.openxmlformats-officedocument.presentationml.slide+xml"/>
  <Default Extension="wmf" ContentType="image/x-wmf"/>
  <Override PartName="/ppt/slides/slide41.xml" ContentType="application/vnd.openxmlformats-officedocument.presentationml.slide+xml"/>
  <Override PartName="/ppt/slides/slide223.xml" ContentType="application/vnd.openxmlformats-officedocument.presentationml.slide+xml"/>
  <Override PartName="/ppt/slides/slide270.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s/slide196.xml" ContentType="application/vnd.openxmlformats-officedocument.presentationml.slide+xml"/>
  <Override PartName="/ppt/slides/slide212.xml" ContentType="application/vnd.openxmlformats-officedocument.presentationml.slide+xml"/>
  <Override PartName="/ppt/slides/slide138.xml" ContentType="application/vnd.openxmlformats-officedocument.presentationml.slide+xml"/>
  <Override PartName="/ppt/slides/slide185.xml" ContentType="application/vnd.openxmlformats-officedocument.presentationml.slide+xml"/>
  <Override PartName="/ppt/slides/slide201.xml" ContentType="application/vnd.openxmlformats-officedocument.presentationml.slide+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slides/slide156.xml" ContentType="application/vnd.openxmlformats-officedocument.presentationml.slide+xml"/>
  <Override PartName="/ppt/slides/slide174.xml" ContentType="application/vnd.openxmlformats-officedocument.presentationml.slide+xml"/>
  <Override PartName="/ppt/slides/slide192.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s/slide163.xml" ContentType="application/vnd.openxmlformats-officedocument.presentationml.slide+xml"/>
  <Override PartName="/ppt/slides/slide181.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slides/slide152.xml" ContentType="application/vnd.openxmlformats-officedocument.presentationml.slide+xml"/>
  <Override PartName="/ppt/slides/slide170.xml" ContentType="application/vnd.openxmlformats-officedocument.presentationml.slide+xml"/>
  <Override PartName="/ppt/slides/slide239.xml" ContentType="application/vnd.openxmlformats-officedocument.presentationml.slide+xml"/>
  <Override PartName="/ppt/slides/slide257.xml" ContentType="application/vnd.openxmlformats-officedocument.presentationml.slide+xml"/>
  <Override PartName="/ppt/slides/slide268.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s/slide217.xml" ContentType="application/vnd.openxmlformats-officedocument.presentationml.slide+xml"/>
  <Override PartName="/ppt/slides/slide228.xml" ContentType="application/vnd.openxmlformats-officedocument.presentationml.slide+xml"/>
  <Override PartName="/ppt/slides/slide246.xml" ContentType="application/vnd.openxmlformats-officedocument.presentationml.slide+xml"/>
  <Override PartName="/ppt/slides/slide264.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s/slide206.xml" ContentType="application/vnd.openxmlformats-officedocument.presentationml.slide+xml"/>
  <Override PartName="/ppt/slides/slide235.xml" ContentType="application/vnd.openxmlformats-officedocument.presentationml.slide+xml"/>
  <Override PartName="/ppt/slides/slide253.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s/slide213.xml" ContentType="application/vnd.openxmlformats-officedocument.presentationml.slide+xml"/>
  <Override PartName="/ppt/slides/slide224.xml" ContentType="application/vnd.openxmlformats-officedocument.presentationml.slide+xml"/>
  <Override PartName="/ppt/slides/slide242.xml" ContentType="application/vnd.openxmlformats-officedocument.presentationml.slide+xml"/>
  <Override PartName="/ppt/slides/slide260.xml" ContentType="application/vnd.openxmlformats-officedocument.presentationml.slide+xml"/>
  <Override PartName="/ppt/slides/slide271.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slides/slide168.xml" ContentType="application/vnd.openxmlformats-officedocument.presentationml.slide+xml"/>
  <Override PartName="/ppt/slides/slide179.xml" ContentType="application/vnd.openxmlformats-officedocument.presentationml.slide+xml"/>
  <Override PartName="/ppt/slides/slide197.xml" ContentType="application/vnd.openxmlformats-officedocument.presentationml.slide+xml"/>
  <Override PartName="/ppt/slides/slide202.xml" ContentType="application/vnd.openxmlformats-officedocument.presentationml.slide+xml"/>
  <Override PartName="/ppt/slides/slide231.xml" ContentType="application/vnd.openxmlformats-officedocument.presentationml.slide+xml"/>
  <Override PartName="/ppt/slideLayouts/slideLayout12.xml" ContentType="application/vnd.openxmlformats-officedocument.presentationml.slideLayout+xml"/>
  <Override PartName="/ppt/slides/slide139.xml" ContentType="application/vnd.openxmlformats-officedocument.presentationml.slide+xml"/>
  <Override PartName="/ppt/slides/slide157.xml" ContentType="application/vnd.openxmlformats-officedocument.presentationml.slide+xml"/>
  <Override PartName="/ppt/slides/slide186.xml" ContentType="application/vnd.openxmlformats-officedocument.presentationml.slide+xml"/>
  <Override PartName="/ppt/slides/slide220.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slides/slide164.xml" ContentType="application/vnd.openxmlformats-officedocument.presentationml.slide+xml"/>
  <Override PartName="/ppt/slides/slide175.xml" ContentType="application/vnd.openxmlformats-officedocument.presentationml.slide+xml"/>
  <Override PartName="/ppt/slides/slide193.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153.xml" ContentType="application/vnd.openxmlformats-officedocument.presentationml.slide+xml"/>
  <Override PartName="/ppt/slides/slide171.xml" ContentType="application/vnd.openxmlformats-officedocument.presentationml.slide+xml"/>
  <Override PartName="/ppt/slides/slide182.xml" ContentType="application/vnd.openxmlformats-officedocument.presentationml.slide+xml"/>
  <Override PartName="/ppt/slides/slide269.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slides/slide160.xml" ContentType="application/vnd.openxmlformats-officedocument.presentationml.slide+xml"/>
  <Override PartName="/ppt/slides/slide258.xml" ContentType="application/vnd.openxmlformats-officedocument.presentationml.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s/slide236.xml" ContentType="application/vnd.openxmlformats-officedocument.presentationml.slide+xml"/>
  <Override PartName="/ppt/slides/slide247.xml" ContentType="application/vnd.openxmlformats-officedocument.presentationml.slide+xml"/>
  <Override PartName="/ppt/slideLayouts/slideLayout6.xml" ContentType="application/vnd.openxmlformats-officedocument.presentationml.slideLayout+xml"/>
  <Override PartName="/ppt/slides/slide43.xml" ContentType="application/vnd.openxmlformats-officedocument.presentationml.slide+xml"/>
  <Override PartName="/ppt/slides/slide90.xml" ContentType="application/vnd.openxmlformats-officedocument.presentationml.slide+xml"/>
  <Override PartName="/ppt/slides/slide225.xml" ContentType="application/vnd.openxmlformats-officedocument.presentationml.slide+xml"/>
  <Override PartName="/ppt/slides/slide272.xml" ContentType="application/vnd.openxmlformats-officedocument.presentationml.slide+xml"/>
  <Override PartName="/ppt/theme/theme1.xml" ContentType="application/vnd.openxmlformats-officedocument.theme+xml"/>
  <Override PartName="/ppt/slides/slide32.xml" ContentType="application/vnd.openxmlformats-officedocument.presentationml.slide+xml"/>
  <Override PartName="/ppt/slides/slide214.xml" ContentType="application/vnd.openxmlformats-officedocument.presentationml.slide+xml"/>
  <Override PartName="/ppt/slides/slide261.xml" ContentType="application/vnd.openxmlformats-officedocument.presentationml.slide+xml"/>
  <Override PartName="/ppt/slides/slide10.xml" ContentType="application/vnd.openxmlformats-officedocument.presentationml.slide+xml"/>
  <Override PartName="/ppt/slides/slide21.xml" ContentType="application/vnd.openxmlformats-officedocument.presentationml.slide+xml"/>
  <Override PartName="/ppt/slides/slide187.xml" ContentType="application/vnd.openxmlformats-officedocument.presentationml.slide+xml"/>
  <Override PartName="/ppt/slides/slide198.xml" ContentType="application/vnd.openxmlformats-officedocument.presentationml.slide+xml"/>
  <Override PartName="/ppt/slides/slide203.xml" ContentType="application/vnd.openxmlformats-officedocument.presentationml.slide+xml"/>
  <Override PartName="/ppt/slides/slide250.xml" ContentType="application/vnd.openxmlformats-officedocument.presentationml.slide+xml"/>
  <Override PartName="/ppt/slides/slide129.xml" ContentType="application/vnd.openxmlformats-officedocument.presentationml.slide+xml"/>
  <Override PartName="/ppt/slides/slide176.xml" ContentType="application/vnd.openxmlformats-officedocument.presentationml.slide+xml"/>
  <Override PartName="/ppt/notesSlides/notesSlide12.xml" ContentType="application/vnd.openxmlformats-officedocument.presentationml.notesSlide+xml"/>
  <Override PartName="/ppt/slides/slide118.xml" ContentType="application/vnd.openxmlformats-officedocument.presentationml.slide+xml"/>
  <Override PartName="/ppt/slides/slide165.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slides/slide107.xml" ContentType="application/vnd.openxmlformats-officedocument.presentationml.slide+xml"/>
  <Override PartName="/ppt/slides/slide143.xml" ContentType="application/vnd.openxmlformats-officedocument.presentationml.slide+xml"/>
  <Override PartName="/ppt/slides/slide154.xml" ContentType="application/vnd.openxmlformats-officedocument.presentationml.slide+xml"/>
  <Override PartName="/ppt/slides/slide190.xml" ContentType="application/vnd.openxmlformats-officedocument.presentationml.slide+xml"/>
  <Override PartName="/ppt/viewProps.xml" ContentType="application/vnd.openxmlformats-officedocument.presentationml.viewProps+xml"/>
  <Override PartName="/ppt/slides/slide48.xml" ContentType="application/vnd.openxmlformats-officedocument.presentationml.slide+xml"/>
  <Override PartName="/ppt/slides/slide95.xml" ContentType="application/vnd.openxmlformats-officedocument.presentationml.slide+xml"/>
  <Override PartName="/ppt/slides/slide132.xml" ContentType="application/vnd.openxmlformats-officedocument.presentationml.slide+xml"/>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slides/slide208.xml" ContentType="application/vnd.openxmlformats-officedocument.presentationml.slide+xml"/>
  <Override PartName="/ppt/slides/slide219.xml" ContentType="application/vnd.openxmlformats-officedocument.presentationml.slide+xml"/>
  <Override PartName="/ppt/slides/slide255.xml" ContentType="application/vnd.openxmlformats-officedocument.presentationml.slide+xml"/>
  <Override PartName="/ppt/slides/slide266.xml" ContentType="application/vnd.openxmlformats-officedocument.presentationml.slide+xml"/>
  <Override PartName="/ppt/presProps.xml" ContentType="application/vnd.openxmlformats-officedocument.presentationml.presProps+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s/slide110.xml" ContentType="application/vnd.openxmlformats-officedocument.presentationml.slide+xml"/>
  <Override PartName="/ppt/slides/slide244.xml" ContentType="application/vnd.openxmlformats-officedocument.presentationml.slide+xml"/>
  <Override PartName="/ppt/slideLayouts/slideLayout3.xml" ContentType="application/vnd.openxmlformats-officedocument.presentationml.slideLayout+xml"/>
  <Override PartName="/ppt/slides/slide51.xml" ContentType="application/vnd.openxmlformats-officedocument.presentationml.slide+xml"/>
  <Override PartName="/ppt/slides/slide233.xml" ContentType="application/vnd.openxmlformats-officedocument.presentationml.slide+xml"/>
  <Override PartName="/ppt/slides/slide40.xml" ContentType="application/vnd.openxmlformats-officedocument.presentationml.slide+xml"/>
  <Override PartName="/ppt/slides/slide159.xml" ContentType="application/vnd.openxmlformats-officedocument.presentationml.slide+xml"/>
  <Override PartName="/ppt/slides/slide211.xml" ContentType="application/vnd.openxmlformats-officedocument.presentationml.slide+xml"/>
  <Override PartName="/ppt/slides/slide222.xml" ContentType="application/vnd.openxmlformats-officedocument.presentationml.slide+xml"/>
  <Override PartName="/ppt/slides/slide148.xml" ContentType="application/vnd.openxmlformats-officedocument.presentationml.slide+xml"/>
  <Override PartName="/ppt/slides/slide195.xml" ContentType="application/vnd.openxmlformats-officedocument.presentationml.slide+xml"/>
  <Override PartName="/ppt/slides/slide200.xml" ContentType="application/vnd.openxmlformats-officedocument.presentationml.slide+xml"/>
  <Default Extension="gif" ContentType="image/gif"/>
  <Default Extension="vml" ContentType="application/vnd.openxmlformats-officedocument.vmlDrawing"/>
  <Override PartName="/ppt/notesSlides/notesSlide8.xml" ContentType="application/vnd.openxmlformats-officedocument.presentationml.notesSlide+xml"/>
  <Override PartName="/ppt/slides/slide89.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173.xml" ContentType="application/vnd.openxmlformats-officedocument.presentationml.slide+xml"/>
  <Override PartName="/ppt/slides/slide184.xml" ContentType="application/vnd.openxmlformats-officedocument.presentationml.slide+xml"/>
  <Override PartName="/ppt/slides/slide78.xml" ContentType="application/vnd.openxmlformats-officedocument.presentationml.slide+xml"/>
  <Override PartName="/ppt/slides/slide115.xml" ContentType="application/vnd.openxmlformats-officedocument.presentationml.slide+xml"/>
  <Override PartName="/ppt/slides/slide162.xml" ContentType="application/vnd.openxmlformats-officedocument.presentationml.slide+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104.xml" ContentType="application/vnd.openxmlformats-officedocument.presentationml.slide+xml"/>
  <Override PartName="/ppt/slides/slide151.xml" ContentType="application/vnd.openxmlformats-officedocument.presentationml.slide+xml"/>
  <Override PartName="/ppt/slides/slide238.xml" ContentType="application/vnd.openxmlformats-officedocument.presentationml.slide+xml"/>
  <Override PartName="/ppt/slides/slide24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5.xml" ContentType="application/vnd.openxmlformats-officedocument.presentationml.slide+xml"/>
  <Override PartName="/ppt/slides/slide92.xml" ContentType="application/vnd.openxmlformats-officedocument.presentationml.slide+xml"/>
  <Override PartName="/ppt/slides/slide140.xml" ContentType="application/vnd.openxmlformats-officedocument.presentationml.slide+xml"/>
  <Override PartName="/ppt/slides/slide227.xml" ContentType="application/vnd.openxmlformats-officedocument.presentationml.slide+xml"/>
  <Override PartName="/ppt/slides/slide274.xml" ContentType="application/vnd.openxmlformats-officedocument.presentationml.slide+xml"/>
  <Override PartName="/ppt/slides/slide34.xml" ContentType="application/vnd.openxmlformats-officedocument.presentationml.slide+xml"/>
  <Override PartName="/ppt/slides/slide81.xml" ContentType="application/vnd.openxmlformats-officedocument.presentationml.slide+xml"/>
  <Override PartName="/ppt/slides/slide216.xml" ContentType="application/vnd.openxmlformats-officedocument.presentationml.slide+xml"/>
  <Override PartName="/ppt/slides/slide263.xml" ContentType="application/vnd.openxmlformats-officedocument.presentationml.slide+xml"/>
  <Default Extension="rels" ContentType="application/vnd.openxmlformats-package.relationships+xml"/>
  <Override PartName="/ppt/slides/slide23.xml" ContentType="application/vnd.openxmlformats-officedocument.presentationml.slide+xml"/>
  <Override PartName="/ppt/slides/slide70.xml" ContentType="application/vnd.openxmlformats-officedocument.presentationml.slide+xml"/>
  <Override PartName="/ppt/slides/slide189.xml" ContentType="application/vnd.openxmlformats-officedocument.presentationml.slide+xml"/>
  <Override PartName="/ppt/slides/slide205.xml" ContentType="application/vnd.openxmlformats-officedocument.presentationml.slide+xml"/>
  <Override PartName="/ppt/slides/slide241.xml" ContentType="application/vnd.openxmlformats-officedocument.presentationml.slide+xml"/>
  <Override PartName="/ppt/slides/slide252.xml" ContentType="application/vnd.openxmlformats-officedocument.presentationml.slide+xml"/>
  <Override PartName="/ppt/slides/slide12.xml" ContentType="application/vnd.openxmlformats-officedocument.presentationml.slide+xml"/>
  <Override PartName="/ppt/slides/slide178.xml" ContentType="application/vnd.openxmlformats-officedocument.presentationml.slide+xml"/>
  <Override PartName="/ppt/slides/slide2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67.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6"/>
  </p:notesMasterIdLst>
  <p:sldIdLst>
    <p:sldId id="256" r:id="rId2"/>
    <p:sldId id="257" r:id="rId3"/>
    <p:sldId id="259" r:id="rId4"/>
    <p:sldId id="580" r:id="rId5"/>
    <p:sldId id="582" r:id="rId6"/>
    <p:sldId id="260" r:id="rId7"/>
    <p:sldId id="265" r:id="rId8"/>
    <p:sldId id="267" r:id="rId9"/>
    <p:sldId id="272" r:id="rId10"/>
    <p:sldId id="273" r:id="rId11"/>
    <p:sldId id="571" r:id="rId12"/>
    <p:sldId id="572" r:id="rId13"/>
    <p:sldId id="573" r:id="rId14"/>
    <p:sldId id="574" r:id="rId15"/>
    <p:sldId id="575" r:id="rId16"/>
    <p:sldId id="576" r:id="rId17"/>
    <p:sldId id="577" r:id="rId18"/>
    <p:sldId id="578" r:id="rId19"/>
    <p:sldId id="579" r:id="rId20"/>
    <p:sldId id="583" r:id="rId21"/>
    <p:sldId id="584" r:id="rId22"/>
    <p:sldId id="585" r:id="rId23"/>
    <p:sldId id="586" r:id="rId24"/>
    <p:sldId id="587" r:id="rId25"/>
    <p:sldId id="588" r:id="rId26"/>
    <p:sldId id="589" r:id="rId27"/>
    <p:sldId id="590" r:id="rId28"/>
    <p:sldId id="591" r:id="rId29"/>
    <p:sldId id="592" r:id="rId30"/>
    <p:sldId id="275" r:id="rId31"/>
    <p:sldId id="276" r:id="rId32"/>
    <p:sldId id="277" r:id="rId33"/>
    <p:sldId id="278" r:id="rId34"/>
    <p:sldId id="279" r:id="rId35"/>
    <p:sldId id="280" r:id="rId36"/>
    <p:sldId id="281" r:id="rId37"/>
    <p:sldId id="288" r:id="rId38"/>
    <p:sldId id="289" r:id="rId39"/>
    <p:sldId id="291" r:id="rId40"/>
    <p:sldId id="292" r:id="rId41"/>
    <p:sldId id="293" r:id="rId42"/>
    <p:sldId id="338" r:id="rId43"/>
    <p:sldId id="339" r:id="rId44"/>
    <p:sldId id="340" r:id="rId45"/>
    <p:sldId id="341" r:id="rId46"/>
    <p:sldId id="342" r:id="rId47"/>
    <p:sldId id="343" r:id="rId48"/>
    <p:sldId id="344" r:id="rId49"/>
    <p:sldId id="345" r:id="rId50"/>
    <p:sldId id="346" r:id="rId51"/>
    <p:sldId id="347" r:id="rId52"/>
    <p:sldId id="348" r:id="rId53"/>
    <p:sldId id="349" r:id="rId54"/>
    <p:sldId id="350" r:id="rId55"/>
    <p:sldId id="351" r:id="rId56"/>
    <p:sldId id="352" r:id="rId57"/>
    <p:sldId id="353" r:id="rId58"/>
    <p:sldId id="354" r:id="rId59"/>
    <p:sldId id="355" r:id="rId60"/>
    <p:sldId id="356" r:id="rId61"/>
    <p:sldId id="357" r:id="rId62"/>
    <p:sldId id="358" r:id="rId63"/>
    <p:sldId id="359" r:id="rId64"/>
    <p:sldId id="360" r:id="rId65"/>
    <p:sldId id="361" r:id="rId66"/>
    <p:sldId id="362" r:id="rId67"/>
    <p:sldId id="363" r:id="rId68"/>
    <p:sldId id="364" r:id="rId69"/>
    <p:sldId id="365" r:id="rId70"/>
    <p:sldId id="366" r:id="rId71"/>
    <p:sldId id="367" r:id="rId72"/>
    <p:sldId id="368" r:id="rId73"/>
    <p:sldId id="369" r:id="rId74"/>
    <p:sldId id="370" r:id="rId75"/>
    <p:sldId id="371" r:id="rId76"/>
    <p:sldId id="372" r:id="rId77"/>
    <p:sldId id="373" r:id="rId78"/>
    <p:sldId id="374" r:id="rId79"/>
    <p:sldId id="375" r:id="rId80"/>
    <p:sldId id="376" r:id="rId81"/>
    <p:sldId id="377" r:id="rId82"/>
    <p:sldId id="378" r:id="rId83"/>
    <p:sldId id="379" r:id="rId84"/>
    <p:sldId id="380" r:id="rId85"/>
    <p:sldId id="381" r:id="rId86"/>
    <p:sldId id="382" r:id="rId87"/>
    <p:sldId id="383" r:id="rId88"/>
    <p:sldId id="384" r:id="rId89"/>
    <p:sldId id="385" r:id="rId90"/>
    <p:sldId id="386" r:id="rId91"/>
    <p:sldId id="387" r:id="rId92"/>
    <p:sldId id="388" r:id="rId93"/>
    <p:sldId id="389" r:id="rId94"/>
    <p:sldId id="390" r:id="rId95"/>
    <p:sldId id="391" r:id="rId96"/>
    <p:sldId id="392" r:id="rId97"/>
    <p:sldId id="393" r:id="rId98"/>
    <p:sldId id="394" r:id="rId99"/>
    <p:sldId id="395" r:id="rId100"/>
    <p:sldId id="396" r:id="rId101"/>
    <p:sldId id="397" r:id="rId102"/>
    <p:sldId id="398" r:id="rId103"/>
    <p:sldId id="399" r:id="rId104"/>
    <p:sldId id="400" r:id="rId105"/>
    <p:sldId id="401" r:id="rId106"/>
    <p:sldId id="402" r:id="rId107"/>
    <p:sldId id="403" r:id="rId108"/>
    <p:sldId id="404" r:id="rId109"/>
    <p:sldId id="405" r:id="rId110"/>
    <p:sldId id="406" r:id="rId111"/>
    <p:sldId id="407" r:id="rId112"/>
    <p:sldId id="408" r:id="rId113"/>
    <p:sldId id="409" r:id="rId114"/>
    <p:sldId id="410" r:id="rId115"/>
    <p:sldId id="411" r:id="rId116"/>
    <p:sldId id="412" r:id="rId117"/>
    <p:sldId id="413" r:id="rId118"/>
    <p:sldId id="414" r:id="rId119"/>
    <p:sldId id="415" r:id="rId120"/>
    <p:sldId id="416" r:id="rId121"/>
    <p:sldId id="417" r:id="rId122"/>
    <p:sldId id="418" r:id="rId123"/>
    <p:sldId id="419" r:id="rId124"/>
    <p:sldId id="420" r:id="rId125"/>
    <p:sldId id="421" r:id="rId126"/>
    <p:sldId id="422" r:id="rId127"/>
    <p:sldId id="423" r:id="rId128"/>
    <p:sldId id="424" r:id="rId129"/>
    <p:sldId id="425" r:id="rId130"/>
    <p:sldId id="426" r:id="rId131"/>
    <p:sldId id="427" r:id="rId132"/>
    <p:sldId id="428" r:id="rId133"/>
    <p:sldId id="429" r:id="rId134"/>
    <p:sldId id="430" r:id="rId135"/>
    <p:sldId id="431" r:id="rId136"/>
    <p:sldId id="432" r:id="rId137"/>
    <p:sldId id="433" r:id="rId138"/>
    <p:sldId id="434" r:id="rId139"/>
    <p:sldId id="435" r:id="rId140"/>
    <p:sldId id="436" r:id="rId141"/>
    <p:sldId id="437" r:id="rId142"/>
    <p:sldId id="438" r:id="rId143"/>
    <p:sldId id="439" r:id="rId144"/>
    <p:sldId id="440" r:id="rId145"/>
    <p:sldId id="441" r:id="rId146"/>
    <p:sldId id="442" r:id="rId147"/>
    <p:sldId id="443" r:id="rId148"/>
    <p:sldId id="444" r:id="rId149"/>
    <p:sldId id="445" r:id="rId150"/>
    <p:sldId id="446" r:id="rId151"/>
    <p:sldId id="447" r:id="rId152"/>
    <p:sldId id="448" r:id="rId153"/>
    <p:sldId id="449" r:id="rId154"/>
    <p:sldId id="450" r:id="rId155"/>
    <p:sldId id="451" r:id="rId156"/>
    <p:sldId id="452" r:id="rId157"/>
    <p:sldId id="453" r:id="rId158"/>
    <p:sldId id="454" r:id="rId159"/>
    <p:sldId id="455" r:id="rId160"/>
    <p:sldId id="456" r:id="rId161"/>
    <p:sldId id="457" r:id="rId162"/>
    <p:sldId id="458" r:id="rId163"/>
    <p:sldId id="459" r:id="rId164"/>
    <p:sldId id="460" r:id="rId165"/>
    <p:sldId id="461" r:id="rId166"/>
    <p:sldId id="462" r:id="rId167"/>
    <p:sldId id="463" r:id="rId168"/>
    <p:sldId id="464" r:id="rId169"/>
    <p:sldId id="465" r:id="rId170"/>
    <p:sldId id="466" r:id="rId171"/>
    <p:sldId id="467" r:id="rId172"/>
    <p:sldId id="468" r:id="rId173"/>
    <p:sldId id="469" r:id="rId174"/>
    <p:sldId id="470" r:id="rId175"/>
    <p:sldId id="471" r:id="rId176"/>
    <p:sldId id="472" r:id="rId177"/>
    <p:sldId id="473" r:id="rId178"/>
    <p:sldId id="474" r:id="rId179"/>
    <p:sldId id="475" r:id="rId180"/>
    <p:sldId id="476" r:id="rId181"/>
    <p:sldId id="477" r:id="rId182"/>
    <p:sldId id="478" r:id="rId183"/>
    <p:sldId id="479" r:id="rId184"/>
    <p:sldId id="480" r:id="rId185"/>
    <p:sldId id="481" r:id="rId186"/>
    <p:sldId id="482" r:id="rId187"/>
    <p:sldId id="483" r:id="rId188"/>
    <p:sldId id="484" r:id="rId189"/>
    <p:sldId id="485" r:id="rId190"/>
    <p:sldId id="486" r:id="rId191"/>
    <p:sldId id="487" r:id="rId192"/>
    <p:sldId id="488" r:id="rId193"/>
    <p:sldId id="489" r:id="rId194"/>
    <p:sldId id="490" r:id="rId195"/>
    <p:sldId id="491" r:id="rId196"/>
    <p:sldId id="492" r:id="rId197"/>
    <p:sldId id="493" r:id="rId198"/>
    <p:sldId id="494" r:id="rId199"/>
    <p:sldId id="495" r:id="rId200"/>
    <p:sldId id="496" r:id="rId201"/>
    <p:sldId id="497" r:id="rId202"/>
    <p:sldId id="498" r:id="rId203"/>
    <p:sldId id="499" r:id="rId204"/>
    <p:sldId id="500" r:id="rId205"/>
    <p:sldId id="501" r:id="rId206"/>
    <p:sldId id="502" r:id="rId207"/>
    <p:sldId id="503" r:id="rId208"/>
    <p:sldId id="504" r:id="rId209"/>
    <p:sldId id="505" r:id="rId210"/>
    <p:sldId id="506" r:id="rId211"/>
    <p:sldId id="507" r:id="rId212"/>
    <p:sldId id="508" r:id="rId213"/>
    <p:sldId id="509" r:id="rId214"/>
    <p:sldId id="510" r:id="rId215"/>
    <p:sldId id="511" r:id="rId216"/>
    <p:sldId id="512" r:id="rId217"/>
    <p:sldId id="513" r:id="rId218"/>
    <p:sldId id="514" r:id="rId219"/>
    <p:sldId id="515" r:id="rId220"/>
    <p:sldId id="516" r:id="rId221"/>
    <p:sldId id="517" r:id="rId222"/>
    <p:sldId id="518" r:id="rId223"/>
    <p:sldId id="519" r:id="rId224"/>
    <p:sldId id="520" r:id="rId225"/>
    <p:sldId id="521" r:id="rId226"/>
    <p:sldId id="522" r:id="rId227"/>
    <p:sldId id="523" r:id="rId228"/>
    <p:sldId id="524" r:id="rId229"/>
    <p:sldId id="525" r:id="rId230"/>
    <p:sldId id="526" r:id="rId231"/>
    <p:sldId id="527" r:id="rId232"/>
    <p:sldId id="528" r:id="rId233"/>
    <p:sldId id="529" r:id="rId234"/>
    <p:sldId id="530" r:id="rId235"/>
    <p:sldId id="531" r:id="rId236"/>
    <p:sldId id="532" r:id="rId237"/>
    <p:sldId id="533" r:id="rId238"/>
    <p:sldId id="534" r:id="rId239"/>
    <p:sldId id="535" r:id="rId240"/>
    <p:sldId id="536" r:id="rId241"/>
    <p:sldId id="537" r:id="rId242"/>
    <p:sldId id="538" r:id="rId243"/>
    <p:sldId id="539" r:id="rId244"/>
    <p:sldId id="540" r:id="rId245"/>
    <p:sldId id="541" r:id="rId246"/>
    <p:sldId id="542" r:id="rId247"/>
    <p:sldId id="543" r:id="rId248"/>
    <p:sldId id="544" r:id="rId249"/>
    <p:sldId id="545" r:id="rId250"/>
    <p:sldId id="546" r:id="rId251"/>
    <p:sldId id="547" r:id="rId252"/>
    <p:sldId id="548" r:id="rId253"/>
    <p:sldId id="549" r:id="rId254"/>
    <p:sldId id="550" r:id="rId255"/>
    <p:sldId id="551" r:id="rId256"/>
    <p:sldId id="552" r:id="rId257"/>
    <p:sldId id="553" r:id="rId258"/>
    <p:sldId id="554" r:id="rId259"/>
    <p:sldId id="555" r:id="rId260"/>
    <p:sldId id="556" r:id="rId261"/>
    <p:sldId id="557" r:id="rId262"/>
    <p:sldId id="558" r:id="rId263"/>
    <p:sldId id="559" r:id="rId264"/>
    <p:sldId id="560" r:id="rId265"/>
    <p:sldId id="561" r:id="rId266"/>
    <p:sldId id="562" r:id="rId267"/>
    <p:sldId id="563" r:id="rId268"/>
    <p:sldId id="564" r:id="rId269"/>
    <p:sldId id="565" r:id="rId270"/>
    <p:sldId id="566" r:id="rId271"/>
    <p:sldId id="567" r:id="rId272"/>
    <p:sldId id="568" r:id="rId273"/>
    <p:sldId id="569" r:id="rId274"/>
    <p:sldId id="570" r:id="rId275"/>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5" d="100"/>
          <a:sy n="75" d="100"/>
        </p:scale>
        <p:origin x="-1666" y="-26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slide" Target="slides/slide190.xml"/><Relationship Id="rId205" Type="http://schemas.openxmlformats.org/officeDocument/2006/relationships/slide" Target="slides/slide204.xml"/><Relationship Id="rId226" Type="http://schemas.openxmlformats.org/officeDocument/2006/relationships/slide" Target="slides/slide225.xml"/><Relationship Id="rId247" Type="http://schemas.openxmlformats.org/officeDocument/2006/relationships/slide" Target="slides/slide246.xml"/><Relationship Id="rId107" Type="http://schemas.openxmlformats.org/officeDocument/2006/relationships/slide" Target="slides/slide106.xml"/><Relationship Id="rId268" Type="http://schemas.openxmlformats.org/officeDocument/2006/relationships/slide" Target="slides/slide267.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16" Type="http://schemas.openxmlformats.org/officeDocument/2006/relationships/slide" Target="slides/slide215.xml"/><Relationship Id="rId237" Type="http://schemas.openxmlformats.org/officeDocument/2006/relationships/slide" Target="slides/slide236.xml"/><Relationship Id="rId258" Type="http://schemas.openxmlformats.org/officeDocument/2006/relationships/slide" Target="slides/slide257.xml"/><Relationship Id="rId279" Type="http://schemas.openxmlformats.org/officeDocument/2006/relationships/theme" Target="theme/theme1.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slide" Target="slides/slide191.xml"/><Relationship Id="rId206" Type="http://schemas.openxmlformats.org/officeDocument/2006/relationships/slide" Target="slides/slide205.xml"/><Relationship Id="rId227" Type="http://schemas.openxmlformats.org/officeDocument/2006/relationships/slide" Target="slides/slide226.xml"/><Relationship Id="rId248" Type="http://schemas.openxmlformats.org/officeDocument/2006/relationships/slide" Target="slides/slide247.xml"/><Relationship Id="rId269" Type="http://schemas.openxmlformats.org/officeDocument/2006/relationships/slide" Target="slides/slide268.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280" Type="http://schemas.openxmlformats.org/officeDocument/2006/relationships/tableStyles" Target="tableStyles.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217" Type="http://schemas.openxmlformats.org/officeDocument/2006/relationships/slide" Target="slides/slide216.xml"/><Relationship Id="rId6" Type="http://schemas.openxmlformats.org/officeDocument/2006/relationships/slide" Target="slides/slide5.xml"/><Relationship Id="rId238" Type="http://schemas.openxmlformats.org/officeDocument/2006/relationships/slide" Target="slides/slide237.xml"/><Relationship Id="rId259" Type="http://schemas.openxmlformats.org/officeDocument/2006/relationships/slide" Target="slides/slide258.xml"/><Relationship Id="rId23" Type="http://schemas.openxmlformats.org/officeDocument/2006/relationships/slide" Target="slides/slide22.xml"/><Relationship Id="rId119" Type="http://schemas.openxmlformats.org/officeDocument/2006/relationships/slide" Target="slides/slide118.xml"/><Relationship Id="rId270" Type="http://schemas.openxmlformats.org/officeDocument/2006/relationships/slide" Target="slides/slide269.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slide" Target="slides/slide192.xml"/><Relationship Id="rId202" Type="http://schemas.openxmlformats.org/officeDocument/2006/relationships/slide" Target="slides/slide201.xml"/><Relationship Id="rId207" Type="http://schemas.openxmlformats.org/officeDocument/2006/relationships/slide" Target="slides/slide206.xml"/><Relationship Id="rId223" Type="http://schemas.openxmlformats.org/officeDocument/2006/relationships/slide" Target="slides/slide222.xml"/><Relationship Id="rId228" Type="http://schemas.openxmlformats.org/officeDocument/2006/relationships/slide" Target="slides/slide227.xml"/><Relationship Id="rId244" Type="http://schemas.openxmlformats.org/officeDocument/2006/relationships/slide" Target="slides/slide243.xml"/><Relationship Id="rId249" Type="http://schemas.openxmlformats.org/officeDocument/2006/relationships/slide" Target="slides/slide24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260" Type="http://schemas.openxmlformats.org/officeDocument/2006/relationships/slide" Target="slides/slide259.xml"/><Relationship Id="rId265" Type="http://schemas.openxmlformats.org/officeDocument/2006/relationships/slide" Target="slides/slide264.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13" Type="http://schemas.openxmlformats.org/officeDocument/2006/relationships/slide" Target="slides/slide212.xml"/><Relationship Id="rId218" Type="http://schemas.openxmlformats.org/officeDocument/2006/relationships/slide" Target="slides/slide217.xml"/><Relationship Id="rId234" Type="http://schemas.openxmlformats.org/officeDocument/2006/relationships/slide" Target="slides/slide233.xml"/><Relationship Id="rId239" Type="http://schemas.openxmlformats.org/officeDocument/2006/relationships/slide" Target="slides/slide238.xml"/><Relationship Id="rId2" Type="http://schemas.openxmlformats.org/officeDocument/2006/relationships/slide" Target="slides/slide1.xml"/><Relationship Id="rId29" Type="http://schemas.openxmlformats.org/officeDocument/2006/relationships/slide" Target="slides/slide28.xml"/><Relationship Id="rId250" Type="http://schemas.openxmlformats.org/officeDocument/2006/relationships/slide" Target="slides/slide249.xml"/><Relationship Id="rId255" Type="http://schemas.openxmlformats.org/officeDocument/2006/relationships/slide" Target="slides/slide254.xml"/><Relationship Id="rId271" Type="http://schemas.openxmlformats.org/officeDocument/2006/relationships/slide" Target="slides/slide270.xml"/><Relationship Id="rId276" Type="http://schemas.openxmlformats.org/officeDocument/2006/relationships/notesMaster" Target="notesMasters/notesMaster1.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openxmlformats.org/officeDocument/2006/relationships/slide" Target="slides/slide193.xml"/><Relationship Id="rId199" Type="http://schemas.openxmlformats.org/officeDocument/2006/relationships/slide" Target="slides/slide198.xml"/><Relationship Id="rId203" Type="http://schemas.openxmlformats.org/officeDocument/2006/relationships/slide" Target="slides/slide202.xml"/><Relationship Id="rId208" Type="http://schemas.openxmlformats.org/officeDocument/2006/relationships/slide" Target="slides/slide207.xml"/><Relationship Id="rId229" Type="http://schemas.openxmlformats.org/officeDocument/2006/relationships/slide" Target="slides/slide228.xml"/><Relationship Id="rId19" Type="http://schemas.openxmlformats.org/officeDocument/2006/relationships/slide" Target="slides/slide18.xml"/><Relationship Id="rId224" Type="http://schemas.openxmlformats.org/officeDocument/2006/relationships/slide" Target="slides/slide223.xml"/><Relationship Id="rId240" Type="http://schemas.openxmlformats.org/officeDocument/2006/relationships/slide" Target="slides/slide239.xml"/><Relationship Id="rId245" Type="http://schemas.openxmlformats.org/officeDocument/2006/relationships/slide" Target="slides/slide244.xml"/><Relationship Id="rId261" Type="http://schemas.openxmlformats.org/officeDocument/2006/relationships/slide" Target="slides/slide260.xml"/><Relationship Id="rId266" Type="http://schemas.openxmlformats.org/officeDocument/2006/relationships/slide" Target="slides/slide265.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slide" Target="slides/slide188.xml"/><Relationship Id="rId219" Type="http://schemas.openxmlformats.org/officeDocument/2006/relationships/slide" Target="slides/slide218.xml"/><Relationship Id="rId3" Type="http://schemas.openxmlformats.org/officeDocument/2006/relationships/slide" Target="slides/slide2.xml"/><Relationship Id="rId214" Type="http://schemas.openxmlformats.org/officeDocument/2006/relationships/slide" Target="slides/slide213.xml"/><Relationship Id="rId230" Type="http://schemas.openxmlformats.org/officeDocument/2006/relationships/slide" Target="slides/slide229.xml"/><Relationship Id="rId235" Type="http://schemas.openxmlformats.org/officeDocument/2006/relationships/slide" Target="slides/slide234.xml"/><Relationship Id="rId251" Type="http://schemas.openxmlformats.org/officeDocument/2006/relationships/slide" Target="slides/slide250.xml"/><Relationship Id="rId256" Type="http://schemas.openxmlformats.org/officeDocument/2006/relationships/slide" Target="slides/slide255.xml"/><Relationship Id="rId277" Type="http://schemas.openxmlformats.org/officeDocument/2006/relationships/presProps" Target="presProps.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72" Type="http://schemas.openxmlformats.org/officeDocument/2006/relationships/slide" Target="slides/slide27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openxmlformats.org/officeDocument/2006/relationships/slide" Target="slides/slide194.xml"/><Relationship Id="rId209" Type="http://schemas.openxmlformats.org/officeDocument/2006/relationships/slide" Target="slides/slide208.xml"/><Relationship Id="rId190" Type="http://schemas.openxmlformats.org/officeDocument/2006/relationships/slide" Target="slides/slide189.xml"/><Relationship Id="rId204" Type="http://schemas.openxmlformats.org/officeDocument/2006/relationships/slide" Target="slides/slide203.xml"/><Relationship Id="rId220" Type="http://schemas.openxmlformats.org/officeDocument/2006/relationships/slide" Target="slides/slide219.xml"/><Relationship Id="rId225" Type="http://schemas.openxmlformats.org/officeDocument/2006/relationships/slide" Target="slides/slide224.xml"/><Relationship Id="rId241" Type="http://schemas.openxmlformats.org/officeDocument/2006/relationships/slide" Target="slides/slide240.xml"/><Relationship Id="rId246" Type="http://schemas.openxmlformats.org/officeDocument/2006/relationships/slide" Target="slides/slide245.xml"/><Relationship Id="rId267" Type="http://schemas.openxmlformats.org/officeDocument/2006/relationships/slide" Target="slides/slide266.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262" Type="http://schemas.openxmlformats.org/officeDocument/2006/relationships/slide" Target="slides/slide261.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10" Type="http://schemas.openxmlformats.org/officeDocument/2006/relationships/slide" Target="slides/slide209.xml"/><Relationship Id="rId215" Type="http://schemas.openxmlformats.org/officeDocument/2006/relationships/slide" Target="slides/slide214.xml"/><Relationship Id="rId236" Type="http://schemas.openxmlformats.org/officeDocument/2006/relationships/slide" Target="slides/slide235.xml"/><Relationship Id="rId257" Type="http://schemas.openxmlformats.org/officeDocument/2006/relationships/slide" Target="slides/slide256.xml"/><Relationship Id="rId278" Type="http://schemas.openxmlformats.org/officeDocument/2006/relationships/viewProps" Target="viewProps.xml"/><Relationship Id="rId26" Type="http://schemas.openxmlformats.org/officeDocument/2006/relationships/slide" Target="slides/slide25.xml"/><Relationship Id="rId231" Type="http://schemas.openxmlformats.org/officeDocument/2006/relationships/slide" Target="slides/slide230.xml"/><Relationship Id="rId252" Type="http://schemas.openxmlformats.org/officeDocument/2006/relationships/slide" Target="slides/slide251.xml"/><Relationship Id="rId273" Type="http://schemas.openxmlformats.org/officeDocument/2006/relationships/slide" Target="slides/slide272.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96" Type="http://schemas.openxmlformats.org/officeDocument/2006/relationships/slide" Target="slides/slide195.xml"/><Relationship Id="rId200" Type="http://schemas.openxmlformats.org/officeDocument/2006/relationships/slide" Target="slides/slide199.xml"/><Relationship Id="rId16" Type="http://schemas.openxmlformats.org/officeDocument/2006/relationships/slide" Target="slides/slide15.xml"/><Relationship Id="rId221" Type="http://schemas.openxmlformats.org/officeDocument/2006/relationships/slide" Target="slides/slide220.xml"/><Relationship Id="rId242" Type="http://schemas.openxmlformats.org/officeDocument/2006/relationships/slide" Target="slides/slide241.xml"/><Relationship Id="rId263" Type="http://schemas.openxmlformats.org/officeDocument/2006/relationships/slide" Target="slides/slide262.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11" Type="http://schemas.openxmlformats.org/officeDocument/2006/relationships/slide" Target="slides/slide210.xml"/><Relationship Id="rId232" Type="http://schemas.openxmlformats.org/officeDocument/2006/relationships/slide" Target="slides/slide231.xml"/><Relationship Id="rId253" Type="http://schemas.openxmlformats.org/officeDocument/2006/relationships/slide" Target="slides/slide252.xml"/><Relationship Id="rId274" Type="http://schemas.openxmlformats.org/officeDocument/2006/relationships/slide" Target="slides/slide273.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97" Type="http://schemas.openxmlformats.org/officeDocument/2006/relationships/slide" Target="slides/slide196.xml"/><Relationship Id="rId201" Type="http://schemas.openxmlformats.org/officeDocument/2006/relationships/slide" Target="slides/slide200.xml"/><Relationship Id="rId222" Type="http://schemas.openxmlformats.org/officeDocument/2006/relationships/slide" Target="slides/slide221.xml"/><Relationship Id="rId243" Type="http://schemas.openxmlformats.org/officeDocument/2006/relationships/slide" Target="slides/slide242.xml"/><Relationship Id="rId264" Type="http://schemas.openxmlformats.org/officeDocument/2006/relationships/slide" Target="slides/slide263.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12" Type="http://schemas.openxmlformats.org/officeDocument/2006/relationships/slide" Target="slides/slide211.xml"/><Relationship Id="rId233" Type="http://schemas.openxmlformats.org/officeDocument/2006/relationships/slide" Target="slides/slide232.xml"/><Relationship Id="rId254" Type="http://schemas.openxmlformats.org/officeDocument/2006/relationships/slide" Target="slides/slide253.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275" Type="http://schemas.openxmlformats.org/officeDocument/2006/relationships/slide" Target="slides/slide274.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98" Type="http://schemas.openxmlformats.org/officeDocument/2006/relationships/slide" Target="slides/slide19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0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5.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5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90.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2.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C0BBC34-AA80-4BF9-A7DC-35D0AA573113}" type="datetimeFigureOut">
              <a:rPr lang="tr-TR" smtClean="0"/>
              <a:pPr/>
              <a:t>16.03.2017</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CE3D4B-6EC4-4AC8-879F-11F43F054774}" type="slidenum">
              <a:rPr lang="tr-TR" smtClean="0"/>
              <a:pPr/>
              <a:t>‹#›</a:t>
            </a:fld>
            <a:endParaRPr lang="tr-T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21CF03-9072-4311-9EF0-E5D8F9354DF8}" type="slidenum">
              <a:rPr lang="tr-TR"/>
              <a:pPr/>
              <a:t>37</a:t>
            </a:fld>
            <a:endParaRPr lang="tr-TR"/>
          </a:p>
        </p:txBody>
      </p:sp>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p:txBody>
          <a:bodyPr/>
          <a:lstStyle/>
          <a:p>
            <a:endParaRPr lang="tr-T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Slayt Görüntüsü Yer Tutucusu"/>
          <p:cNvSpPr>
            <a:spLocks noGrp="1" noRot="1" noChangeAspect="1" noTextEdit="1"/>
          </p:cNvSpPr>
          <p:nvPr>
            <p:ph type="sldImg"/>
          </p:nvPr>
        </p:nvSpPr>
        <p:spPr>
          <a:ln/>
        </p:spPr>
      </p:sp>
      <p:sp>
        <p:nvSpPr>
          <p:cNvPr id="28675" name="2 Not Yer Tutucusu"/>
          <p:cNvSpPr>
            <a:spLocks noGrp="1"/>
          </p:cNvSpPr>
          <p:nvPr>
            <p:ph type="body" idx="1"/>
          </p:nvPr>
        </p:nvSpPr>
        <p:spPr>
          <a:noFill/>
          <a:ln/>
        </p:spPr>
        <p:txBody>
          <a:bodyPr/>
          <a:lstStyle/>
          <a:p>
            <a:pPr eaLnBrk="1" hangingPunct="1"/>
            <a:endParaRPr lang="tr-TR" smtClean="0"/>
          </a:p>
        </p:txBody>
      </p:sp>
      <p:sp>
        <p:nvSpPr>
          <p:cNvPr id="72708" name="3 Slayt Numarası Yer Tutucusu"/>
          <p:cNvSpPr>
            <a:spLocks noGrp="1"/>
          </p:cNvSpPr>
          <p:nvPr>
            <p:ph type="sldNum" sz="quarter" idx="5"/>
          </p:nvPr>
        </p:nvSpPr>
        <p:spPr/>
        <p:txBody>
          <a:bodyPr/>
          <a:lstStyle/>
          <a:p>
            <a:pPr>
              <a:defRPr/>
            </a:pPr>
            <a:fld id="{02D5D6D8-C07C-48F5-9CEC-F824F0509D4E}" type="slidenum">
              <a:rPr lang="tr-TR" smtClean="0"/>
              <a:pPr>
                <a:defRPr/>
              </a:pPr>
              <a:t>220</a:t>
            </a:fld>
            <a:endParaRPr lang="tr-TR"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Slayt Görüntüsü Yer Tutucusu"/>
          <p:cNvSpPr>
            <a:spLocks noGrp="1" noRot="1" noChangeAspect="1" noTextEdit="1"/>
          </p:cNvSpPr>
          <p:nvPr>
            <p:ph type="sldImg"/>
          </p:nvPr>
        </p:nvSpPr>
        <p:spPr>
          <a:ln/>
        </p:spPr>
      </p:sp>
      <p:sp>
        <p:nvSpPr>
          <p:cNvPr id="29699" name="2 Not Yer Tutucusu"/>
          <p:cNvSpPr>
            <a:spLocks noGrp="1"/>
          </p:cNvSpPr>
          <p:nvPr>
            <p:ph type="body" idx="1"/>
          </p:nvPr>
        </p:nvSpPr>
        <p:spPr>
          <a:noFill/>
          <a:ln/>
        </p:spPr>
        <p:txBody>
          <a:bodyPr/>
          <a:lstStyle/>
          <a:p>
            <a:pPr eaLnBrk="1" hangingPunct="1"/>
            <a:endParaRPr lang="tr-TR" smtClean="0"/>
          </a:p>
        </p:txBody>
      </p:sp>
      <p:sp>
        <p:nvSpPr>
          <p:cNvPr id="82948" name="3 Slayt Numarası Yer Tutucusu"/>
          <p:cNvSpPr>
            <a:spLocks noGrp="1"/>
          </p:cNvSpPr>
          <p:nvPr>
            <p:ph type="sldNum" sz="quarter" idx="5"/>
          </p:nvPr>
        </p:nvSpPr>
        <p:spPr/>
        <p:txBody>
          <a:bodyPr/>
          <a:lstStyle/>
          <a:p>
            <a:pPr>
              <a:defRPr/>
            </a:pPr>
            <a:fld id="{73A627A3-9263-4CD1-BE23-BF526F313237}" type="slidenum">
              <a:rPr lang="tr-TR" smtClean="0"/>
              <a:pPr>
                <a:defRPr/>
              </a:pPr>
              <a:t>222</a:t>
            </a:fld>
            <a:endParaRPr lang="tr-TR"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1 Slayt Görüntüsü Yer Tutucusu"/>
          <p:cNvSpPr>
            <a:spLocks noGrp="1" noRot="1" noChangeAspect="1" noTextEdit="1"/>
          </p:cNvSpPr>
          <p:nvPr>
            <p:ph type="sldImg"/>
          </p:nvPr>
        </p:nvSpPr>
        <p:spPr>
          <a:ln/>
        </p:spPr>
      </p:sp>
      <p:sp>
        <p:nvSpPr>
          <p:cNvPr id="30723" name="2 Not Yer Tutucusu"/>
          <p:cNvSpPr>
            <a:spLocks noGrp="1"/>
          </p:cNvSpPr>
          <p:nvPr>
            <p:ph type="body" idx="1"/>
          </p:nvPr>
        </p:nvSpPr>
        <p:spPr>
          <a:noFill/>
          <a:ln/>
        </p:spPr>
        <p:txBody>
          <a:bodyPr/>
          <a:lstStyle/>
          <a:p>
            <a:pPr eaLnBrk="1" hangingPunct="1"/>
            <a:endParaRPr lang="tr-TR" smtClean="0"/>
          </a:p>
        </p:txBody>
      </p:sp>
      <p:sp>
        <p:nvSpPr>
          <p:cNvPr id="88068" name="3 Slayt Numarası Yer Tutucusu"/>
          <p:cNvSpPr>
            <a:spLocks noGrp="1"/>
          </p:cNvSpPr>
          <p:nvPr>
            <p:ph type="sldNum" sz="quarter" idx="5"/>
          </p:nvPr>
        </p:nvSpPr>
        <p:spPr/>
        <p:txBody>
          <a:bodyPr/>
          <a:lstStyle/>
          <a:p>
            <a:pPr>
              <a:defRPr/>
            </a:pPr>
            <a:fld id="{9D33CA8E-EABE-4946-9FC5-764F8B57F963}" type="slidenum">
              <a:rPr lang="tr-TR" smtClean="0"/>
              <a:pPr>
                <a:defRPr/>
              </a:pPr>
              <a:t>223</a:t>
            </a:fld>
            <a:endParaRPr lang="tr-TR"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Slayt Görüntüsü Yer Tutucusu"/>
          <p:cNvSpPr>
            <a:spLocks noGrp="1" noRot="1" noChangeAspect="1" noTextEdit="1"/>
          </p:cNvSpPr>
          <p:nvPr>
            <p:ph type="sldImg"/>
          </p:nvPr>
        </p:nvSpPr>
        <p:spPr>
          <a:ln/>
        </p:spPr>
      </p:sp>
      <p:sp>
        <p:nvSpPr>
          <p:cNvPr id="31747" name="2 Not Yer Tutucusu"/>
          <p:cNvSpPr>
            <a:spLocks noGrp="1"/>
          </p:cNvSpPr>
          <p:nvPr>
            <p:ph type="body" idx="1"/>
          </p:nvPr>
        </p:nvSpPr>
        <p:spPr>
          <a:noFill/>
          <a:ln/>
        </p:spPr>
        <p:txBody>
          <a:bodyPr/>
          <a:lstStyle/>
          <a:p>
            <a:pPr eaLnBrk="1" hangingPunct="1"/>
            <a:endParaRPr lang="tr-TR" smtClean="0"/>
          </a:p>
        </p:txBody>
      </p:sp>
      <p:sp>
        <p:nvSpPr>
          <p:cNvPr id="71684" name="3 Slayt Numarası Yer Tutucusu"/>
          <p:cNvSpPr>
            <a:spLocks noGrp="1"/>
          </p:cNvSpPr>
          <p:nvPr>
            <p:ph type="sldNum" sz="quarter" idx="5"/>
          </p:nvPr>
        </p:nvSpPr>
        <p:spPr/>
        <p:txBody>
          <a:bodyPr/>
          <a:lstStyle/>
          <a:p>
            <a:pPr>
              <a:defRPr/>
            </a:pPr>
            <a:fld id="{8B5C2261-F26F-4F97-823C-21CD628BCDF5}" type="slidenum">
              <a:rPr lang="tr-TR" smtClean="0"/>
              <a:pPr>
                <a:defRPr/>
              </a:pPr>
              <a:t>224</a:t>
            </a:fld>
            <a:endParaRPr lang="tr-TR"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1 Slayt Görüntüsü Yer Tutucusu"/>
          <p:cNvSpPr>
            <a:spLocks noGrp="1" noRot="1" noChangeAspect="1" noTextEdit="1"/>
          </p:cNvSpPr>
          <p:nvPr>
            <p:ph type="sldImg"/>
          </p:nvPr>
        </p:nvSpPr>
        <p:spPr>
          <a:ln/>
        </p:spPr>
      </p:sp>
      <p:sp>
        <p:nvSpPr>
          <p:cNvPr id="32771" name="2 Not Yer Tutucusu"/>
          <p:cNvSpPr>
            <a:spLocks noGrp="1"/>
          </p:cNvSpPr>
          <p:nvPr>
            <p:ph type="body" idx="1"/>
          </p:nvPr>
        </p:nvSpPr>
        <p:spPr>
          <a:noFill/>
          <a:ln/>
        </p:spPr>
        <p:txBody>
          <a:bodyPr/>
          <a:lstStyle/>
          <a:p>
            <a:pPr eaLnBrk="1" hangingPunct="1"/>
            <a:endParaRPr lang="tr-TR" smtClean="0"/>
          </a:p>
        </p:txBody>
      </p:sp>
      <p:sp>
        <p:nvSpPr>
          <p:cNvPr id="95236" name="3 Slayt Numarası Yer Tutucusu"/>
          <p:cNvSpPr>
            <a:spLocks noGrp="1"/>
          </p:cNvSpPr>
          <p:nvPr>
            <p:ph type="sldNum" sz="quarter" idx="5"/>
          </p:nvPr>
        </p:nvSpPr>
        <p:spPr/>
        <p:txBody>
          <a:bodyPr/>
          <a:lstStyle/>
          <a:p>
            <a:pPr>
              <a:defRPr/>
            </a:pPr>
            <a:fld id="{60C48D1F-4DF2-46F5-AFB6-40B1DEB3DD8B}" type="slidenum">
              <a:rPr lang="tr-TR" smtClean="0"/>
              <a:pPr>
                <a:defRPr/>
              </a:pPr>
              <a:t>230</a:t>
            </a:fld>
            <a:endParaRPr lang="tr-TR"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85744912-2B89-4588-94D9-9E6CD751D73A}" type="slidenum">
              <a:rPr lang="tr-TR"/>
              <a:pPr/>
              <a:t>201</a:t>
            </a:fld>
            <a:endParaRPr lang="tr-TR"/>
          </a:p>
        </p:txBody>
      </p:sp>
      <p:sp>
        <p:nvSpPr>
          <p:cNvPr id="131075" name="Rectangle 2"/>
          <p:cNvSpPr>
            <a:spLocks noGrp="1" noRot="1" noChangeAspect="1" noChangeArrowheads="1" noTextEdit="1"/>
          </p:cNvSpPr>
          <p:nvPr>
            <p:ph type="sldImg"/>
          </p:nvPr>
        </p:nvSpPr>
        <p:spPr>
          <a:ln/>
        </p:spPr>
      </p:sp>
      <p:sp>
        <p:nvSpPr>
          <p:cNvPr id="13107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B8834A4E-09A4-4C95-BF23-9F967AA17C36}" type="slidenum">
              <a:rPr lang="tr-TR"/>
              <a:pPr/>
              <a:t>202</a:t>
            </a:fld>
            <a:endParaRPr lang="tr-T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C8C9F5BE-3EBE-4241-A2E8-D3BEC27080FE}" type="slidenum">
              <a:rPr lang="tr-TR"/>
              <a:pPr/>
              <a:t>203</a:t>
            </a:fld>
            <a:endParaRPr lang="tr-TR"/>
          </a:p>
        </p:txBody>
      </p:sp>
      <p:sp>
        <p:nvSpPr>
          <p:cNvPr id="133123" name="Rectangle 2"/>
          <p:cNvSpPr>
            <a:spLocks noGrp="1" noRot="1" noChangeAspect="1" noChangeArrowheads="1" noTextEdit="1"/>
          </p:cNvSpPr>
          <p:nvPr>
            <p:ph type="sldImg"/>
          </p:nvPr>
        </p:nvSpPr>
        <p:spPr>
          <a:ln/>
        </p:spPr>
      </p:sp>
      <p:sp>
        <p:nvSpPr>
          <p:cNvPr id="133124"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AC15D883-63C0-4A60-8333-A474F8CAF28C}" type="slidenum">
              <a:rPr lang="tr-TR"/>
              <a:pPr/>
              <a:t>205</a:t>
            </a:fld>
            <a:endParaRPr lang="tr-TR"/>
          </a:p>
        </p:txBody>
      </p:sp>
      <p:sp>
        <p:nvSpPr>
          <p:cNvPr id="134147" name="Rectangle 2"/>
          <p:cNvSpPr>
            <a:spLocks noGrp="1" noRot="1" noChangeAspect="1" noChangeArrowheads="1" noTextEdit="1"/>
          </p:cNvSpPr>
          <p:nvPr>
            <p:ph type="sldImg"/>
          </p:nvPr>
        </p:nvSpPr>
        <p:spPr>
          <a:ln/>
        </p:spPr>
      </p:sp>
      <p:sp>
        <p:nvSpPr>
          <p:cNvPr id="134148"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44B93AD5-6529-44A4-B25F-272C3AA5FE93}" type="slidenum">
              <a:rPr lang="tr-TR"/>
              <a:pPr/>
              <a:t>207</a:t>
            </a:fld>
            <a:endParaRPr lang="tr-TR"/>
          </a:p>
        </p:txBody>
      </p:sp>
      <p:sp>
        <p:nvSpPr>
          <p:cNvPr id="135171" name="Rectangle 2"/>
          <p:cNvSpPr>
            <a:spLocks noGrp="1" noRot="1" noChangeAspect="1" noChangeArrowheads="1" noTextEdit="1"/>
          </p:cNvSpPr>
          <p:nvPr>
            <p:ph type="sldImg"/>
          </p:nvPr>
        </p:nvSpPr>
        <p:spPr>
          <a:xfrm>
            <a:off x="-855247" y="685837"/>
            <a:ext cx="8568496" cy="5866900"/>
          </a:xfrm>
          <a:ln/>
        </p:spPr>
      </p:sp>
      <p:sp>
        <p:nvSpPr>
          <p:cNvPr id="135172" name="Rectangle 3"/>
          <p:cNvSpPr>
            <a:spLocks noGrp="1" noChangeArrowheads="1"/>
          </p:cNvSpPr>
          <p:nvPr>
            <p:ph type="body" idx="1"/>
          </p:nvPr>
        </p:nvSpPr>
        <p:spPr>
          <a:xfrm>
            <a:off x="914508" y="7010449"/>
            <a:ext cx="5028986" cy="1447715"/>
          </a:xfrm>
          <a:noFill/>
          <a:ln/>
        </p:spPr>
        <p:txBody>
          <a:bodyPr/>
          <a:lstStyle/>
          <a:p>
            <a:endParaRPr lang="tr-TR"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0D5BB718-FCC1-4A18-B668-B2CE95143174}" type="slidenum">
              <a:rPr lang="tr-TR"/>
              <a:pPr/>
              <a:t>209</a:t>
            </a:fld>
            <a:endParaRPr lang="tr-TR"/>
          </a:p>
        </p:txBody>
      </p:sp>
      <p:sp>
        <p:nvSpPr>
          <p:cNvPr id="136195" name="Rectangle 2"/>
          <p:cNvSpPr>
            <a:spLocks noGrp="1" noRot="1" noChangeAspect="1" noChangeArrowheads="1" noTextEdit="1"/>
          </p:cNvSpPr>
          <p:nvPr>
            <p:ph type="sldImg"/>
          </p:nvPr>
        </p:nvSpPr>
        <p:spPr>
          <a:ln/>
        </p:spPr>
      </p:sp>
      <p:sp>
        <p:nvSpPr>
          <p:cNvPr id="136196" name="Rectangle 3"/>
          <p:cNvSpPr>
            <a:spLocks noGrp="1" noChangeArrowheads="1"/>
          </p:cNvSpPr>
          <p:nvPr>
            <p:ph type="body" idx="1"/>
          </p:nvPr>
        </p:nvSpPr>
        <p:spPr>
          <a:noFill/>
          <a:ln/>
        </p:spPr>
        <p:txBody>
          <a:bodyPr/>
          <a:lstStyle/>
          <a:p>
            <a:endParaRPr lang="tr-TR"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1 Slayt Görüntüsü Yer Tutucusu"/>
          <p:cNvSpPr>
            <a:spLocks noGrp="1" noRot="1" noChangeAspect="1" noTextEdit="1"/>
          </p:cNvSpPr>
          <p:nvPr>
            <p:ph type="sldImg"/>
          </p:nvPr>
        </p:nvSpPr>
        <p:spPr>
          <a:ln/>
        </p:spPr>
      </p:sp>
      <p:sp>
        <p:nvSpPr>
          <p:cNvPr id="26627" name="2 Not Yer Tutucusu"/>
          <p:cNvSpPr>
            <a:spLocks noGrp="1"/>
          </p:cNvSpPr>
          <p:nvPr>
            <p:ph type="body" idx="1"/>
          </p:nvPr>
        </p:nvSpPr>
        <p:spPr>
          <a:noFill/>
          <a:ln/>
        </p:spPr>
        <p:txBody>
          <a:bodyPr/>
          <a:lstStyle/>
          <a:p>
            <a:pPr eaLnBrk="1" hangingPunct="1"/>
            <a:endParaRPr lang="tr-TR" smtClean="0"/>
          </a:p>
        </p:txBody>
      </p:sp>
      <p:sp>
        <p:nvSpPr>
          <p:cNvPr id="81924" name="3 Slayt Numarası Yer Tutucusu"/>
          <p:cNvSpPr>
            <a:spLocks noGrp="1"/>
          </p:cNvSpPr>
          <p:nvPr>
            <p:ph type="sldNum" sz="quarter" idx="5"/>
          </p:nvPr>
        </p:nvSpPr>
        <p:spPr/>
        <p:txBody>
          <a:bodyPr/>
          <a:lstStyle/>
          <a:p>
            <a:pPr>
              <a:defRPr/>
            </a:pPr>
            <a:fld id="{B87FB8FF-FA81-48D8-93B1-2A6A770CCE0D}" type="slidenum">
              <a:rPr lang="tr-TR" smtClean="0"/>
              <a:pPr>
                <a:defRPr/>
              </a:pPr>
              <a:t>218</a:t>
            </a:fld>
            <a:endParaRPr lang="tr-TR"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Slayt Görüntüsü Yer Tutucusu"/>
          <p:cNvSpPr>
            <a:spLocks noGrp="1" noRot="1" noChangeAspect="1" noTextEdit="1"/>
          </p:cNvSpPr>
          <p:nvPr>
            <p:ph type="sldImg"/>
          </p:nvPr>
        </p:nvSpPr>
        <p:spPr>
          <a:ln/>
        </p:spPr>
      </p:sp>
      <p:sp>
        <p:nvSpPr>
          <p:cNvPr id="27651" name="2 Not Yer Tutucusu"/>
          <p:cNvSpPr>
            <a:spLocks noGrp="1"/>
          </p:cNvSpPr>
          <p:nvPr>
            <p:ph type="body" idx="1"/>
          </p:nvPr>
        </p:nvSpPr>
        <p:spPr>
          <a:noFill/>
          <a:ln/>
        </p:spPr>
        <p:txBody>
          <a:bodyPr/>
          <a:lstStyle/>
          <a:p>
            <a:pPr eaLnBrk="1" hangingPunct="1"/>
            <a:endParaRPr lang="tr-TR" smtClean="0"/>
          </a:p>
        </p:txBody>
      </p:sp>
      <p:sp>
        <p:nvSpPr>
          <p:cNvPr id="69636" name="3 Slayt Numarası Yer Tutucusu"/>
          <p:cNvSpPr>
            <a:spLocks noGrp="1"/>
          </p:cNvSpPr>
          <p:nvPr>
            <p:ph type="sldNum" sz="quarter" idx="5"/>
          </p:nvPr>
        </p:nvSpPr>
        <p:spPr/>
        <p:txBody>
          <a:bodyPr/>
          <a:lstStyle/>
          <a:p>
            <a:pPr>
              <a:defRPr/>
            </a:pPr>
            <a:fld id="{F1AB713A-09C1-4E26-8CF1-12BC39A31816}" type="slidenum">
              <a:rPr lang="tr-TR" smtClean="0"/>
              <a:pPr>
                <a:defRPr/>
              </a:pPr>
              <a:t>219</a:t>
            </a:fld>
            <a:endParaRPr lang="tr-TR"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smtClean="0"/>
              <a:t>Asıl başlık stili için tıklatın</a:t>
            </a:r>
            <a:endParaRPr lang="tr-T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Dikey Metin Yer Tutucusu"/>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smtClean="0"/>
              <a:t>Asıl başlık stili için tıklatın</a:t>
            </a:r>
            <a:endParaRPr lang="tr-T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AndClipArt">
  <p:cSld name="Başlık, Metin ve Küçük Resim">
    <p:spTree>
      <p:nvGrpSpPr>
        <p:cNvPr id="1" name=""/>
        <p:cNvGrpSpPr/>
        <p:nvPr/>
      </p:nvGrpSpPr>
      <p:grpSpPr>
        <a:xfrm>
          <a:off x="0" y="0"/>
          <a:ext cx="0" cy="0"/>
          <a:chOff x="0" y="0"/>
          <a:chExt cx="0" cy="0"/>
        </a:xfrm>
      </p:grpSpPr>
      <p:sp>
        <p:nvSpPr>
          <p:cNvPr id="2" name="1 Başlık"/>
          <p:cNvSpPr>
            <a:spLocks noGrp="1"/>
          </p:cNvSpPr>
          <p:nvPr>
            <p:ph type="title"/>
          </p:nvPr>
        </p:nvSpPr>
        <p:spPr>
          <a:xfrm>
            <a:off x="685800" y="152400"/>
            <a:ext cx="6870700" cy="1600200"/>
          </a:xfrm>
        </p:spPr>
        <p:txBody>
          <a:bodyPr/>
          <a:lstStyle/>
          <a:p>
            <a:r>
              <a:rPr lang="tr-TR" smtClean="0"/>
              <a:t>Asıl başlık stili için tıklatın</a:t>
            </a:r>
            <a:endParaRPr lang="tr-TR"/>
          </a:p>
        </p:txBody>
      </p:sp>
      <p:sp>
        <p:nvSpPr>
          <p:cNvPr id="3" name="2 Metin Yer Tutucusu"/>
          <p:cNvSpPr>
            <a:spLocks noGrp="1"/>
          </p:cNvSpPr>
          <p:nvPr>
            <p:ph type="body" sz="half" idx="1"/>
          </p:nvPr>
        </p:nvSpPr>
        <p:spPr>
          <a:xfrm>
            <a:off x="685800" y="1828800"/>
            <a:ext cx="3771900" cy="36576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Küçük Resim Yer Tutucusu"/>
          <p:cNvSpPr>
            <a:spLocks noGrp="1"/>
          </p:cNvSpPr>
          <p:nvPr>
            <p:ph type="clipArt" sz="half" idx="2"/>
          </p:nvPr>
        </p:nvSpPr>
        <p:spPr>
          <a:xfrm>
            <a:off x="4610100" y="1828800"/>
            <a:ext cx="3771900" cy="3657600"/>
          </a:xfrm>
        </p:spPr>
        <p:txBody>
          <a:bodyPr/>
          <a:lstStyle/>
          <a:p>
            <a:pPr lvl="0"/>
            <a:endParaRPr lang="tr-TR" noProof="0" smtClean="0"/>
          </a:p>
        </p:txBody>
      </p:sp>
      <p:sp>
        <p:nvSpPr>
          <p:cNvPr id="5" name="Rectangle 5"/>
          <p:cNvSpPr>
            <a:spLocks noGrp="1" noChangeArrowheads="1"/>
          </p:cNvSpPr>
          <p:nvPr>
            <p:ph type="dt" sz="half" idx="10"/>
          </p:nvPr>
        </p:nvSpPr>
        <p:spPr>
          <a:ln/>
        </p:spPr>
        <p:txBody>
          <a:bodyPr/>
          <a:lstStyle>
            <a:lvl1pPr>
              <a:defRPr/>
            </a:lvl1pPr>
          </a:lstStyle>
          <a:p>
            <a:pPr>
              <a:defRPr/>
            </a:pPr>
            <a:endParaRPr lang="tr-TR"/>
          </a:p>
        </p:txBody>
      </p:sp>
      <p:sp>
        <p:nvSpPr>
          <p:cNvPr id="6" name="Rectangle 6"/>
          <p:cNvSpPr>
            <a:spLocks noGrp="1" noChangeArrowheads="1"/>
          </p:cNvSpPr>
          <p:nvPr>
            <p:ph type="ftr" sz="quarter" idx="11"/>
          </p:nvPr>
        </p:nvSpPr>
        <p:spPr>
          <a:ln/>
        </p:spPr>
        <p:txBody>
          <a:bodyPr/>
          <a:lstStyle>
            <a:lvl1pPr>
              <a:defRPr/>
            </a:lvl1pPr>
          </a:lstStyle>
          <a:p>
            <a:pPr>
              <a:defRPr/>
            </a:pPr>
            <a:endParaRPr lang="tr-TR"/>
          </a:p>
        </p:txBody>
      </p:sp>
      <p:sp>
        <p:nvSpPr>
          <p:cNvPr id="7" name="Rectangle 7"/>
          <p:cNvSpPr>
            <a:spLocks noGrp="1" noChangeArrowheads="1"/>
          </p:cNvSpPr>
          <p:nvPr>
            <p:ph type="sldNum" sz="quarter" idx="12"/>
          </p:nvPr>
        </p:nvSpPr>
        <p:spPr>
          <a:ln/>
        </p:spPr>
        <p:txBody>
          <a:bodyPr/>
          <a:lstStyle>
            <a:lvl1pPr>
              <a:defRPr/>
            </a:lvl1pPr>
          </a:lstStyle>
          <a:p>
            <a:pPr>
              <a:defRPr/>
            </a:pPr>
            <a:fld id="{0A0F7D73-F663-4239-A04A-DD1D6873A8D6}" type="slidenum">
              <a:rPr lang="tr-TR"/>
              <a:pPr>
                <a:defRPr/>
              </a:pPr>
              <a:t>‹#›</a:t>
            </a:fld>
            <a:endParaRPr lang="tr-TR"/>
          </a:p>
        </p:txBody>
      </p:sp>
    </p:spTree>
    <p:extLst>
      <p:ext uri="{BB962C8B-B14F-4D97-AF65-F5344CB8AC3E}">
        <p14:creationId xmlns:p14="http://schemas.microsoft.com/office/powerpoint/2010/main" xmlns="" val="1529753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lipArtAndTx">
  <p:cSld name="Başlık, Küçük Resim ve Metin">
    <p:spTree>
      <p:nvGrpSpPr>
        <p:cNvPr id="1" name=""/>
        <p:cNvGrpSpPr/>
        <p:nvPr/>
      </p:nvGrpSpPr>
      <p:grpSpPr>
        <a:xfrm>
          <a:off x="0" y="0"/>
          <a:ext cx="0" cy="0"/>
          <a:chOff x="0" y="0"/>
          <a:chExt cx="0" cy="0"/>
        </a:xfrm>
      </p:grpSpPr>
      <p:sp>
        <p:nvSpPr>
          <p:cNvPr id="2" name="1 Başlık"/>
          <p:cNvSpPr>
            <a:spLocks noGrp="1"/>
          </p:cNvSpPr>
          <p:nvPr>
            <p:ph type="title"/>
          </p:nvPr>
        </p:nvSpPr>
        <p:spPr>
          <a:xfrm>
            <a:off x="685800" y="768350"/>
            <a:ext cx="7772400" cy="1143000"/>
          </a:xfrm>
        </p:spPr>
        <p:txBody>
          <a:bodyPr/>
          <a:lstStyle/>
          <a:p>
            <a:r>
              <a:rPr lang="tr-TR" smtClean="0"/>
              <a:t>Asıl başlık stili için tıklatın</a:t>
            </a:r>
            <a:endParaRPr lang="tr-TR"/>
          </a:p>
        </p:txBody>
      </p:sp>
      <p:sp>
        <p:nvSpPr>
          <p:cNvPr id="3" name="2 Küçük Resim Yer Tutucusu"/>
          <p:cNvSpPr>
            <a:spLocks noGrp="1"/>
          </p:cNvSpPr>
          <p:nvPr>
            <p:ph type="clipArt" sz="half" idx="1"/>
          </p:nvPr>
        </p:nvSpPr>
        <p:spPr>
          <a:xfrm>
            <a:off x="685800" y="1981200"/>
            <a:ext cx="3810000" cy="4114800"/>
          </a:xfrm>
        </p:spPr>
        <p:txBody>
          <a:bodyPr/>
          <a:lstStyle/>
          <a:p>
            <a:pPr lvl="0"/>
            <a:endParaRPr lang="tr-TR" noProof="0" smtClean="0"/>
          </a:p>
        </p:txBody>
      </p:sp>
      <p:sp>
        <p:nvSpPr>
          <p:cNvPr id="4" name="3 Metin Yer Tutucusu"/>
          <p:cNvSpPr>
            <a:spLocks noGrp="1"/>
          </p:cNvSpPr>
          <p:nvPr>
            <p:ph type="body" sz="half" idx="2"/>
          </p:nvPr>
        </p:nvSpPr>
        <p:spPr>
          <a:xfrm>
            <a:off x="4648200" y="1981200"/>
            <a:ext cx="3810000" cy="4114800"/>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Rectangle 31"/>
          <p:cNvSpPr>
            <a:spLocks noGrp="1" noChangeArrowheads="1"/>
          </p:cNvSpPr>
          <p:nvPr>
            <p:ph type="dt" sz="half" idx="10"/>
          </p:nvPr>
        </p:nvSpPr>
        <p:spPr>
          <a:ln/>
        </p:spPr>
        <p:txBody>
          <a:bodyPr/>
          <a:lstStyle>
            <a:lvl1pPr>
              <a:defRPr/>
            </a:lvl1pPr>
          </a:lstStyle>
          <a:p>
            <a:pPr>
              <a:defRPr/>
            </a:pPr>
            <a:endParaRPr lang="tr-TR"/>
          </a:p>
        </p:txBody>
      </p:sp>
      <p:sp>
        <p:nvSpPr>
          <p:cNvPr id="6" name="Rectangle 32"/>
          <p:cNvSpPr>
            <a:spLocks noGrp="1" noChangeArrowheads="1"/>
          </p:cNvSpPr>
          <p:nvPr>
            <p:ph type="ftr" sz="quarter" idx="11"/>
          </p:nvPr>
        </p:nvSpPr>
        <p:spPr>
          <a:ln/>
        </p:spPr>
        <p:txBody>
          <a:bodyPr/>
          <a:lstStyle>
            <a:lvl1pPr>
              <a:defRPr/>
            </a:lvl1pPr>
          </a:lstStyle>
          <a:p>
            <a:pPr>
              <a:defRPr/>
            </a:pPr>
            <a:endParaRPr lang="tr-TR"/>
          </a:p>
        </p:txBody>
      </p:sp>
      <p:sp>
        <p:nvSpPr>
          <p:cNvPr id="7" name="Rectangle 33"/>
          <p:cNvSpPr>
            <a:spLocks noGrp="1" noChangeArrowheads="1"/>
          </p:cNvSpPr>
          <p:nvPr>
            <p:ph type="sldNum" sz="quarter" idx="12"/>
          </p:nvPr>
        </p:nvSpPr>
        <p:spPr>
          <a:ln/>
        </p:spPr>
        <p:txBody>
          <a:bodyPr/>
          <a:lstStyle>
            <a:lvl1pPr>
              <a:defRPr/>
            </a:lvl1pPr>
          </a:lstStyle>
          <a:p>
            <a:pPr>
              <a:defRPr/>
            </a:pPr>
            <a:fld id="{A9783E40-E90E-4FF6-9DC0-63A72194F3CF}" type="slidenum">
              <a:rPr lang="tr-TR"/>
              <a:pPr>
                <a:defRPr/>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10"/>
          </p:nvPr>
        </p:nvSpPr>
        <p:spPr/>
        <p:txBody>
          <a:bodyPr/>
          <a:lstStyle/>
          <a:p>
            <a:fld id="{D9F75050-0E15-4C5B-92B0-66D068882F1F}" type="datetimeFigureOut">
              <a:rPr lang="tr-TR" smtClean="0"/>
              <a:pPr/>
              <a:t>16.03.2017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smtClean="0"/>
              <a:t>Asıl başlık stili için tıklatın</a:t>
            </a:r>
            <a:endParaRPr lang="tr-T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3 Veri Yer Tutucusu"/>
          <p:cNvSpPr>
            <a:spLocks noGrp="1"/>
          </p:cNvSpPr>
          <p:nvPr>
            <p:ph type="dt" sz="half" idx="10"/>
          </p:nvPr>
        </p:nvSpPr>
        <p:spPr/>
        <p:txBody>
          <a:bodyPr/>
          <a:lstStyle/>
          <a:p>
            <a:fld id="{D9F75050-0E15-4C5B-92B0-66D068882F1F}" type="datetimeFigureOut">
              <a:rPr lang="tr-TR" smtClean="0"/>
              <a:pPr/>
              <a:t>16.03.2017</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Veri Yer Tutucusu"/>
          <p:cNvSpPr>
            <a:spLocks noGrp="1"/>
          </p:cNvSpPr>
          <p:nvPr>
            <p:ph type="dt" sz="half" idx="10"/>
          </p:nvPr>
        </p:nvSpPr>
        <p:spPr/>
        <p:txBody>
          <a:bodyPr/>
          <a:lstStyle/>
          <a:p>
            <a:fld id="{D9F75050-0E15-4C5B-92B0-66D068882F1F}" type="datetimeFigureOut">
              <a:rPr lang="tr-TR" smtClean="0"/>
              <a:pPr/>
              <a:t>16.03.2017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smtClean="0"/>
              <a:t>Asıl başlık stili için tıklatın</a:t>
            </a:r>
            <a:endParaRPr lang="tr-T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7" name="6 Veri Yer Tutucusu"/>
          <p:cNvSpPr>
            <a:spLocks noGrp="1"/>
          </p:cNvSpPr>
          <p:nvPr>
            <p:ph type="dt" sz="half" idx="10"/>
          </p:nvPr>
        </p:nvSpPr>
        <p:spPr/>
        <p:txBody>
          <a:bodyPr/>
          <a:lstStyle/>
          <a:p>
            <a:fld id="{D9F75050-0E15-4C5B-92B0-66D068882F1F}" type="datetimeFigureOut">
              <a:rPr lang="tr-TR" smtClean="0"/>
              <a:pPr/>
              <a:t>16.03.2017</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smtClean="0"/>
              <a:t>Asıl başlık stili için tıklatın</a:t>
            </a:r>
            <a:endParaRPr lang="tr-TR"/>
          </a:p>
        </p:txBody>
      </p:sp>
      <p:sp>
        <p:nvSpPr>
          <p:cNvPr id="3" name="2 Veri Yer Tutucusu"/>
          <p:cNvSpPr>
            <a:spLocks noGrp="1"/>
          </p:cNvSpPr>
          <p:nvPr>
            <p:ph type="dt" sz="half" idx="10"/>
          </p:nvPr>
        </p:nvSpPr>
        <p:spPr/>
        <p:txBody>
          <a:bodyPr/>
          <a:lstStyle/>
          <a:p>
            <a:fld id="{D9F75050-0E15-4C5B-92B0-66D068882F1F}" type="datetimeFigureOut">
              <a:rPr lang="tr-TR" smtClean="0"/>
              <a:pPr/>
              <a:t>16.03.2017</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16.03.2017</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smtClean="0"/>
              <a:t>Asıl başlık stili için tıklatın</a:t>
            </a:r>
            <a:endParaRPr lang="tr-T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16.03.2017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smtClean="0"/>
              <a:t>Asıl başlık stili için tıklatın</a:t>
            </a:r>
            <a:endParaRPr lang="tr-T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4 Veri Yer Tutucusu"/>
          <p:cNvSpPr>
            <a:spLocks noGrp="1"/>
          </p:cNvSpPr>
          <p:nvPr>
            <p:ph type="dt" sz="half" idx="10"/>
          </p:nvPr>
        </p:nvSpPr>
        <p:spPr/>
        <p:txBody>
          <a:bodyPr/>
          <a:lstStyle/>
          <a:p>
            <a:fld id="{D9F75050-0E15-4C5B-92B0-66D068882F1F}" type="datetimeFigureOut">
              <a:rPr lang="tr-TR" smtClean="0"/>
              <a:pPr/>
              <a:t>16.03.2017</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smtClean="0"/>
              <a:t>Asıl başlık stili için tıklatın</a:t>
            </a:r>
            <a:endParaRPr lang="tr-T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F75050-0E15-4C5B-92B0-66D068882F1F}" type="datetimeFigureOut">
              <a:rPr lang="tr-TR" smtClean="0"/>
              <a:pPr/>
              <a:t>16.03.2017</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image" Target="../media/image43.wmf"/><Relationship Id="rId1" Type="http://schemas.openxmlformats.org/officeDocument/2006/relationships/slideLayout" Target="../slideLayouts/slideLayout12.xml"/></Relationships>
</file>

<file path=ppt/slides/_rels/slide136.x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slideLayout" Target="../slideLayouts/slideLayout1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2.xml"/><Relationship Id="rId1" Type="http://schemas.openxmlformats.org/officeDocument/2006/relationships/vmlDrawing" Target="../drawings/vmlDrawing4.v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7.xml.rels><?xml version="1.0" encoding="UTF-8" standalone="yes"?>
<Relationships xmlns="http://schemas.openxmlformats.org/package/2006/relationships"><Relationship Id="rId2" Type="http://schemas.openxmlformats.org/officeDocument/2006/relationships/image" Target="../media/image47.wmf"/><Relationship Id="rId1" Type="http://schemas.openxmlformats.org/officeDocument/2006/relationships/slideLayout" Target="../slideLayouts/slideLayout1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10.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2.xml.rels><?xml version="1.0" encoding="UTF-8" standalone="yes"?>
<Relationships xmlns="http://schemas.openxmlformats.org/package/2006/relationships"><Relationship Id="rId3" Type="http://schemas.openxmlformats.org/officeDocument/2006/relationships/image" Target="../media/image50.gif"/><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2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7.xml"/></Relationships>
</file>

<file path=ppt/slides/_rels/slide21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7.xml"/></Relationships>
</file>

<file path=ppt/slides/_rels/slide215.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7.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21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vmlDrawing" Target="../drawings/vmlDrawing7.vml"/><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220.xml.rels><?xml version="1.0" encoding="UTF-8" standalone="yes"?>
<Relationships xmlns="http://schemas.openxmlformats.org/package/2006/relationships"><Relationship Id="rId3" Type="http://schemas.openxmlformats.org/officeDocument/2006/relationships/image" Target="../media/image56.wmf"/><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2.xml.rels><?xml version="1.0" encoding="UTF-8" standalone="yes"?>
<Relationships xmlns="http://schemas.openxmlformats.org/package/2006/relationships"><Relationship Id="rId3" Type="http://schemas.openxmlformats.org/officeDocument/2006/relationships/image" Target="../media/image57.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9.jpeg"/></Relationships>
</file>

<file path=ppt/slides/_rels/slide2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25.xml.rels><?xml version="1.0" encoding="UTF-8" standalone="yes"?>
<Relationships xmlns="http://schemas.openxmlformats.org/package/2006/relationships"><Relationship Id="rId2" Type="http://schemas.openxmlformats.org/officeDocument/2006/relationships/image" Target="../media/image61.wmf"/><Relationship Id="rId1" Type="http://schemas.openxmlformats.org/officeDocument/2006/relationships/slideLayout" Target="../slideLayouts/slideLayout7.xml"/></Relationships>
</file>

<file path=ppt/slides/_rels/slide22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7.xml"/></Relationships>
</file>

<file path=ppt/slides/_rels/slide22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7.xml"/></Relationships>
</file>

<file path=ppt/slides/_rels/slide228.xml.rels><?xml version="1.0" encoding="UTF-8" standalone="yes"?>
<Relationships xmlns="http://schemas.openxmlformats.org/package/2006/relationships"><Relationship Id="rId2" Type="http://schemas.openxmlformats.org/officeDocument/2006/relationships/image" Target="../media/image65.wmf"/><Relationship Id="rId1" Type="http://schemas.openxmlformats.org/officeDocument/2006/relationships/slideLayout" Target="../slideLayouts/slideLayout7.xml"/></Relationships>
</file>

<file path=ppt/slides/_rels/slide229.xml.rels><?xml version="1.0" encoding="UTF-8" standalone="yes"?>
<Relationships xmlns="http://schemas.openxmlformats.org/package/2006/relationships"><Relationship Id="rId2" Type="http://schemas.openxmlformats.org/officeDocument/2006/relationships/image" Target="../media/image66.wmf"/><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2.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23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34.xml.rels><?xml version="1.0" encoding="UTF-8" standalone="yes"?>
<Relationships xmlns="http://schemas.openxmlformats.org/package/2006/relationships"><Relationship Id="rId2" Type="http://schemas.openxmlformats.org/officeDocument/2006/relationships/image" Target="../media/image69.jpeg"/><Relationship Id="rId1" Type="http://schemas.openxmlformats.org/officeDocument/2006/relationships/slideLayout" Target="../slideLayouts/slideLayout7.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6.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237.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2.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9.xml.rels><?xml version="1.0" encoding="UTF-8" standalone="yes"?>
<Relationships xmlns="http://schemas.openxmlformats.org/package/2006/relationships"><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1.xml.rels><?xml version="1.0" encoding="UTF-8" standalone="yes"?>
<Relationships xmlns="http://schemas.openxmlformats.org/package/2006/relationships"><Relationship Id="rId2" Type="http://schemas.openxmlformats.org/officeDocument/2006/relationships/image" Target="../media/image73.jpe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2" Type="http://schemas.openxmlformats.org/officeDocument/2006/relationships/image" Target="../media/image74.jpeg"/><Relationship Id="rId1" Type="http://schemas.openxmlformats.org/officeDocument/2006/relationships/slideLayout" Target="../slideLayouts/slideLayout2.xml"/></Relationships>
</file>

<file path=ppt/slides/_rels/slide243.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244.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wmf"/><Relationship Id="rId1" Type="http://schemas.openxmlformats.org/officeDocument/2006/relationships/slideLayout" Target="../slideLayouts/slideLayout2.xml"/></Relationships>
</file>

<file path=ppt/slides/_rels/slide245.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246.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6.xml"/></Relationships>
</file>

<file path=ppt/slides/_rels/slide247.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7.xml"/></Relationships>
</file>

<file path=ppt/slides/_rels/slide248.xml.rels><?xml version="1.0" encoding="UTF-8" standalone="yes"?>
<Relationships xmlns="http://schemas.openxmlformats.org/package/2006/relationships"><Relationship Id="rId2" Type="http://schemas.openxmlformats.org/officeDocument/2006/relationships/image" Target="../media/image81.jpeg"/><Relationship Id="rId1" Type="http://schemas.openxmlformats.org/officeDocument/2006/relationships/slideLayout" Target="../slideLayouts/slideLayout2.xml"/></Relationships>
</file>

<file path=ppt/slides/_rels/slide249.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50.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251.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252.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2.xml"/></Relationships>
</file>

<file path=ppt/slides/_rels/slide253.xml.rels><?xml version="1.0" encoding="UTF-8" standalone="yes"?>
<Relationships xmlns="http://schemas.openxmlformats.org/package/2006/relationships"><Relationship Id="rId2" Type="http://schemas.openxmlformats.org/officeDocument/2006/relationships/image" Target="../media/image85.jpeg"/><Relationship Id="rId1" Type="http://schemas.openxmlformats.org/officeDocument/2006/relationships/slideLayout" Target="../slideLayouts/slideLayout2.xml"/></Relationships>
</file>

<file path=ppt/slides/_rels/slide254.xml.rels><?xml version="1.0" encoding="UTF-8" standalone="yes"?>
<Relationships xmlns="http://schemas.openxmlformats.org/package/2006/relationships"><Relationship Id="rId2" Type="http://schemas.openxmlformats.org/officeDocument/2006/relationships/image" Target="../media/image86.png"/><Relationship Id="rId1" Type="http://schemas.openxmlformats.org/officeDocument/2006/relationships/slideLayout" Target="../slideLayouts/slideLayout2.xml"/></Relationships>
</file>

<file path=ppt/slides/_rels/slide255.xml.rels><?xml version="1.0" encoding="UTF-8" standalone="yes"?>
<Relationships xmlns="http://schemas.openxmlformats.org/package/2006/relationships"><Relationship Id="rId2" Type="http://schemas.openxmlformats.org/officeDocument/2006/relationships/image" Target="../media/image87.jpeg"/><Relationship Id="rId1" Type="http://schemas.openxmlformats.org/officeDocument/2006/relationships/slideLayout" Target="../slideLayouts/slideLayout2.xml"/></Relationships>
</file>

<file path=ppt/slides/_rels/slide25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257.xml.rels><?xml version="1.0" encoding="UTF-8" standalone="yes"?>
<Relationships xmlns="http://schemas.openxmlformats.org/package/2006/relationships"><Relationship Id="rId2" Type="http://schemas.openxmlformats.org/officeDocument/2006/relationships/image" Target="../media/image89.jpeg"/><Relationship Id="rId1" Type="http://schemas.openxmlformats.org/officeDocument/2006/relationships/slideLayout" Target="../slideLayouts/slideLayout2.xml"/></Relationships>
</file>

<file path=ppt/slides/_rels/slide258.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59.xml.rels><?xml version="1.0" encoding="UTF-8" standalone="yes"?>
<Relationships xmlns="http://schemas.openxmlformats.org/package/2006/relationships"><Relationship Id="rId2" Type="http://schemas.openxmlformats.org/officeDocument/2006/relationships/image" Target="../media/image9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93.png"/></Relationships>
</file>

<file path=ppt/slides/_rels/slide261.xml.rels><?xml version="1.0" encoding="UTF-8" standalone="yes"?>
<Relationships xmlns="http://schemas.openxmlformats.org/package/2006/relationships"><Relationship Id="rId2" Type="http://schemas.openxmlformats.org/officeDocument/2006/relationships/image" Target="../media/image94.wmf"/><Relationship Id="rId1" Type="http://schemas.openxmlformats.org/officeDocument/2006/relationships/slideLayout" Target="../slideLayouts/slideLayout7.xml"/></Relationships>
</file>

<file path=ppt/slides/_rels/slide262.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jpeg"/><Relationship Id="rId1" Type="http://schemas.openxmlformats.org/officeDocument/2006/relationships/slideLayout" Target="../slideLayouts/slideLayout2.xml"/></Relationships>
</file>

<file path=ppt/slides/_rels/slide263.xml.rels><?xml version="1.0" encoding="UTF-8" standalone="yes"?>
<Relationships xmlns="http://schemas.openxmlformats.org/package/2006/relationships"><Relationship Id="rId2" Type="http://schemas.openxmlformats.org/officeDocument/2006/relationships/image" Target="../media/image97.jpeg"/><Relationship Id="rId1" Type="http://schemas.openxmlformats.org/officeDocument/2006/relationships/slideLayout" Target="../slideLayouts/slideLayout2.xml"/></Relationships>
</file>

<file path=ppt/slides/_rels/slide264.xml.rels><?xml version="1.0" encoding="UTF-8" standalone="yes"?>
<Relationships xmlns="http://schemas.openxmlformats.org/package/2006/relationships"><Relationship Id="rId2" Type="http://schemas.openxmlformats.org/officeDocument/2006/relationships/image" Target="../media/image98.wmf"/><Relationship Id="rId1" Type="http://schemas.openxmlformats.org/officeDocument/2006/relationships/slideLayout" Target="../slideLayouts/slideLayout2.xml"/></Relationships>
</file>

<file path=ppt/slides/_rels/slide265.xml.rels><?xml version="1.0" encoding="UTF-8" standalone="yes"?>
<Relationships xmlns="http://schemas.openxmlformats.org/package/2006/relationships"><Relationship Id="rId2" Type="http://schemas.openxmlformats.org/officeDocument/2006/relationships/image" Target="../media/image99.jpeg"/><Relationship Id="rId1" Type="http://schemas.openxmlformats.org/officeDocument/2006/relationships/slideLayout" Target="../slideLayouts/slideLayout2.xml"/></Relationships>
</file>

<file path=ppt/slides/_rels/slide266.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s>
</file>

<file path=ppt/slides/_rels/slide267.xml.rels><?xml version="1.0" encoding="UTF-8" standalone="yes"?>
<Relationships xmlns="http://schemas.openxmlformats.org/package/2006/relationships"><Relationship Id="rId2" Type="http://schemas.openxmlformats.org/officeDocument/2006/relationships/image" Target="../media/image101.wmf"/><Relationship Id="rId1" Type="http://schemas.openxmlformats.org/officeDocument/2006/relationships/slideLayout" Target="../slideLayouts/slideLayout2.xml"/></Relationships>
</file>

<file path=ppt/slides/_rels/slide268.xml.rels><?xml version="1.0" encoding="UTF-8" standalone="yes"?>
<Relationships xmlns="http://schemas.openxmlformats.org/package/2006/relationships"><Relationship Id="rId2" Type="http://schemas.openxmlformats.org/officeDocument/2006/relationships/image" Target="../media/image102.jpeg"/><Relationship Id="rId1" Type="http://schemas.openxmlformats.org/officeDocument/2006/relationships/slideLayout" Target="../slideLayouts/slideLayout2.xml"/></Relationships>
</file>

<file path=ppt/slides/_rels/slide2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2.xml"/><Relationship Id="rId1" Type="http://schemas.openxmlformats.org/officeDocument/2006/relationships/vmlDrawing" Target="../drawings/vmlDrawing2.vml"/></Relationships>
</file>

<file path=ppt/slides/_rels/slide27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s>
</file>

<file path=ppt/slides/_rels/slide27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s>
</file>

<file path=ppt/slides/_rels/slide272.xml.rels><?xml version="1.0" encoding="UTF-8" standalone="yes"?>
<Relationships xmlns="http://schemas.openxmlformats.org/package/2006/relationships"><Relationship Id="rId2" Type="http://schemas.openxmlformats.org/officeDocument/2006/relationships/image" Target="../media/image104.jpeg"/><Relationship Id="rId1" Type="http://schemas.openxmlformats.org/officeDocument/2006/relationships/slideLayout" Target="../slideLayouts/slideLayout2.xml"/></Relationships>
</file>

<file path=ppt/slides/_rels/slide273.xml.rels><?xml version="1.0" encoding="UTF-8" standalone="yes"?>
<Relationships xmlns="http://schemas.openxmlformats.org/package/2006/relationships"><Relationship Id="rId2" Type="http://schemas.openxmlformats.org/officeDocument/2006/relationships/image" Target="../media/image105.jpeg"/><Relationship Id="rId1" Type="http://schemas.openxmlformats.org/officeDocument/2006/relationships/slideLayout" Target="../slideLayouts/slideLayout2.xml"/></Relationships>
</file>

<file path=ppt/slides/_rels/slide274.xml.rels><?xml version="1.0" encoding="UTF-8" standalone="yes"?>
<Relationships xmlns="http://schemas.openxmlformats.org/package/2006/relationships"><Relationship Id="rId2" Type="http://schemas.openxmlformats.org/officeDocument/2006/relationships/image" Target="../media/image106.gi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21.gif"/><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2.xml"/><Relationship Id="rId1" Type="http://schemas.openxmlformats.org/officeDocument/2006/relationships/vmlDrawing" Target="../drawings/vmlDrawing3.vml"/></Relationships>
</file>

<file path=ppt/slides/_rels/slide4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egitimhane.com/"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34.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png"/><Relationship Id="rId4" Type="http://schemas.openxmlformats.org/officeDocument/2006/relationships/image" Target="../media/image40.png"/></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hyperlink" Target="mailto:yakgun@istek.org.tr"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endParaRPr lang="tr-TR"/>
          </a:p>
        </p:txBody>
      </p:sp>
      <p:sp>
        <p:nvSpPr>
          <p:cNvPr id="47107" name="Rectangle 3"/>
          <p:cNvSpPr>
            <a:spLocks noGrp="1" noChangeArrowheads="1"/>
          </p:cNvSpPr>
          <p:nvPr>
            <p:ph idx="1"/>
          </p:nvPr>
        </p:nvSpPr>
        <p:spPr/>
        <p:txBody>
          <a:bodyPr/>
          <a:lstStyle/>
          <a:p>
            <a:endParaRPr lang="tr-TR"/>
          </a:p>
        </p:txBody>
      </p:sp>
      <p:pic>
        <p:nvPicPr>
          <p:cNvPr id="47108" name="Picture 4" descr="Endless Shore"/>
          <p:cNvPicPr>
            <a:picLocks noChangeAspect="1" noChangeArrowheads="1"/>
          </p:cNvPicPr>
          <p:nvPr/>
        </p:nvPicPr>
        <p:blipFill>
          <a:blip r:embed="rId2" cstate="print"/>
          <a:srcRect l="27402" t="30237" r="13701" b="21417"/>
          <a:stretch>
            <a:fillRect/>
          </a:stretch>
        </p:blipFill>
        <p:spPr bwMode="auto">
          <a:xfrm>
            <a:off x="0" y="0"/>
            <a:ext cx="9326563" cy="6858000"/>
          </a:xfrm>
          <a:prstGeom prst="rect">
            <a:avLst/>
          </a:prstGeom>
          <a:noFill/>
        </p:spPr>
      </p:pic>
      <p:sp>
        <p:nvSpPr>
          <p:cNvPr id="47109" name="Text Box 5"/>
          <p:cNvSpPr txBox="1">
            <a:spLocks noChangeArrowheads="1"/>
          </p:cNvSpPr>
          <p:nvPr/>
        </p:nvSpPr>
        <p:spPr bwMode="auto">
          <a:xfrm>
            <a:off x="0" y="982663"/>
            <a:ext cx="8894763" cy="519112"/>
          </a:xfrm>
          <a:prstGeom prst="rect">
            <a:avLst/>
          </a:prstGeom>
          <a:noFill/>
          <a:ln w="9525">
            <a:noFill/>
            <a:miter lim="800000"/>
            <a:headEnd/>
            <a:tailEnd/>
          </a:ln>
          <a:effectLst/>
        </p:spPr>
        <p:txBody>
          <a:bodyPr>
            <a:spAutoFit/>
          </a:bodyPr>
          <a:lstStyle/>
          <a:p>
            <a:pPr>
              <a:spcBef>
                <a:spcPct val="50000"/>
              </a:spcBef>
              <a:buFont typeface="Wingdings" pitchFamily="2" charset="2"/>
              <a:buChar char="v"/>
            </a:pPr>
            <a:endParaRPr lang="tr-TR" sz="2800" b="1">
              <a:solidFill>
                <a:srgbClr val="D60093"/>
              </a:solidFill>
            </a:endParaRPr>
          </a:p>
        </p:txBody>
      </p:sp>
      <p:sp>
        <p:nvSpPr>
          <p:cNvPr id="47110" name="Rectangle 6"/>
          <p:cNvSpPr>
            <a:spLocks noChangeArrowheads="1"/>
          </p:cNvSpPr>
          <p:nvPr/>
        </p:nvSpPr>
        <p:spPr bwMode="auto">
          <a:xfrm>
            <a:off x="1473200" y="522288"/>
            <a:ext cx="6146800" cy="1311275"/>
          </a:xfrm>
          <a:prstGeom prst="rect">
            <a:avLst/>
          </a:prstGeom>
          <a:noFill/>
          <a:ln w="9525">
            <a:noFill/>
            <a:miter lim="800000"/>
            <a:headEnd/>
            <a:tailEnd/>
          </a:ln>
          <a:effectLst/>
        </p:spPr>
        <p:txBody>
          <a:bodyPr wrap="none">
            <a:spAutoFit/>
          </a:bodyPr>
          <a:lstStyle/>
          <a:p>
            <a:pPr algn="ctr"/>
            <a:r>
              <a:rPr lang="tr-TR" sz="4000" b="1">
                <a:solidFill>
                  <a:srgbClr val="FF0000"/>
                </a:solidFill>
                <a:effectLst>
                  <a:outerShdw blurRad="38100" dist="38100" dir="2700000" algn="tl">
                    <a:srgbClr val="C0C0C0"/>
                  </a:outerShdw>
                </a:effectLst>
                <a:latin typeface="Comic Sans MS" pitchFamily="66" charset="0"/>
              </a:rPr>
              <a:t>OKUL BAŞARISI İÇİN </a:t>
            </a:r>
          </a:p>
          <a:p>
            <a:pPr algn="ctr"/>
            <a:r>
              <a:rPr lang="tr-TR" sz="4000" b="1">
                <a:solidFill>
                  <a:srgbClr val="FF0000"/>
                </a:solidFill>
                <a:effectLst>
                  <a:outerShdw blurRad="38100" dist="38100" dir="2700000" algn="tl">
                    <a:srgbClr val="C0C0C0"/>
                  </a:outerShdw>
                </a:effectLst>
                <a:latin typeface="Comic Sans MS" pitchFamily="66" charset="0"/>
              </a:rPr>
              <a:t>VELİLERE ÖNERİLER</a:t>
            </a:r>
          </a:p>
        </p:txBody>
      </p:sp>
      <p:sp>
        <p:nvSpPr>
          <p:cNvPr id="47112" name="Rectangle 8"/>
          <p:cNvSpPr>
            <a:spLocks noChangeArrowheads="1"/>
          </p:cNvSpPr>
          <p:nvPr/>
        </p:nvSpPr>
        <p:spPr bwMode="auto">
          <a:xfrm>
            <a:off x="2195513" y="5157788"/>
            <a:ext cx="4562475" cy="1212640"/>
          </a:xfrm>
          <a:prstGeom prst="rect">
            <a:avLst/>
          </a:prstGeom>
          <a:noFill/>
          <a:ln w="9525">
            <a:noFill/>
            <a:miter lim="800000"/>
            <a:headEnd/>
            <a:tailEnd/>
          </a:ln>
          <a:effectLst/>
        </p:spPr>
        <p:txBody>
          <a:bodyPr>
            <a:spAutoFit/>
          </a:bodyPr>
          <a:lstStyle/>
          <a:p>
            <a:pPr algn="ctr">
              <a:spcBef>
                <a:spcPct val="20000"/>
              </a:spcBef>
              <a:buClr>
                <a:schemeClr val="hlink"/>
              </a:buClr>
              <a:buSzPct val="65000"/>
              <a:buFont typeface="Wingdings" pitchFamily="2" charset="2"/>
              <a:buNone/>
            </a:pPr>
            <a:r>
              <a:rPr lang="tr-TR" sz="2000" b="1" u="sng" dirty="0">
                <a:solidFill>
                  <a:srgbClr val="FF0000"/>
                </a:solidFill>
                <a:effectLst>
                  <a:outerShdw blurRad="38100" dist="38100" dir="2700000" algn="tl">
                    <a:srgbClr val="C0C0C0"/>
                  </a:outerShdw>
                </a:effectLst>
                <a:latin typeface="Comic Sans MS" pitchFamily="66" charset="0"/>
              </a:rPr>
              <a:t>HAZIRLAYAN</a:t>
            </a:r>
            <a:endParaRPr lang="tr-TR" sz="2000" b="1" dirty="0">
              <a:solidFill>
                <a:srgbClr val="FF0000"/>
              </a:solidFill>
              <a:effectLst>
                <a:outerShdw blurRad="38100" dist="38100" dir="2700000" algn="tl">
                  <a:srgbClr val="C0C0C0"/>
                </a:outerShdw>
              </a:effectLst>
              <a:latin typeface="Comic Sans MS" pitchFamily="66" charset="0"/>
            </a:endParaRPr>
          </a:p>
          <a:p>
            <a:pPr algn="ctr">
              <a:spcBef>
                <a:spcPct val="20000"/>
              </a:spcBef>
              <a:buClr>
                <a:schemeClr val="hlink"/>
              </a:buClr>
              <a:buSzPct val="65000"/>
              <a:buFont typeface="Wingdings" pitchFamily="2" charset="2"/>
              <a:buNone/>
            </a:pPr>
            <a:r>
              <a:rPr lang="tr-TR" sz="2400" b="1" dirty="0" smtClean="0">
                <a:solidFill>
                  <a:srgbClr val="FF0000"/>
                </a:solidFill>
                <a:effectLst>
                  <a:outerShdw blurRad="38100" dist="38100" dir="2700000" algn="tl">
                    <a:srgbClr val="C0C0C0"/>
                  </a:outerShdw>
                </a:effectLst>
                <a:latin typeface="Comic Sans MS" pitchFamily="66" charset="0"/>
              </a:rPr>
              <a:t>AYŞE ÖNEM</a:t>
            </a:r>
            <a:endParaRPr lang="tr-TR" sz="2400" b="1" dirty="0">
              <a:solidFill>
                <a:srgbClr val="FF0000"/>
              </a:solidFill>
              <a:effectLst>
                <a:outerShdw blurRad="38100" dist="38100" dir="2700000" algn="tl">
                  <a:srgbClr val="C0C0C0"/>
                </a:outerShdw>
              </a:effectLst>
              <a:latin typeface="Comic Sans MS" pitchFamily="66" charset="0"/>
            </a:endParaRPr>
          </a:p>
          <a:p>
            <a:pPr algn="ctr">
              <a:spcBef>
                <a:spcPct val="20000"/>
              </a:spcBef>
              <a:buClr>
                <a:schemeClr val="hlink"/>
              </a:buClr>
              <a:buSzPct val="65000"/>
              <a:buFont typeface="Wingdings" pitchFamily="2" charset="2"/>
              <a:buNone/>
            </a:pPr>
            <a:r>
              <a:rPr lang="tr-TR" sz="2000" b="1" dirty="0">
                <a:solidFill>
                  <a:srgbClr val="FF0000"/>
                </a:solidFill>
                <a:effectLst>
                  <a:outerShdw blurRad="38100" dist="38100" dir="2700000" algn="tl">
                    <a:srgbClr val="C0C0C0"/>
                  </a:outerShdw>
                </a:effectLst>
                <a:latin typeface="Comic Sans MS" pitchFamily="66" charset="0"/>
              </a:rPr>
              <a:t>Rehber Öğretmen</a:t>
            </a:r>
          </a:p>
        </p:txBody>
      </p:sp>
      <p:pic>
        <p:nvPicPr>
          <p:cNvPr id="47113" name="Picture 9" descr=","/>
          <p:cNvPicPr>
            <a:picLocks noChangeAspect="1" noChangeArrowheads="1" noCrop="1"/>
          </p:cNvPicPr>
          <p:nvPr/>
        </p:nvPicPr>
        <p:blipFill>
          <a:blip r:embed="rId3" cstate="print"/>
          <a:srcRect/>
          <a:stretch>
            <a:fillRect/>
          </a:stretch>
        </p:blipFill>
        <p:spPr bwMode="auto">
          <a:xfrm>
            <a:off x="6948488" y="4581525"/>
            <a:ext cx="1428750" cy="1209675"/>
          </a:xfrm>
          <a:prstGeom prst="rect">
            <a:avLst/>
          </a:prstGeom>
          <a:noFill/>
        </p:spPr>
      </p:pic>
      <p:pic>
        <p:nvPicPr>
          <p:cNvPr id="47114" name="Picture 10" descr=","/>
          <p:cNvPicPr>
            <a:picLocks noChangeAspect="1" noChangeArrowheads="1" noCrop="1"/>
          </p:cNvPicPr>
          <p:nvPr/>
        </p:nvPicPr>
        <p:blipFill>
          <a:blip r:embed="rId3" cstate="print"/>
          <a:srcRect/>
          <a:stretch>
            <a:fillRect/>
          </a:stretch>
        </p:blipFill>
        <p:spPr bwMode="auto">
          <a:xfrm>
            <a:off x="755650" y="3500438"/>
            <a:ext cx="1428750" cy="1209675"/>
          </a:xfrm>
          <a:prstGeom prst="rect">
            <a:avLst/>
          </a:prstGeom>
          <a:noFill/>
        </p:spPr>
      </p:pic>
      <p:pic>
        <p:nvPicPr>
          <p:cNvPr id="47115" name="Picture 11" descr=","/>
          <p:cNvPicPr>
            <a:picLocks noChangeAspect="1" noChangeArrowheads="1" noCrop="1"/>
          </p:cNvPicPr>
          <p:nvPr/>
        </p:nvPicPr>
        <p:blipFill>
          <a:blip r:embed="rId3" cstate="print"/>
          <a:srcRect/>
          <a:stretch>
            <a:fillRect/>
          </a:stretch>
        </p:blipFill>
        <p:spPr bwMode="auto">
          <a:xfrm>
            <a:off x="7524750" y="1125538"/>
            <a:ext cx="1428750" cy="1209675"/>
          </a:xfrm>
          <a:prstGeom prst="rect">
            <a:avLst/>
          </a:prstGeom>
          <a:noFill/>
        </p:spPr>
      </p:pic>
      <p:pic>
        <p:nvPicPr>
          <p:cNvPr id="47116" name="Picture 12" descr=","/>
          <p:cNvPicPr>
            <a:picLocks noChangeAspect="1" noChangeArrowheads="1" noCrop="1"/>
          </p:cNvPicPr>
          <p:nvPr/>
        </p:nvPicPr>
        <p:blipFill>
          <a:blip r:embed="rId3" cstate="print"/>
          <a:srcRect/>
          <a:stretch>
            <a:fillRect/>
          </a:stretch>
        </p:blipFill>
        <p:spPr bwMode="auto">
          <a:xfrm>
            <a:off x="6659563" y="3789363"/>
            <a:ext cx="1428750" cy="1209675"/>
          </a:xfrm>
          <a:prstGeom prst="rect">
            <a:avLst/>
          </a:prstGeom>
          <a:noFill/>
        </p:spPr>
      </p:pic>
      <p:pic>
        <p:nvPicPr>
          <p:cNvPr id="47117" name="Picture 13" descr=","/>
          <p:cNvPicPr>
            <a:picLocks noChangeAspect="1" noChangeArrowheads="1" noCrop="1"/>
          </p:cNvPicPr>
          <p:nvPr/>
        </p:nvPicPr>
        <p:blipFill>
          <a:blip r:embed="rId3" cstate="print"/>
          <a:srcRect/>
          <a:stretch>
            <a:fillRect/>
          </a:stretch>
        </p:blipFill>
        <p:spPr bwMode="auto">
          <a:xfrm>
            <a:off x="1763713" y="4437063"/>
            <a:ext cx="1428750" cy="1209675"/>
          </a:xfrm>
          <a:prstGeom prst="rect">
            <a:avLst/>
          </a:prstGeom>
          <a:noFill/>
        </p:spPr>
      </p:pic>
      <p:pic>
        <p:nvPicPr>
          <p:cNvPr id="47118" name="Picture 14" descr=","/>
          <p:cNvPicPr>
            <a:picLocks noChangeAspect="1" noChangeArrowheads="1" noCrop="1"/>
          </p:cNvPicPr>
          <p:nvPr/>
        </p:nvPicPr>
        <p:blipFill>
          <a:blip r:embed="rId3" cstate="print"/>
          <a:srcRect/>
          <a:stretch>
            <a:fillRect/>
          </a:stretch>
        </p:blipFill>
        <p:spPr bwMode="auto">
          <a:xfrm>
            <a:off x="8027988" y="4292600"/>
            <a:ext cx="1428750" cy="1209675"/>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idx="4294967295"/>
          </p:nvPr>
        </p:nvSpPr>
        <p:spPr>
          <a:xfrm>
            <a:off x="3852863" y="512763"/>
            <a:ext cx="5291137" cy="720725"/>
          </a:xfrm>
        </p:spPr>
        <p:txBody>
          <a:bodyPr/>
          <a:lstStyle/>
          <a:p>
            <a:r>
              <a:rPr lang="tr-TR" sz="2800" b="1"/>
              <a:t>   </a:t>
            </a:r>
          </a:p>
        </p:txBody>
      </p:sp>
      <p:pic>
        <p:nvPicPr>
          <p:cNvPr id="72707" name="Picture 3" descr="PE01802_"/>
          <p:cNvPicPr>
            <a:picLocks noGrp="1" noChangeAspect="1" noChangeArrowheads="1"/>
          </p:cNvPicPr>
          <p:nvPr>
            <p:ph sz="quarter" idx="4294967295"/>
          </p:nvPr>
        </p:nvPicPr>
        <p:blipFill>
          <a:blip r:embed="rId3" cstate="print"/>
          <a:srcRect/>
          <a:stretch>
            <a:fillRect/>
          </a:stretch>
        </p:blipFill>
        <p:spPr>
          <a:xfrm>
            <a:off x="4859338" y="1376363"/>
            <a:ext cx="4284662" cy="1727200"/>
          </a:xfrm>
          <a:noFill/>
          <a:ln/>
        </p:spPr>
      </p:pic>
      <p:graphicFrame>
        <p:nvGraphicFramePr>
          <p:cNvPr id="72708" name="Object 4"/>
          <p:cNvGraphicFramePr>
            <a:graphicFrameLocks noChangeAspect="1"/>
          </p:cNvGraphicFramePr>
          <p:nvPr>
            <p:ph sz="quarter" idx="4294967295"/>
          </p:nvPr>
        </p:nvGraphicFramePr>
        <p:xfrm>
          <a:off x="0" y="3573463"/>
          <a:ext cx="3852863" cy="1843087"/>
        </p:xfrm>
        <a:graphic>
          <a:graphicData uri="http://schemas.openxmlformats.org/presentationml/2006/ole">
            <p:oleObj spid="_x0000_s2050" name="Klip" r:id="rId4" imgW="3228840" imgH="3044520" progId="">
              <p:embed/>
            </p:oleObj>
          </a:graphicData>
        </a:graphic>
      </p:graphicFrame>
      <p:sp>
        <p:nvSpPr>
          <p:cNvPr id="72709" name="Freeform 5"/>
          <p:cNvSpPr>
            <a:spLocks/>
          </p:cNvSpPr>
          <p:nvPr/>
        </p:nvSpPr>
        <p:spPr bwMode="auto">
          <a:xfrm>
            <a:off x="347663" y="188913"/>
            <a:ext cx="5592762" cy="2590800"/>
          </a:xfrm>
          <a:custGeom>
            <a:avLst/>
            <a:gdLst/>
            <a:ahLst/>
            <a:cxnLst>
              <a:cxn ang="0">
                <a:pos x="1824" y="144"/>
              </a:cxn>
              <a:cxn ang="0">
                <a:pos x="2016" y="432"/>
              </a:cxn>
              <a:cxn ang="0">
                <a:pos x="2208" y="672"/>
              </a:cxn>
              <a:cxn ang="0">
                <a:pos x="2256" y="960"/>
              </a:cxn>
              <a:cxn ang="0">
                <a:pos x="2112" y="1296"/>
              </a:cxn>
              <a:cxn ang="0">
                <a:pos x="1920" y="1488"/>
              </a:cxn>
              <a:cxn ang="0">
                <a:pos x="1824" y="1968"/>
              </a:cxn>
              <a:cxn ang="0">
                <a:pos x="1296" y="2640"/>
              </a:cxn>
              <a:cxn ang="0">
                <a:pos x="1056" y="2784"/>
              </a:cxn>
              <a:cxn ang="0">
                <a:pos x="528" y="2784"/>
              </a:cxn>
              <a:cxn ang="0">
                <a:pos x="384" y="2688"/>
              </a:cxn>
              <a:cxn ang="0">
                <a:pos x="288" y="2256"/>
              </a:cxn>
              <a:cxn ang="0">
                <a:pos x="48" y="1536"/>
              </a:cxn>
              <a:cxn ang="0">
                <a:pos x="0" y="864"/>
              </a:cxn>
              <a:cxn ang="0">
                <a:pos x="48" y="720"/>
              </a:cxn>
              <a:cxn ang="0">
                <a:pos x="144" y="384"/>
              </a:cxn>
              <a:cxn ang="0">
                <a:pos x="672" y="96"/>
              </a:cxn>
              <a:cxn ang="0">
                <a:pos x="912" y="48"/>
              </a:cxn>
              <a:cxn ang="0">
                <a:pos x="1200" y="0"/>
              </a:cxn>
              <a:cxn ang="0">
                <a:pos x="1440" y="48"/>
              </a:cxn>
              <a:cxn ang="0">
                <a:pos x="1824" y="144"/>
              </a:cxn>
            </a:cxnLst>
            <a:rect l="0" t="0" r="r" b="b"/>
            <a:pathLst>
              <a:path w="2272" h="2808">
                <a:moveTo>
                  <a:pt x="1824" y="144"/>
                </a:moveTo>
                <a:cubicBezTo>
                  <a:pt x="1920" y="208"/>
                  <a:pt x="1952" y="344"/>
                  <a:pt x="2016" y="432"/>
                </a:cubicBezTo>
                <a:cubicBezTo>
                  <a:pt x="2080" y="520"/>
                  <a:pt x="2168" y="584"/>
                  <a:pt x="2208" y="672"/>
                </a:cubicBezTo>
                <a:cubicBezTo>
                  <a:pt x="2248" y="760"/>
                  <a:pt x="2272" y="856"/>
                  <a:pt x="2256" y="960"/>
                </a:cubicBezTo>
                <a:cubicBezTo>
                  <a:pt x="2240" y="1064"/>
                  <a:pt x="2168" y="1208"/>
                  <a:pt x="2112" y="1296"/>
                </a:cubicBezTo>
                <a:cubicBezTo>
                  <a:pt x="2056" y="1384"/>
                  <a:pt x="1968" y="1376"/>
                  <a:pt x="1920" y="1488"/>
                </a:cubicBezTo>
                <a:cubicBezTo>
                  <a:pt x="1872" y="1600"/>
                  <a:pt x="1928" y="1776"/>
                  <a:pt x="1824" y="1968"/>
                </a:cubicBezTo>
                <a:cubicBezTo>
                  <a:pt x="1720" y="2160"/>
                  <a:pt x="1424" y="2504"/>
                  <a:pt x="1296" y="2640"/>
                </a:cubicBezTo>
                <a:cubicBezTo>
                  <a:pt x="1168" y="2776"/>
                  <a:pt x="1184" y="2760"/>
                  <a:pt x="1056" y="2784"/>
                </a:cubicBezTo>
                <a:cubicBezTo>
                  <a:pt x="928" y="2808"/>
                  <a:pt x="640" y="2800"/>
                  <a:pt x="528" y="2784"/>
                </a:cubicBezTo>
                <a:cubicBezTo>
                  <a:pt x="416" y="2768"/>
                  <a:pt x="424" y="2776"/>
                  <a:pt x="384" y="2688"/>
                </a:cubicBezTo>
                <a:cubicBezTo>
                  <a:pt x="344" y="2600"/>
                  <a:pt x="344" y="2448"/>
                  <a:pt x="288" y="2256"/>
                </a:cubicBezTo>
                <a:cubicBezTo>
                  <a:pt x="232" y="2064"/>
                  <a:pt x="96" y="1768"/>
                  <a:pt x="48" y="1536"/>
                </a:cubicBezTo>
                <a:cubicBezTo>
                  <a:pt x="0" y="1304"/>
                  <a:pt x="0" y="1000"/>
                  <a:pt x="0" y="864"/>
                </a:cubicBezTo>
                <a:cubicBezTo>
                  <a:pt x="0" y="728"/>
                  <a:pt x="24" y="800"/>
                  <a:pt x="48" y="720"/>
                </a:cubicBezTo>
                <a:cubicBezTo>
                  <a:pt x="72" y="640"/>
                  <a:pt x="40" y="488"/>
                  <a:pt x="144" y="384"/>
                </a:cubicBezTo>
                <a:cubicBezTo>
                  <a:pt x="248" y="280"/>
                  <a:pt x="544" y="152"/>
                  <a:pt x="672" y="96"/>
                </a:cubicBezTo>
                <a:cubicBezTo>
                  <a:pt x="800" y="40"/>
                  <a:pt x="824" y="64"/>
                  <a:pt x="912" y="48"/>
                </a:cubicBezTo>
                <a:cubicBezTo>
                  <a:pt x="1000" y="32"/>
                  <a:pt x="1112" y="0"/>
                  <a:pt x="1200" y="0"/>
                </a:cubicBezTo>
                <a:cubicBezTo>
                  <a:pt x="1288" y="0"/>
                  <a:pt x="1336" y="24"/>
                  <a:pt x="1440" y="48"/>
                </a:cubicBezTo>
                <a:cubicBezTo>
                  <a:pt x="1544" y="72"/>
                  <a:pt x="1728" y="80"/>
                  <a:pt x="1824" y="144"/>
                </a:cubicBezTo>
                <a:close/>
              </a:path>
            </a:pathLst>
          </a:custGeom>
          <a:solidFill>
            <a:schemeClr val="folHlink"/>
          </a:solidFill>
          <a:ln w="9525">
            <a:solidFill>
              <a:schemeClr val="tx1"/>
            </a:solidFill>
            <a:round/>
            <a:headEnd/>
            <a:tailEnd/>
          </a:ln>
          <a:effectLst/>
        </p:spPr>
        <p:txBody>
          <a:bodyPr/>
          <a:lstStyle/>
          <a:p>
            <a:endParaRPr lang="tr-TR"/>
          </a:p>
        </p:txBody>
      </p:sp>
      <p:sp>
        <p:nvSpPr>
          <p:cNvPr id="72710" name="WordArt 6"/>
          <p:cNvSpPr>
            <a:spLocks noChangeArrowheads="1" noChangeShapeType="1" noTextEdit="1"/>
          </p:cNvSpPr>
          <p:nvPr/>
        </p:nvSpPr>
        <p:spPr bwMode="auto">
          <a:xfrm>
            <a:off x="900113" y="765175"/>
            <a:ext cx="4681537" cy="1511300"/>
          </a:xfrm>
          <a:prstGeom prst="rect">
            <a:avLst/>
          </a:prstGeom>
        </p:spPr>
        <p:txBody>
          <a:bodyPr wrap="none" fromWordArt="1">
            <a:prstTxWarp prst="textCascadeUp">
              <a:avLst>
                <a:gd name="adj" fmla="val 63412"/>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tr-TR" sz="2800" kern="10">
                <a:ln w="9525">
                  <a:round/>
                  <a:headEnd/>
                  <a:tailEnd/>
                </a:ln>
                <a:gradFill rotWithShape="0">
                  <a:gsLst>
                    <a:gs pos="0">
                      <a:srgbClr val="FFE701"/>
                    </a:gs>
                    <a:gs pos="100000">
                      <a:srgbClr val="FE3E02"/>
                    </a:gs>
                  </a:gsLst>
                  <a:lin ang="5400000" scaled="1"/>
                </a:gradFill>
                <a:latin typeface="Impact"/>
              </a:rPr>
              <a:t>AİLE, OKUL VE ÇEVRE</a:t>
            </a:r>
          </a:p>
          <a:p>
            <a:pPr algn="ctr"/>
            <a:r>
              <a:rPr lang="tr-TR" sz="2800" kern="10">
                <a:ln w="9525">
                  <a:round/>
                  <a:headEnd/>
                  <a:tailEnd/>
                </a:ln>
                <a:gradFill rotWithShape="0">
                  <a:gsLst>
                    <a:gs pos="0">
                      <a:srgbClr val="FFE701"/>
                    </a:gs>
                    <a:gs pos="100000">
                      <a:srgbClr val="FE3E02"/>
                    </a:gs>
                  </a:gsLst>
                  <a:lin ang="5400000" scaled="1"/>
                </a:gradFill>
                <a:latin typeface="Impact"/>
              </a:rPr>
              <a:t> BİR TAKIMDIR</a:t>
            </a:r>
          </a:p>
        </p:txBody>
      </p:sp>
      <p:sp>
        <p:nvSpPr>
          <p:cNvPr id="72711" name="WordArt 7"/>
          <p:cNvSpPr>
            <a:spLocks noChangeArrowheads="1" noChangeShapeType="1" noTextEdit="1"/>
          </p:cNvSpPr>
          <p:nvPr/>
        </p:nvSpPr>
        <p:spPr bwMode="auto">
          <a:xfrm>
            <a:off x="2555875" y="3500438"/>
            <a:ext cx="6121400" cy="2809875"/>
          </a:xfrm>
          <a:prstGeom prst="rect">
            <a:avLst/>
          </a:prstGeom>
        </p:spPr>
        <p:txBody>
          <a:bodyPr wrap="none" fromWordArt="1">
            <a:prstTxWarp prst="textCascadeUp">
              <a:avLst>
                <a:gd name="adj" fmla="val 95366"/>
              </a:avLst>
            </a:prstTxWarp>
            <a:scene3d>
              <a:camera prst="legacyPerspectiveFront">
                <a:rot lat="20519999" lon="1080000" rev="0"/>
              </a:camera>
              <a:lightRig rig="legacyHarsh2" dir="b"/>
            </a:scene3d>
            <a:sp3d extrusionH="430200" prstMaterial="legacyMatte">
              <a:extrusionClr>
                <a:srgbClr val="FF6600"/>
              </a:extrusionClr>
            </a:sp3d>
          </a:bodyPr>
          <a:lstStyle/>
          <a:p>
            <a:pPr algn="ctr"/>
            <a:r>
              <a:rPr lang="tr-TR" sz="2800" kern="10">
                <a:ln w="9525">
                  <a:round/>
                  <a:headEnd/>
                  <a:tailEnd/>
                </a:ln>
                <a:gradFill rotWithShape="0">
                  <a:gsLst>
                    <a:gs pos="0">
                      <a:srgbClr val="FFE701"/>
                    </a:gs>
                    <a:gs pos="100000">
                      <a:srgbClr val="FE3E02"/>
                    </a:gs>
                  </a:gsLst>
                  <a:lin ang="5400000" scaled="1"/>
                </a:gradFill>
                <a:latin typeface="Impact"/>
              </a:rPr>
              <a:t>BAŞARIYI KAZANMADA </a:t>
            </a:r>
          </a:p>
          <a:p>
            <a:pPr algn="ctr"/>
            <a:r>
              <a:rPr lang="tr-TR" sz="2800" kern="10">
                <a:ln w="9525">
                  <a:round/>
                  <a:headEnd/>
                  <a:tailEnd/>
                </a:ln>
                <a:gradFill rotWithShape="0">
                  <a:gsLst>
                    <a:gs pos="0">
                      <a:srgbClr val="FFE701"/>
                    </a:gs>
                    <a:gs pos="100000">
                      <a:srgbClr val="FE3E02"/>
                    </a:gs>
                  </a:gsLst>
                  <a:lin ang="5400000" scaled="1"/>
                </a:gradFill>
                <a:latin typeface="Impact"/>
              </a:rPr>
              <a:t>HER ZAMAN TAKIM RUHU ESASTIR</a:t>
            </a: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7634" name="Rectangle 1026"/>
          <p:cNvSpPr>
            <a:spLocks noGrp="1" noChangeArrowheads="1"/>
          </p:cNvSpPr>
          <p:nvPr>
            <p:ph type="title"/>
          </p:nvPr>
        </p:nvSpPr>
        <p:spPr>
          <a:xfrm>
            <a:off x="685800" y="388938"/>
            <a:ext cx="7772400" cy="1431925"/>
          </a:xfrm>
        </p:spPr>
        <p:txBody>
          <a:bodyPr>
            <a:normAutofit fontScale="90000"/>
          </a:bodyPr>
          <a:lstStyle/>
          <a:p>
            <a:pPr eaLnBrk="1" hangingPunct="1"/>
            <a:r>
              <a:rPr lang="tr-TR" smtClean="0">
                <a:latin typeface="Comic Sans MS" pitchFamily="66" charset="0"/>
              </a:rPr>
              <a:t>Kesinlikle Çocuğunuzu Kardeşleriyle Kıyaslamayınız.</a:t>
            </a:r>
          </a:p>
        </p:txBody>
      </p:sp>
      <p:sp>
        <p:nvSpPr>
          <p:cNvPr id="197635" name="Rectangle 1027"/>
          <p:cNvSpPr>
            <a:spLocks noGrp="1" noChangeArrowheads="1"/>
          </p:cNvSpPr>
          <p:nvPr>
            <p:ph type="body" idx="1"/>
          </p:nvPr>
        </p:nvSpPr>
        <p:spPr>
          <a:xfrm>
            <a:off x="533400" y="1828800"/>
            <a:ext cx="7924800" cy="4724400"/>
          </a:xfrm>
        </p:spPr>
        <p:txBody>
          <a:bodyPr/>
          <a:lstStyle/>
          <a:p>
            <a:pPr eaLnBrk="1" hangingPunct="1">
              <a:lnSpc>
                <a:spcPct val="90000"/>
              </a:lnSpc>
            </a:pPr>
            <a:r>
              <a:rPr lang="tr-TR" sz="2800" smtClean="0">
                <a:latin typeface="Comic Sans MS" pitchFamily="66" charset="0"/>
              </a:rPr>
              <a:t>Her çocuğun ayrı bilişsel yapıda olduğunu aklınızdan çıkarmayınız.</a:t>
            </a:r>
          </a:p>
          <a:p>
            <a:pPr eaLnBrk="1" hangingPunct="1">
              <a:lnSpc>
                <a:spcPct val="90000"/>
              </a:lnSpc>
            </a:pPr>
            <a:endParaRPr lang="tr-TR" sz="2800" smtClean="0">
              <a:latin typeface="Comic Sans MS" pitchFamily="66" charset="0"/>
            </a:endParaRPr>
          </a:p>
          <a:p>
            <a:pPr eaLnBrk="1" hangingPunct="1">
              <a:lnSpc>
                <a:spcPct val="90000"/>
              </a:lnSpc>
            </a:pPr>
            <a:r>
              <a:rPr lang="tr-TR" sz="2800" smtClean="0">
                <a:latin typeface="Comic Sans MS" pitchFamily="66" charset="0"/>
              </a:rPr>
              <a:t>Çocuğunuza bir kez olsun “ SEN NEDEN ABLAN GİBİ DEĞİLSİN “ sözü bile yaşamını olumsuz etkileyecektir.</a:t>
            </a:r>
          </a:p>
          <a:p>
            <a:pPr eaLnBrk="1" hangingPunct="1">
              <a:lnSpc>
                <a:spcPct val="90000"/>
              </a:lnSpc>
            </a:pPr>
            <a:endParaRPr lang="tr-TR" sz="2800" smtClean="0">
              <a:latin typeface="Comic Sans MS" pitchFamily="66" charset="0"/>
            </a:endParaRPr>
          </a:p>
          <a:p>
            <a:pPr eaLnBrk="1" hangingPunct="1">
              <a:lnSpc>
                <a:spcPct val="90000"/>
              </a:lnSpc>
            </a:pPr>
            <a:r>
              <a:rPr lang="tr-TR" sz="2800" smtClean="0">
                <a:latin typeface="Comic Sans MS" pitchFamily="66" charset="0"/>
              </a:rPr>
              <a:t>Hele başkalarının yanında bunu asla yapmamalıyız. Başkalarının yanında çocuğunuzun olumlu özelliklerini paylaşmanız her zaman yerinde olur.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97634"/>
                                        </p:tgtEl>
                                        <p:attrNameLst>
                                          <p:attrName>style.visibility</p:attrName>
                                        </p:attrNameLst>
                                      </p:cBhvr>
                                      <p:to>
                                        <p:strVal val="visible"/>
                                      </p:to>
                                    </p:set>
                                    <p:anim calcmode="lin" valueType="num">
                                      <p:cBhvr additive="base">
                                        <p:cTn id="7" dur="5000" fill="hold"/>
                                        <p:tgtEl>
                                          <p:spTgt spid="197634"/>
                                        </p:tgtEl>
                                        <p:attrNameLst>
                                          <p:attrName>ppt_x</p:attrName>
                                        </p:attrNameLst>
                                      </p:cBhvr>
                                      <p:tavLst>
                                        <p:tav tm="0">
                                          <p:val>
                                            <p:strVal val="#ppt_x"/>
                                          </p:val>
                                        </p:tav>
                                        <p:tav tm="100000">
                                          <p:val>
                                            <p:strVal val="#ppt_x"/>
                                          </p:val>
                                        </p:tav>
                                      </p:tavLst>
                                    </p:anim>
                                    <p:anim calcmode="lin" valueType="num">
                                      <p:cBhvr additive="base">
                                        <p:cTn id="8" dur="5000" fill="hold"/>
                                        <p:tgtEl>
                                          <p:spTgt spid="1976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97635">
                                            <p:txEl>
                                              <p:pRg st="0" end="0"/>
                                            </p:txEl>
                                          </p:spTgt>
                                        </p:tgtEl>
                                        <p:attrNameLst>
                                          <p:attrName>style.visibility</p:attrName>
                                        </p:attrNameLst>
                                      </p:cBhvr>
                                      <p:to>
                                        <p:strVal val="visible"/>
                                      </p:to>
                                    </p:set>
                                    <p:anim calcmode="lin" valueType="num">
                                      <p:cBhvr>
                                        <p:cTn id="13" dur="1000" fill="hold"/>
                                        <p:tgtEl>
                                          <p:spTgt spid="19763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9763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976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976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97635">
                                            <p:txEl>
                                              <p:pRg st="2" end="2"/>
                                            </p:txEl>
                                          </p:spTgt>
                                        </p:tgtEl>
                                        <p:attrNameLst>
                                          <p:attrName>style.visibility</p:attrName>
                                        </p:attrNameLst>
                                      </p:cBhvr>
                                      <p:to>
                                        <p:strVal val="visible"/>
                                      </p:to>
                                    </p:set>
                                    <p:anim calcmode="lin" valueType="num">
                                      <p:cBhvr>
                                        <p:cTn id="21" dur="1000" fill="hold"/>
                                        <p:tgtEl>
                                          <p:spTgt spid="197635">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197635">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19763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9763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97635">
                                            <p:txEl>
                                              <p:pRg st="4" end="4"/>
                                            </p:txEl>
                                          </p:spTgt>
                                        </p:tgtEl>
                                        <p:attrNameLst>
                                          <p:attrName>style.visibility</p:attrName>
                                        </p:attrNameLst>
                                      </p:cBhvr>
                                      <p:to>
                                        <p:strVal val="visible"/>
                                      </p:to>
                                    </p:set>
                                    <p:anim calcmode="lin" valueType="num">
                                      <p:cBhvr>
                                        <p:cTn id="29" dur="1000" fill="hold"/>
                                        <p:tgtEl>
                                          <p:spTgt spid="197635">
                                            <p:txEl>
                                              <p:pRg st="4" end="4"/>
                                            </p:txEl>
                                          </p:spTgt>
                                        </p:tgtEl>
                                        <p:attrNameLst>
                                          <p:attrName>ppt_w</p:attrName>
                                        </p:attrNameLst>
                                      </p:cBhvr>
                                      <p:tavLst>
                                        <p:tav tm="0">
                                          <p:val>
                                            <p:fltVal val="0"/>
                                          </p:val>
                                        </p:tav>
                                        <p:tav tm="100000">
                                          <p:val>
                                            <p:strVal val="#ppt_w"/>
                                          </p:val>
                                        </p:tav>
                                      </p:tavLst>
                                    </p:anim>
                                    <p:anim calcmode="lin" valueType="num">
                                      <p:cBhvr>
                                        <p:cTn id="30" dur="1000" fill="hold"/>
                                        <p:tgtEl>
                                          <p:spTgt spid="197635">
                                            <p:txEl>
                                              <p:pRg st="4" end="4"/>
                                            </p:txEl>
                                          </p:spTgt>
                                        </p:tgtEl>
                                        <p:attrNameLst>
                                          <p:attrName>ppt_h</p:attrName>
                                        </p:attrNameLst>
                                      </p:cBhvr>
                                      <p:tavLst>
                                        <p:tav tm="0">
                                          <p:val>
                                            <p:fltVal val="0"/>
                                          </p:val>
                                        </p:tav>
                                        <p:tav tm="100000">
                                          <p:val>
                                            <p:strVal val="#ppt_h"/>
                                          </p:val>
                                        </p:tav>
                                      </p:tavLst>
                                    </p:anim>
                                    <p:anim calcmode="lin" valueType="num">
                                      <p:cBhvr>
                                        <p:cTn id="31" dur="1000" fill="hold"/>
                                        <p:tgtEl>
                                          <p:spTgt spid="19763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9763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634" grpId="0" autoUpdateAnimBg="0"/>
      <p:bldP spid="197635" grpId="0" build="p" autoUpdateAnimBg="0"/>
    </p:bldLst>
  </p:timing>
</p:sld>
</file>

<file path=ppt/slides/slide1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685800" y="685800"/>
            <a:ext cx="7772400" cy="5791200"/>
          </a:xfrm>
        </p:spPr>
        <p:txBody>
          <a:bodyPr/>
          <a:lstStyle/>
          <a:p>
            <a:pPr eaLnBrk="1" hangingPunct="1"/>
            <a:r>
              <a:rPr lang="tr-TR" smtClean="0">
                <a:latin typeface="Comic Sans MS" pitchFamily="66" charset="0"/>
              </a:rPr>
              <a:t>Eğer çocuğunuzla ilişkiniz genel olarak olumlu ise ölçülü bir şekilde “ çalış” uyarısı ve çalışma şartlarının hazır edilmesi biraz sıkıcı gelse de, çocuğunuza sorumluluğunu hatırlatacaktır. </a:t>
            </a:r>
          </a:p>
          <a:p>
            <a:pPr eaLnBrk="1" hangingPunct="1"/>
            <a:r>
              <a:rPr lang="tr-TR" smtClean="0">
                <a:latin typeface="Comic Sans MS" pitchFamily="66" charset="0"/>
              </a:rPr>
              <a:t>Kaç yaşında olursa olsun bir çok kişinin çalışmaya başlamak için bu tür bir uyarıya ihtiyaç duyduğu bilinmektedir.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 calcmode="lin" valueType="num">
                                      <p:cBhvr additive="base">
                                        <p:cTn id="7" dur="5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317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anim calcmode="lin" valueType="num">
                                      <p:cBhvr additive="base">
                                        <p:cTn id="13" dur="5000" fill="hold"/>
                                        <p:tgtEl>
                                          <p:spTgt spid="31747">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1747">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85800" y="1409700"/>
            <a:ext cx="7772400" cy="762000"/>
          </a:xfrm>
        </p:spPr>
        <p:txBody>
          <a:bodyPr/>
          <a:lstStyle/>
          <a:p>
            <a:pPr eaLnBrk="1" hangingPunct="1"/>
            <a:r>
              <a:rPr lang="tr-TR" smtClean="0">
                <a:latin typeface="Comic Sans MS" pitchFamily="66" charset="0"/>
              </a:rPr>
              <a:t>Kendini doğrulayan kehanet</a:t>
            </a:r>
          </a:p>
        </p:txBody>
      </p:sp>
      <p:sp>
        <p:nvSpPr>
          <p:cNvPr id="33795" name="Rectangle 3"/>
          <p:cNvSpPr>
            <a:spLocks noGrp="1" noChangeArrowheads="1"/>
          </p:cNvSpPr>
          <p:nvPr>
            <p:ph type="body" idx="1"/>
          </p:nvPr>
        </p:nvSpPr>
        <p:spPr>
          <a:xfrm>
            <a:off x="685800" y="3124200"/>
            <a:ext cx="7772400" cy="3429000"/>
          </a:xfrm>
        </p:spPr>
        <p:txBody>
          <a:bodyPr/>
          <a:lstStyle/>
          <a:p>
            <a:pPr eaLnBrk="1" hangingPunct="1"/>
            <a:r>
              <a:rPr lang="tr-TR" smtClean="0">
                <a:latin typeface="Comic Sans MS" pitchFamily="66" charset="0"/>
              </a:rPr>
              <a:t>Çocuklarımıza “ </a:t>
            </a:r>
            <a:r>
              <a:rPr lang="tr-TR" b="1" smtClean="0">
                <a:latin typeface="Comic Sans MS" pitchFamily="66" charset="0"/>
              </a:rPr>
              <a:t>tembel, savruk, haylaz, sarsak, dağınık ,sakar,</a:t>
            </a:r>
            <a:r>
              <a:rPr lang="tr-TR" smtClean="0">
                <a:latin typeface="Comic Sans MS" pitchFamily="66" charset="0"/>
              </a:rPr>
              <a:t> </a:t>
            </a:r>
            <a:r>
              <a:rPr lang="tr-TR" b="1" smtClean="0">
                <a:latin typeface="Comic Sans MS" pitchFamily="66" charset="0"/>
              </a:rPr>
              <a:t>sorumsuz, düşüncesiz</a:t>
            </a:r>
            <a:r>
              <a:rPr lang="tr-TR" smtClean="0">
                <a:latin typeface="Comic Sans MS" pitchFamily="66" charset="0"/>
              </a:rPr>
              <a:t> “ gibi sıfatlarla yaklaştığımızda gerçekte de “tanımladığımız gibi “olma olasılıklarını artırırız.</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anim calcmode="lin" valueType="num">
                                      <p:cBhvr additive="base">
                                        <p:cTn id="7" dur="5000" fill="hold"/>
                                        <p:tgtEl>
                                          <p:spTgt spid="33794"/>
                                        </p:tgtEl>
                                        <p:attrNameLst>
                                          <p:attrName>ppt_x</p:attrName>
                                        </p:attrNameLst>
                                      </p:cBhvr>
                                      <p:tavLst>
                                        <p:tav tm="0">
                                          <p:val>
                                            <p:strVal val="#ppt_x"/>
                                          </p:val>
                                        </p:tav>
                                        <p:tav tm="100000">
                                          <p:val>
                                            <p:strVal val="#ppt_x"/>
                                          </p:val>
                                        </p:tav>
                                      </p:tavLst>
                                    </p:anim>
                                    <p:anim calcmode="lin" valueType="num">
                                      <p:cBhvr additive="base">
                                        <p:cTn id="8" dur="5000" fill="hold"/>
                                        <p:tgtEl>
                                          <p:spTgt spid="337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33795">
                                            <p:txEl>
                                              <p:pRg st="0" end="0"/>
                                            </p:txEl>
                                          </p:spTgt>
                                        </p:tgtEl>
                                        <p:attrNameLst>
                                          <p:attrName>style.visibility</p:attrName>
                                        </p:attrNameLst>
                                      </p:cBhvr>
                                      <p:to>
                                        <p:strVal val="visible"/>
                                      </p:to>
                                    </p:set>
                                    <p:anim calcmode="lin" valueType="num">
                                      <p:cBhvr additive="base">
                                        <p:cTn id="13" dur="5000" fill="hold"/>
                                        <p:tgtEl>
                                          <p:spTgt spid="33795">
                                            <p:txEl>
                                              <p:pRg st="0" end="0"/>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3379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4" grpId="0" autoUpdateAnimBg="0"/>
      <p:bldP spid="33795" grpId="0" build="p" autoUpdateAnimBg="0"/>
    </p:bldLst>
  </p:timing>
</p:sld>
</file>

<file path=ppt/slides/slide1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pPr eaLnBrk="1" hangingPunct="1"/>
            <a:r>
              <a:rPr lang="tr-TR" smtClean="0">
                <a:latin typeface="Comic Sans MS" pitchFamily="66" charset="0"/>
              </a:rPr>
              <a:t>Çocuğuma iyi sıfatlarla yaklaşırsam iyi olur.</a:t>
            </a:r>
          </a:p>
        </p:txBody>
      </p:sp>
      <p:sp>
        <p:nvSpPr>
          <p:cNvPr id="34819" name="Rectangle 3"/>
          <p:cNvSpPr>
            <a:spLocks noGrp="1" noChangeArrowheads="1"/>
          </p:cNvSpPr>
          <p:nvPr>
            <p:ph type="body" idx="1"/>
          </p:nvPr>
        </p:nvSpPr>
        <p:spPr>
          <a:xfrm>
            <a:off x="685800" y="1981200"/>
            <a:ext cx="7772400" cy="4419600"/>
          </a:xfrm>
        </p:spPr>
        <p:txBody>
          <a:bodyPr/>
          <a:lstStyle/>
          <a:p>
            <a:pPr eaLnBrk="1" hangingPunct="1"/>
            <a:r>
              <a:rPr lang="tr-TR" smtClean="0">
                <a:latin typeface="Comic Sans MS" pitchFamily="66" charset="0"/>
              </a:rPr>
              <a:t>Bu konuda temel ilke çocuğu değil yapılan davranışı övmektir.</a:t>
            </a:r>
          </a:p>
          <a:p>
            <a:pPr eaLnBrk="1" hangingPunct="1"/>
            <a:endParaRPr lang="tr-TR" smtClean="0">
              <a:latin typeface="Comic Sans MS" pitchFamily="66" charset="0"/>
            </a:endParaRPr>
          </a:p>
          <a:p>
            <a:pPr eaLnBrk="1" hangingPunct="1"/>
            <a:r>
              <a:rPr lang="tr-TR" smtClean="0">
                <a:latin typeface="Comic Sans MS" pitchFamily="66" charset="0"/>
              </a:rPr>
              <a:t>Genel olarak eğitimde , özel olarak yeni bir davranışın kazandırılmasında unutulmaması gereken”</a:t>
            </a:r>
            <a:r>
              <a:rPr lang="tr-TR" b="1" smtClean="0">
                <a:latin typeface="Comic Sans MS" pitchFamily="66" charset="0"/>
              </a:rPr>
              <a:t>yanlışların görülmesi ve düzeltilmesi değil; doğruların fark edilmesidir. </a:t>
            </a:r>
            <a:endParaRPr lang="tr-TR"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4818"/>
                                        </p:tgtEl>
                                        <p:attrNameLst>
                                          <p:attrName>style.visibility</p:attrName>
                                        </p:attrNameLst>
                                      </p:cBhvr>
                                      <p:to>
                                        <p:strVal val="visible"/>
                                      </p:to>
                                    </p:set>
                                    <p:anim calcmode="lin" valueType="num">
                                      <p:cBhvr additive="base">
                                        <p:cTn id="7" dur="5000" fill="hold"/>
                                        <p:tgtEl>
                                          <p:spTgt spid="34818"/>
                                        </p:tgtEl>
                                        <p:attrNameLst>
                                          <p:attrName>ppt_x</p:attrName>
                                        </p:attrNameLst>
                                      </p:cBhvr>
                                      <p:tavLst>
                                        <p:tav tm="0">
                                          <p:val>
                                            <p:strVal val="0-#ppt_w/2"/>
                                          </p:val>
                                        </p:tav>
                                        <p:tav tm="100000">
                                          <p:val>
                                            <p:strVal val="#ppt_x"/>
                                          </p:val>
                                        </p:tav>
                                      </p:tavLst>
                                    </p:anim>
                                    <p:anim calcmode="lin" valueType="num">
                                      <p:cBhvr additive="base">
                                        <p:cTn id="8" dur="5000" fill="hold"/>
                                        <p:tgtEl>
                                          <p:spTgt spid="348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4819">
                                            <p:txEl>
                                              <p:pRg st="0" end="0"/>
                                            </p:txEl>
                                          </p:spTgt>
                                        </p:tgtEl>
                                        <p:attrNameLst>
                                          <p:attrName>style.visibility</p:attrName>
                                        </p:attrNameLst>
                                      </p:cBhvr>
                                      <p:to>
                                        <p:strVal val="visible"/>
                                      </p:to>
                                    </p:set>
                                    <p:anim calcmode="lin" valueType="num">
                                      <p:cBhvr>
                                        <p:cTn id="13" dur="1000" fill="hold"/>
                                        <p:tgtEl>
                                          <p:spTgt spid="3481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481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48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481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34819">
                                            <p:txEl>
                                              <p:pRg st="2" end="2"/>
                                            </p:txEl>
                                          </p:spTgt>
                                        </p:tgtEl>
                                        <p:attrNameLst>
                                          <p:attrName>style.visibility</p:attrName>
                                        </p:attrNameLst>
                                      </p:cBhvr>
                                      <p:to>
                                        <p:strVal val="visible"/>
                                      </p:to>
                                    </p:set>
                                    <p:anim calcmode="lin" valueType="num">
                                      <p:cBhvr>
                                        <p:cTn id="21" dur="1000" fill="hold"/>
                                        <p:tgtEl>
                                          <p:spTgt spid="34819">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34819">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3481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3481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8" grpId="0" autoUpdateAnimBg="0"/>
      <p:bldP spid="34819" grpId="0" build="p" autoUpdateAnimBg="0"/>
    </p:bld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09600" y="1746250"/>
            <a:ext cx="7848600" cy="3441700"/>
          </a:xfrm>
        </p:spPr>
        <p:txBody>
          <a:bodyPr>
            <a:normAutofit fontScale="90000"/>
          </a:bodyPr>
          <a:lstStyle/>
          <a:p>
            <a:pPr eaLnBrk="1" hangingPunct="1">
              <a:defRPr/>
            </a:pPr>
            <a:r>
              <a:rPr lang="tr-TR" smtClean="0">
                <a:latin typeface="Comic Sans MS" pitchFamily="66" charset="0"/>
              </a:rPr>
              <a:t>EĞİTİMDE ESAS AMAÇ       “ </a:t>
            </a:r>
            <a:r>
              <a:rPr lang="tr-TR" b="1" smtClean="0">
                <a:latin typeface="Comic Sans MS" pitchFamily="66" charset="0"/>
              </a:rPr>
              <a:t>YANLIŞLARIN</a:t>
            </a:r>
            <a:r>
              <a:rPr lang="tr-TR" smtClean="0">
                <a:effectLst>
                  <a:outerShdw blurRad="38100" dist="38100" dir="2700000" algn="tl">
                    <a:srgbClr val="C0C0C0"/>
                  </a:outerShdw>
                </a:effectLst>
                <a:latin typeface="Comic Sans MS" pitchFamily="66" charset="0"/>
              </a:rPr>
              <a:t> </a:t>
            </a:r>
            <a:r>
              <a:rPr lang="tr-TR" b="1" smtClean="0">
                <a:effectLst>
                  <a:outerShdw blurRad="38100" dist="38100" dir="2700000" algn="tl">
                    <a:srgbClr val="C0C0C0"/>
                  </a:outerShdw>
                </a:effectLst>
                <a:latin typeface="Comic Sans MS" pitchFamily="66" charset="0"/>
              </a:rPr>
              <a:t>YAKALANMASI</a:t>
            </a:r>
            <a:r>
              <a:rPr lang="tr-TR" smtClean="0">
                <a:latin typeface="Comic Sans MS" pitchFamily="66" charset="0"/>
              </a:rPr>
              <a:t>” OLMAYIP     ”</a:t>
            </a:r>
            <a:r>
              <a:rPr lang="tr-TR" b="1" smtClean="0">
                <a:effectLst>
                  <a:outerShdw blurRad="38100" dist="38100" dir="2700000" algn="tl">
                    <a:srgbClr val="C0C0C0"/>
                  </a:outerShdw>
                </a:effectLst>
                <a:latin typeface="Comic Sans MS" pitchFamily="66" charset="0"/>
              </a:rPr>
              <a:t>DOĞRULARIN</a:t>
            </a:r>
            <a:r>
              <a:rPr lang="tr-TR" smtClean="0">
                <a:latin typeface="Comic Sans MS" pitchFamily="66" charset="0"/>
              </a:rPr>
              <a:t> </a:t>
            </a:r>
            <a:r>
              <a:rPr lang="tr-TR" b="1" smtClean="0">
                <a:effectLst>
                  <a:outerShdw blurRad="38100" dist="38100" dir="2700000" algn="tl">
                    <a:srgbClr val="C0C0C0"/>
                  </a:outerShdw>
                </a:effectLst>
                <a:latin typeface="Comic Sans MS" pitchFamily="66" charset="0"/>
              </a:rPr>
              <a:t>YAKALANMASI</a:t>
            </a:r>
            <a:r>
              <a:rPr lang="tr-TR" smtClean="0">
                <a:latin typeface="Comic Sans MS" pitchFamily="66" charset="0"/>
              </a:rPr>
              <a:t>”DIR.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 calcmode="lin" valueType="num">
                                      <p:cBhvr additive="base">
                                        <p:cTn id="7" dur="5000" fill="hold"/>
                                        <p:tgtEl>
                                          <p:spTgt spid="35842"/>
                                        </p:tgtEl>
                                        <p:attrNameLst>
                                          <p:attrName>ppt_x</p:attrName>
                                        </p:attrNameLst>
                                      </p:cBhvr>
                                      <p:tavLst>
                                        <p:tav tm="0">
                                          <p:val>
                                            <p:strVal val="1+#ppt_w/2"/>
                                          </p:val>
                                        </p:tav>
                                        <p:tav tm="100000">
                                          <p:val>
                                            <p:strVal val="#ppt_x"/>
                                          </p:val>
                                        </p:tav>
                                      </p:tavLst>
                                    </p:anim>
                                    <p:anim calcmode="lin" valueType="num">
                                      <p:cBhvr additive="base">
                                        <p:cTn id="8" dur="5000" fill="hold"/>
                                        <p:tgtEl>
                                          <p:spTgt spid="3584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normAutofit fontScale="90000"/>
          </a:bodyPr>
          <a:lstStyle/>
          <a:p>
            <a:pPr eaLnBrk="1" hangingPunct="1"/>
            <a:r>
              <a:rPr lang="tr-TR" smtClean="0">
                <a:latin typeface="Comic Sans MS" pitchFamily="66" charset="0"/>
              </a:rPr>
              <a:t>“Başarıya giden yol çok çalışmaktan geçmez”</a:t>
            </a:r>
          </a:p>
        </p:txBody>
      </p:sp>
      <p:sp>
        <p:nvSpPr>
          <p:cNvPr id="36867" name="Rectangle 3"/>
          <p:cNvSpPr>
            <a:spLocks noGrp="1" noChangeArrowheads="1"/>
          </p:cNvSpPr>
          <p:nvPr>
            <p:ph type="body" idx="1"/>
          </p:nvPr>
        </p:nvSpPr>
        <p:spPr>
          <a:xfrm>
            <a:off x="685800" y="2133600"/>
            <a:ext cx="7772400" cy="4343400"/>
          </a:xfrm>
        </p:spPr>
        <p:txBody>
          <a:bodyPr/>
          <a:lstStyle/>
          <a:p>
            <a:pPr eaLnBrk="1" hangingPunct="1">
              <a:defRPr/>
            </a:pPr>
            <a:r>
              <a:rPr lang="tr-TR" smtClean="0">
                <a:latin typeface="Comic Sans MS" pitchFamily="66" charset="0"/>
              </a:rPr>
              <a:t>Geçmişte başarı için bir tek reçete sunulurdu: “ ÇALIŞMAK, ÇALIŞMAK, YİNE ÇALIŞMAK”.                                  </a:t>
            </a:r>
          </a:p>
          <a:p>
            <a:pPr eaLnBrk="1" hangingPunct="1">
              <a:defRPr/>
            </a:pPr>
            <a:endParaRPr lang="tr-TR" smtClean="0">
              <a:latin typeface="Comic Sans MS" pitchFamily="66" charset="0"/>
            </a:endParaRPr>
          </a:p>
          <a:p>
            <a:pPr eaLnBrk="1" hangingPunct="1">
              <a:defRPr/>
            </a:pPr>
            <a:r>
              <a:rPr lang="tr-TR" smtClean="0">
                <a:latin typeface="Comic Sans MS" pitchFamily="66" charset="0"/>
              </a:rPr>
              <a:t>Oysa, çağdaş başarı kavramı içinde “çok çalışmak “ yerini “ </a:t>
            </a:r>
            <a:r>
              <a:rPr lang="tr-TR" b="1" smtClean="0">
                <a:effectLst>
                  <a:outerShdw blurRad="38100" dist="38100" dir="2700000" algn="tl">
                    <a:srgbClr val="C0C0C0"/>
                  </a:outerShdw>
                </a:effectLst>
                <a:latin typeface="Comic Sans MS" pitchFamily="66" charset="0"/>
              </a:rPr>
              <a:t>etkili çalışma” </a:t>
            </a:r>
            <a:r>
              <a:rPr lang="tr-TR" smtClean="0">
                <a:latin typeface="Comic Sans MS" pitchFamily="66" charset="0"/>
              </a:rPr>
              <a:t>ya terk etmiştir.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6866"/>
                                        </p:tgtEl>
                                        <p:attrNameLst>
                                          <p:attrName>style.visibility</p:attrName>
                                        </p:attrNameLst>
                                      </p:cBhvr>
                                      <p:to>
                                        <p:strVal val="visible"/>
                                      </p:to>
                                    </p:set>
                                    <p:anim calcmode="lin" valueType="num">
                                      <p:cBhvr additive="base">
                                        <p:cTn id="7" dur="5000" fill="hold"/>
                                        <p:tgtEl>
                                          <p:spTgt spid="36866"/>
                                        </p:tgtEl>
                                        <p:attrNameLst>
                                          <p:attrName>ppt_x</p:attrName>
                                        </p:attrNameLst>
                                      </p:cBhvr>
                                      <p:tavLst>
                                        <p:tav tm="0">
                                          <p:val>
                                            <p:strVal val="0-#ppt_w/2"/>
                                          </p:val>
                                        </p:tav>
                                        <p:tav tm="100000">
                                          <p:val>
                                            <p:strVal val="#ppt_x"/>
                                          </p:val>
                                        </p:tav>
                                      </p:tavLst>
                                    </p:anim>
                                    <p:anim calcmode="lin" valueType="num">
                                      <p:cBhvr additive="base">
                                        <p:cTn id="8" dur="5000" fill="hold"/>
                                        <p:tgtEl>
                                          <p:spTgt spid="368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36867">
                                            <p:txEl>
                                              <p:pRg st="0" end="0"/>
                                            </p:txEl>
                                          </p:spTgt>
                                        </p:tgtEl>
                                        <p:attrNameLst>
                                          <p:attrName>style.visibility</p:attrName>
                                        </p:attrNameLst>
                                      </p:cBhvr>
                                      <p:to>
                                        <p:strVal val="visible"/>
                                      </p:to>
                                    </p:set>
                                    <p:anim calcmode="lin" valueType="num">
                                      <p:cBhvr additive="base">
                                        <p:cTn id="13" dur="5000"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368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1" fill="hold" grpId="0" nodeType="clickEffect">
                                  <p:stCondLst>
                                    <p:cond delay="0"/>
                                  </p:stCondLst>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5000"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3686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6" grpId="0" autoUpdateAnimBg="0"/>
      <p:bldP spid="36867" grpId="0" build="p" autoUpdateAnimBg="0"/>
    </p:bldLst>
  </p:timing>
</p:sld>
</file>

<file path=ppt/slides/slide10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85800" y="1035050"/>
            <a:ext cx="7772400" cy="609600"/>
          </a:xfrm>
        </p:spPr>
        <p:txBody>
          <a:bodyPr>
            <a:normAutofit fontScale="90000"/>
          </a:bodyPr>
          <a:lstStyle/>
          <a:p>
            <a:pPr eaLnBrk="1" hangingPunct="1"/>
            <a:r>
              <a:rPr lang="tr-TR" smtClean="0">
                <a:latin typeface="Comic Sans MS" pitchFamily="66" charset="0"/>
              </a:rPr>
              <a:t>ETKİLİ ÇALIŞMAK</a:t>
            </a:r>
          </a:p>
        </p:txBody>
      </p:sp>
      <p:sp>
        <p:nvSpPr>
          <p:cNvPr id="37891" name="Rectangle 3"/>
          <p:cNvSpPr>
            <a:spLocks noGrp="1" noChangeArrowheads="1"/>
          </p:cNvSpPr>
          <p:nvPr>
            <p:ph type="body" idx="1"/>
          </p:nvPr>
        </p:nvSpPr>
        <p:spPr/>
        <p:txBody>
          <a:bodyPr/>
          <a:lstStyle/>
          <a:p>
            <a:pPr eaLnBrk="1" hangingPunct="1">
              <a:lnSpc>
                <a:spcPct val="90000"/>
              </a:lnSpc>
              <a:defRPr/>
            </a:pPr>
            <a:r>
              <a:rPr lang="tr-TR" smtClean="0">
                <a:latin typeface="Comic Sans MS" pitchFamily="66" charset="0"/>
              </a:rPr>
              <a:t>“</a:t>
            </a:r>
            <a:r>
              <a:rPr lang="tr-TR" b="1" smtClean="0">
                <a:latin typeface="Comic Sans MS" pitchFamily="66" charset="0"/>
              </a:rPr>
              <a:t>ETKİLİ ÇALIŞMAK</a:t>
            </a:r>
            <a:r>
              <a:rPr lang="tr-TR" smtClean="0">
                <a:latin typeface="Comic Sans MS" pitchFamily="66" charset="0"/>
              </a:rPr>
              <a:t>” zamanı, belirlenmiş amaçlar ve saptanmış öncelikler doğrultusunda kullanmaktır.</a:t>
            </a:r>
          </a:p>
          <a:p>
            <a:pPr eaLnBrk="1" hangingPunct="1">
              <a:lnSpc>
                <a:spcPct val="90000"/>
              </a:lnSpc>
              <a:defRPr/>
            </a:pPr>
            <a:endParaRPr lang="tr-TR" smtClean="0">
              <a:latin typeface="Comic Sans MS" pitchFamily="66" charset="0"/>
            </a:endParaRPr>
          </a:p>
          <a:p>
            <a:pPr eaLnBrk="1" hangingPunct="1">
              <a:lnSpc>
                <a:spcPct val="90000"/>
              </a:lnSpc>
              <a:defRPr/>
            </a:pPr>
            <a:r>
              <a:rPr lang="tr-TR" smtClean="0">
                <a:latin typeface="Comic Sans MS" pitchFamily="66" charset="0"/>
              </a:rPr>
              <a:t>“</a:t>
            </a:r>
            <a:r>
              <a:rPr lang="tr-TR" b="1" smtClean="0">
                <a:effectLst>
                  <a:outerShdw blurRad="38100" dist="38100" dir="2700000" algn="tl">
                    <a:srgbClr val="C0C0C0"/>
                  </a:outerShdw>
                </a:effectLst>
                <a:latin typeface="Comic Sans MS" pitchFamily="66" charset="0"/>
              </a:rPr>
              <a:t>Etkili çalışma” </a:t>
            </a:r>
            <a:r>
              <a:rPr lang="tr-TR" smtClean="0">
                <a:latin typeface="Comic Sans MS" pitchFamily="66" charset="0"/>
              </a:rPr>
              <a:t>program içinde eğlenmeye,dinlenmeye, aileye, sevdiklerine zaman ayırmaya, hobilere daima yer vardır.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8" fill="hold" grpId="0"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0" fill="hold"/>
                                        <p:tgtEl>
                                          <p:spTgt spid="37890"/>
                                        </p:tgtEl>
                                        <p:attrNameLst>
                                          <p:attrName>ppt_x</p:attrName>
                                        </p:attrNameLst>
                                      </p:cBhvr>
                                      <p:tavLst>
                                        <p:tav tm="0">
                                          <p:val>
                                            <p:strVal val="0-#ppt_w/2"/>
                                          </p:val>
                                        </p:tav>
                                        <p:tav tm="100000">
                                          <p:val>
                                            <p:strVal val="#ppt_x"/>
                                          </p:val>
                                        </p:tav>
                                      </p:tavLst>
                                    </p:anim>
                                    <p:anim calcmode="lin" valueType="num">
                                      <p:cBhvr additive="base">
                                        <p:cTn id="8" dur="50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additive="base">
                                        <p:cTn id="13" dur="5000" fill="hold"/>
                                        <p:tgtEl>
                                          <p:spTgt spid="37891">
                                            <p:txEl>
                                              <p:pRg st="0" end="0"/>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378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37891">
                                            <p:txEl>
                                              <p:pRg st="2" end="2"/>
                                            </p:txEl>
                                          </p:spTgt>
                                        </p:tgtEl>
                                        <p:attrNameLst>
                                          <p:attrName>style.visibility</p:attrName>
                                        </p:attrNameLst>
                                      </p:cBhvr>
                                      <p:to>
                                        <p:strVal val="visible"/>
                                      </p:to>
                                    </p:set>
                                    <p:anim calcmode="lin" valueType="num">
                                      <p:cBhvr additive="base">
                                        <p:cTn id="19" dur="5000" fill="hold"/>
                                        <p:tgtEl>
                                          <p:spTgt spid="37891">
                                            <p:txEl>
                                              <p:pRg st="2" end="2"/>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378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0" grpId="0" autoUpdateAnimBg="0"/>
      <p:bldP spid="37891" grpId="0" build="p" autoUpdateAnimBg="0"/>
    </p:bldLst>
  </p:timing>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normAutofit fontScale="90000"/>
          </a:bodyPr>
          <a:lstStyle/>
          <a:p>
            <a:pPr eaLnBrk="1" hangingPunct="1"/>
            <a:r>
              <a:rPr lang="tr-TR" smtClean="0">
                <a:latin typeface="Comic Sans MS" pitchFamily="66" charset="0"/>
              </a:rPr>
              <a:t>Çocuklarımızla birlikte çalışma planı hazırlamak</a:t>
            </a:r>
          </a:p>
        </p:txBody>
      </p:sp>
      <p:sp>
        <p:nvSpPr>
          <p:cNvPr id="99331" name="Rectangle 3"/>
          <p:cNvSpPr>
            <a:spLocks noGrp="1" noChangeArrowheads="1"/>
          </p:cNvSpPr>
          <p:nvPr>
            <p:ph type="body" idx="1"/>
          </p:nvPr>
        </p:nvSpPr>
        <p:spPr>
          <a:xfrm>
            <a:off x="228600" y="2133600"/>
            <a:ext cx="8229600" cy="4267200"/>
          </a:xfrm>
        </p:spPr>
        <p:txBody>
          <a:bodyPr/>
          <a:lstStyle/>
          <a:p>
            <a:pPr eaLnBrk="1" hangingPunct="1"/>
            <a:r>
              <a:rPr lang="tr-TR" smtClean="0">
                <a:latin typeface="Comic Sans MS" pitchFamily="66" charset="0"/>
              </a:rPr>
              <a:t>Çalışma planını belirlerken anne babanın yardımcı olması kadar çocuğun da karara katılması yararlı olur.</a:t>
            </a:r>
          </a:p>
          <a:p>
            <a:pPr eaLnBrk="1" hangingPunct="1"/>
            <a:r>
              <a:rPr lang="tr-TR" smtClean="0">
                <a:latin typeface="Comic Sans MS" pitchFamily="66" charset="0"/>
              </a:rPr>
              <a:t>Bazen çalışmaya başlamak , televizyona dalmak, arkadaşlarla oynamak ve eğlenceyi sonlandıramamak gibi nedenlerle zor olabilir.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9330"/>
                                        </p:tgtEl>
                                        <p:attrNameLst>
                                          <p:attrName>style.visibility</p:attrName>
                                        </p:attrNameLst>
                                      </p:cBhvr>
                                      <p:to>
                                        <p:strVal val="visible"/>
                                      </p:to>
                                    </p:set>
                                    <p:anim calcmode="lin" valueType="num">
                                      <p:cBhvr>
                                        <p:cTn id="7" dur="1000" fill="hold"/>
                                        <p:tgtEl>
                                          <p:spTgt spid="99330"/>
                                        </p:tgtEl>
                                        <p:attrNameLst>
                                          <p:attrName>ppt_w</p:attrName>
                                        </p:attrNameLst>
                                      </p:cBhvr>
                                      <p:tavLst>
                                        <p:tav tm="0">
                                          <p:val>
                                            <p:fltVal val="0"/>
                                          </p:val>
                                        </p:tav>
                                        <p:tav tm="100000">
                                          <p:val>
                                            <p:strVal val="#ppt_w"/>
                                          </p:val>
                                        </p:tav>
                                      </p:tavLst>
                                    </p:anim>
                                    <p:anim calcmode="lin" valueType="num">
                                      <p:cBhvr>
                                        <p:cTn id="8" dur="1000" fill="hold"/>
                                        <p:tgtEl>
                                          <p:spTgt spid="99330"/>
                                        </p:tgtEl>
                                        <p:attrNameLst>
                                          <p:attrName>ppt_h</p:attrName>
                                        </p:attrNameLst>
                                      </p:cBhvr>
                                      <p:tavLst>
                                        <p:tav tm="0">
                                          <p:val>
                                            <p:fltVal val="0"/>
                                          </p:val>
                                        </p:tav>
                                        <p:tav tm="100000">
                                          <p:val>
                                            <p:strVal val="#ppt_h"/>
                                          </p:val>
                                        </p:tav>
                                      </p:tavLst>
                                    </p:anim>
                                    <p:anim calcmode="lin" valueType="num">
                                      <p:cBhvr>
                                        <p:cTn id="9" dur="1000" fill="hold"/>
                                        <p:tgtEl>
                                          <p:spTgt spid="9933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93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99331">
                                            <p:txEl>
                                              <p:pRg st="0" end="0"/>
                                            </p:txEl>
                                          </p:spTgt>
                                        </p:tgtEl>
                                        <p:attrNameLst>
                                          <p:attrName>style.visibility</p:attrName>
                                        </p:attrNameLst>
                                      </p:cBhvr>
                                      <p:to>
                                        <p:strVal val="visible"/>
                                      </p:to>
                                    </p:set>
                                    <p:anim calcmode="lin" valueType="num">
                                      <p:cBhvr additive="base">
                                        <p:cTn id="15" dur="5000" fill="hold"/>
                                        <p:tgtEl>
                                          <p:spTgt spid="99331">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993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99331">
                                            <p:txEl>
                                              <p:pRg st="1" end="1"/>
                                            </p:txEl>
                                          </p:spTgt>
                                        </p:tgtEl>
                                        <p:attrNameLst>
                                          <p:attrName>style.visibility</p:attrName>
                                        </p:attrNameLst>
                                      </p:cBhvr>
                                      <p:to>
                                        <p:strVal val="visible"/>
                                      </p:to>
                                    </p:set>
                                    <p:anim calcmode="lin" valueType="num">
                                      <p:cBhvr additive="base">
                                        <p:cTn id="21" dur="5000" fill="hold"/>
                                        <p:tgtEl>
                                          <p:spTgt spid="99331">
                                            <p:txEl>
                                              <p:pRg st="1" end="1"/>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993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0" grpId="0" autoUpdateAnimBg="0"/>
      <p:bldP spid="99331"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685800" y="2179638"/>
            <a:ext cx="7772400" cy="1431925"/>
          </a:xfrm>
        </p:spPr>
        <p:txBody>
          <a:bodyPr>
            <a:normAutofit fontScale="90000"/>
          </a:bodyPr>
          <a:lstStyle/>
          <a:p>
            <a:pPr eaLnBrk="1" hangingPunct="1"/>
            <a:r>
              <a:rPr lang="tr-TR" smtClean="0">
                <a:latin typeface="Comic Sans MS" pitchFamily="66" charset="0"/>
              </a:rPr>
              <a:t>ÖDEVLERDE AİLENİN DESTEĞİ</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0354"/>
                                        </p:tgtEl>
                                        <p:attrNameLst>
                                          <p:attrName>style.visibility</p:attrName>
                                        </p:attrNameLst>
                                      </p:cBhvr>
                                      <p:to>
                                        <p:strVal val="visible"/>
                                      </p:to>
                                    </p:set>
                                    <p:anim calcmode="lin" valueType="num">
                                      <p:cBhvr additive="base">
                                        <p:cTn id="7" dur="5000" fill="hold"/>
                                        <p:tgtEl>
                                          <p:spTgt spid="100354"/>
                                        </p:tgtEl>
                                        <p:attrNameLst>
                                          <p:attrName>ppt_x</p:attrName>
                                        </p:attrNameLst>
                                      </p:cBhvr>
                                      <p:tavLst>
                                        <p:tav tm="0">
                                          <p:val>
                                            <p:strVal val="#ppt_x"/>
                                          </p:val>
                                        </p:tav>
                                        <p:tav tm="100000">
                                          <p:val>
                                            <p:strVal val="#ppt_x"/>
                                          </p:val>
                                        </p:tav>
                                      </p:tavLst>
                                    </p:anim>
                                    <p:anim calcmode="lin" valueType="num">
                                      <p:cBhvr additive="base">
                                        <p:cTn id="8" dur="5000" fill="hold"/>
                                        <p:tgtEl>
                                          <p:spTgt spid="1003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0354" grpId="0" autoUpdateAnimBg="0"/>
    </p:bldLst>
  </p:timing>
</p:sld>
</file>

<file path=ppt/slides/slide1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685800" y="800100"/>
            <a:ext cx="8153400" cy="762000"/>
          </a:xfrm>
        </p:spPr>
        <p:txBody>
          <a:bodyPr/>
          <a:lstStyle/>
          <a:p>
            <a:pPr eaLnBrk="1" hangingPunct="1"/>
            <a:r>
              <a:rPr lang="tr-TR" smtClean="0">
                <a:latin typeface="Comic Sans MS" pitchFamily="66" charset="0"/>
              </a:rPr>
              <a:t>ÖDEVLERE KARIŞMALI MI ?</a:t>
            </a:r>
          </a:p>
        </p:txBody>
      </p:sp>
      <p:sp>
        <p:nvSpPr>
          <p:cNvPr id="101379" name="Rectangle 3"/>
          <p:cNvSpPr>
            <a:spLocks noGrp="1" noChangeArrowheads="1"/>
          </p:cNvSpPr>
          <p:nvPr>
            <p:ph type="body" idx="1"/>
          </p:nvPr>
        </p:nvSpPr>
        <p:spPr/>
        <p:txBody>
          <a:bodyPr/>
          <a:lstStyle/>
          <a:p>
            <a:pPr eaLnBrk="1" hangingPunct="1"/>
            <a:r>
              <a:rPr lang="tr-TR" smtClean="0">
                <a:latin typeface="Comic Sans MS" pitchFamily="66" charset="0"/>
              </a:rPr>
              <a:t>Anne babanın çocuğun ödeviyle ilgili en önemli sorumluluğu çocuğun kendi başına ödevini yapma çabasına yardımcı olmak ve ödev bittiğinde tam anlamıyla çocuğun ürünü olmasını sağlamaktır. </a:t>
            </a:r>
          </a:p>
          <a:p>
            <a:pPr eaLnBrk="1" hangingPunct="1"/>
            <a:r>
              <a:rPr lang="tr-TR" smtClean="0">
                <a:latin typeface="Comic Sans MS" pitchFamily="66" charset="0"/>
              </a:rPr>
              <a:t>Bazı durumlarda çocuk istemese de anne baba ödeve karışmak ister.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1378"/>
                                        </p:tgtEl>
                                        <p:attrNameLst>
                                          <p:attrName>style.visibility</p:attrName>
                                        </p:attrNameLst>
                                      </p:cBhvr>
                                      <p:to>
                                        <p:strVal val="visible"/>
                                      </p:to>
                                    </p:set>
                                    <p:anim calcmode="lin" valueType="num">
                                      <p:cBhvr additive="base">
                                        <p:cTn id="7" dur="500" fill="hold"/>
                                        <p:tgtEl>
                                          <p:spTgt spid="101378"/>
                                        </p:tgtEl>
                                        <p:attrNameLst>
                                          <p:attrName>ppt_x</p:attrName>
                                        </p:attrNameLst>
                                      </p:cBhvr>
                                      <p:tavLst>
                                        <p:tav tm="0">
                                          <p:val>
                                            <p:strVal val="0-#ppt_w/2"/>
                                          </p:val>
                                        </p:tav>
                                        <p:tav tm="100000">
                                          <p:val>
                                            <p:strVal val="#ppt_x"/>
                                          </p:val>
                                        </p:tav>
                                      </p:tavLst>
                                    </p:anim>
                                    <p:anim calcmode="lin" valueType="num">
                                      <p:cBhvr additive="base">
                                        <p:cTn id="8" dur="500" fill="hold"/>
                                        <p:tgtEl>
                                          <p:spTgt spid="1013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01379">
                                            <p:txEl>
                                              <p:pRg st="0" end="0"/>
                                            </p:txEl>
                                          </p:spTgt>
                                        </p:tgtEl>
                                        <p:attrNameLst>
                                          <p:attrName>style.visibility</p:attrName>
                                        </p:attrNameLst>
                                      </p:cBhvr>
                                      <p:to>
                                        <p:strVal val="visible"/>
                                      </p:to>
                                    </p:set>
                                    <p:anim calcmode="lin" valueType="num">
                                      <p:cBhvr additive="base">
                                        <p:cTn id="13" dur="5000" fill="hold"/>
                                        <p:tgtEl>
                                          <p:spTgt spid="101379">
                                            <p:txEl>
                                              <p:pRg st="0" end="0"/>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1013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101379">
                                            <p:txEl>
                                              <p:pRg st="1" end="1"/>
                                            </p:txEl>
                                          </p:spTgt>
                                        </p:tgtEl>
                                        <p:attrNameLst>
                                          <p:attrName>style.visibility</p:attrName>
                                        </p:attrNameLst>
                                      </p:cBhvr>
                                      <p:to>
                                        <p:strVal val="visible"/>
                                      </p:to>
                                    </p:set>
                                    <p:anim calcmode="lin" valueType="num">
                                      <p:cBhvr additive="base">
                                        <p:cTn id="19" dur="5000" fill="hold"/>
                                        <p:tgtEl>
                                          <p:spTgt spid="101379">
                                            <p:txEl>
                                              <p:pRg st="1" end="1"/>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101379">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8" grpId="0" autoUpdateAnimBg="0"/>
      <p:bldP spid="101379" grpId="0" build="p"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187450" y="1125538"/>
            <a:ext cx="7134225" cy="3024187"/>
          </a:xfrm>
        </p:spPr>
        <p:txBody>
          <a:bodyPr/>
          <a:lstStyle/>
          <a:p>
            <a:pPr algn="ctr" eaLnBrk="1" hangingPunct="1">
              <a:defRPr/>
            </a:pPr>
            <a:r>
              <a:rPr lang="tr-TR" sz="4600" b="1" dirty="0" smtClean="0">
                <a:effectLst>
                  <a:outerShdw blurRad="38100" dist="38100" dir="2700000" algn="tl">
                    <a:srgbClr val="000000">
                      <a:alpha val="43137"/>
                    </a:srgbClr>
                  </a:outerShdw>
                </a:effectLst>
                <a:latin typeface="Calibri" pitchFamily="34" charset="0"/>
              </a:rPr>
              <a:t>OKUL BAŞARISINI ARTIRMADA VELİYE DÜŞEN GÖREV VE SORUMLULUKLAR</a:t>
            </a:r>
          </a:p>
        </p:txBody>
      </p:sp>
      <p:graphicFrame>
        <p:nvGraphicFramePr>
          <p:cNvPr id="4" name="3 Tablo"/>
          <p:cNvGraphicFramePr>
            <a:graphicFrameLocks noGrp="1"/>
          </p:cNvGraphicFramePr>
          <p:nvPr/>
        </p:nvGraphicFramePr>
        <p:xfrm>
          <a:off x="684213" y="4868863"/>
          <a:ext cx="7704137" cy="944880"/>
        </p:xfrm>
        <a:graphic>
          <a:graphicData uri="http://schemas.openxmlformats.org/drawingml/2006/table">
            <a:tbl>
              <a:tblPr/>
              <a:tblGrid>
                <a:gridCol w="3852862"/>
                <a:gridCol w="3851275"/>
              </a:tblGrid>
              <a:tr h="6397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Calibri" pitchFamily="34" charset="0"/>
                          <a:ea typeface="Calibri" pitchFamily="34" charset="0"/>
                          <a:cs typeface="Calibri" pitchFamily="34" charset="0"/>
                        </a:rPr>
                        <a:t>NURAN ÇAKIROĞLU</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Calibri" pitchFamily="34" charset="0"/>
                          <a:ea typeface="Calibri" pitchFamily="34" charset="0"/>
                          <a:cs typeface="Calibri" pitchFamily="34" charset="0"/>
                        </a:rPr>
                        <a:t>Rehber Öğretmen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Calibri" pitchFamily="34" charset="0"/>
                          <a:ea typeface="Calibri" pitchFamily="34" charset="0"/>
                          <a:cs typeface="Calibri" pitchFamily="34" charset="0"/>
                        </a:rPr>
                        <a:t>MELİH SIVACI</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2800" b="1" i="0" u="none" strike="noStrike" cap="none" normalizeH="0" baseline="0" smtClean="0">
                          <a:ln>
                            <a:noFill/>
                          </a:ln>
                          <a:solidFill>
                            <a:schemeClr val="tx1"/>
                          </a:solidFill>
                          <a:effectLst/>
                          <a:latin typeface="Calibri" pitchFamily="34" charset="0"/>
                          <a:ea typeface="Calibri" pitchFamily="34" charset="0"/>
                          <a:cs typeface="Calibri" pitchFamily="34" charset="0"/>
                        </a:rPr>
                        <a:t>Rehber Öğretmen</a:t>
                      </a:r>
                    </a:p>
                  </a:txBody>
                  <a:tcPr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02" name="Rectangle 1026"/>
          <p:cNvSpPr>
            <a:spLocks noGrp="1" noChangeArrowheads="1"/>
          </p:cNvSpPr>
          <p:nvPr>
            <p:ph type="title"/>
          </p:nvPr>
        </p:nvSpPr>
        <p:spPr>
          <a:xfrm>
            <a:off x="457200" y="138113"/>
            <a:ext cx="8382000" cy="2316162"/>
          </a:xfrm>
        </p:spPr>
        <p:txBody>
          <a:bodyPr>
            <a:normAutofit fontScale="90000"/>
          </a:bodyPr>
          <a:lstStyle/>
          <a:p>
            <a:pPr eaLnBrk="1" hangingPunct="1">
              <a:defRPr/>
            </a:pPr>
            <a:r>
              <a:rPr lang="tr-TR" smtClean="0">
                <a:latin typeface="Comic Sans MS" pitchFamily="66" charset="0"/>
              </a:rPr>
              <a:t>“Beni </a:t>
            </a:r>
            <a:r>
              <a:rPr lang="tr-TR" b="1" smtClean="0">
                <a:effectLst>
                  <a:outerShdw blurRad="38100" dist="38100" dir="2700000" algn="tl">
                    <a:srgbClr val="C0C0C0"/>
                  </a:outerShdw>
                </a:effectLst>
                <a:latin typeface="Comic Sans MS" pitchFamily="66" charset="0"/>
              </a:rPr>
              <a:t>GEZMEYE </a:t>
            </a:r>
            <a:r>
              <a:rPr lang="tr-TR" b="1" smtClean="0">
                <a:solidFill>
                  <a:schemeClr val="accent2"/>
                </a:solidFill>
                <a:effectLst>
                  <a:outerShdw blurRad="38100" dist="38100" dir="2700000" algn="tl">
                    <a:srgbClr val="C0C0C0"/>
                  </a:outerShdw>
                </a:effectLst>
                <a:latin typeface="Comic Sans MS" pitchFamily="66" charset="0"/>
              </a:rPr>
              <a:t>GÖTÜRMEZSENİZ</a:t>
            </a:r>
            <a:r>
              <a:rPr lang="tr-TR" smtClean="0">
                <a:solidFill>
                  <a:schemeClr val="accent2"/>
                </a:solidFill>
                <a:latin typeface="Comic Sans MS" pitchFamily="66" charset="0"/>
              </a:rPr>
              <a:t> </a:t>
            </a:r>
            <a:r>
              <a:rPr lang="tr-TR" sz="4800" smtClean="0">
                <a:latin typeface="Comic Sans MS" pitchFamily="66" charset="0"/>
              </a:rPr>
              <a:t>dersimi</a:t>
            </a:r>
            <a:r>
              <a:rPr lang="tr-TR" smtClean="0">
                <a:latin typeface="Comic Sans MS" pitchFamily="66" charset="0"/>
              </a:rPr>
              <a:t> </a:t>
            </a:r>
            <a:r>
              <a:rPr lang="tr-TR" sz="5400" smtClean="0">
                <a:latin typeface="Comic Sans MS" pitchFamily="66" charset="0"/>
              </a:rPr>
              <a:t>yapmam !”</a:t>
            </a:r>
            <a:endParaRPr lang="tr-TR" smtClean="0">
              <a:latin typeface="Comic Sans MS" pitchFamily="66" charset="0"/>
            </a:endParaRPr>
          </a:p>
        </p:txBody>
      </p:sp>
      <p:sp>
        <p:nvSpPr>
          <p:cNvPr id="102403" name="Rectangle 1027"/>
          <p:cNvSpPr>
            <a:spLocks noGrp="1" noChangeArrowheads="1"/>
          </p:cNvSpPr>
          <p:nvPr>
            <p:ph type="body" idx="1"/>
          </p:nvPr>
        </p:nvSpPr>
        <p:spPr>
          <a:xfrm>
            <a:off x="228600" y="2362200"/>
            <a:ext cx="8610600" cy="4495800"/>
          </a:xfrm>
        </p:spPr>
        <p:txBody>
          <a:bodyPr/>
          <a:lstStyle/>
          <a:p>
            <a:pPr eaLnBrk="1" hangingPunct="1">
              <a:lnSpc>
                <a:spcPct val="90000"/>
              </a:lnSpc>
            </a:pPr>
            <a:r>
              <a:rPr lang="tr-TR" smtClean="0">
                <a:latin typeface="Comic Sans MS" pitchFamily="66" charset="0"/>
              </a:rPr>
              <a:t>Ödevlerde çocuk yerine, yetişkin sorumluluk aldığında , çocukların kendi başlarına çalışma alışkanlığı geliştirmeleri ve ödev sorumluluğu kazanmaları da zorlaşır. </a:t>
            </a:r>
          </a:p>
          <a:p>
            <a:pPr eaLnBrk="1" hangingPunct="1">
              <a:lnSpc>
                <a:spcPct val="90000"/>
              </a:lnSpc>
            </a:pPr>
            <a:r>
              <a:rPr lang="tr-TR" smtClean="0">
                <a:latin typeface="Comic Sans MS" pitchFamily="66" charset="0"/>
              </a:rPr>
              <a:t>Çocuk sürekli desteğe bağımlı kalmakta , üstelik ders yapmayı, istediği şeyleri elde etmek için anne babaya koz olarak kullanabilmektedir.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02402"/>
                                        </p:tgtEl>
                                        <p:attrNameLst>
                                          <p:attrName>style.visibility</p:attrName>
                                        </p:attrNameLst>
                                      </p:cBhvr>
                                      <p:to>
                                        <p:strVal val="visible"/>
                                      </p:to>
                                    </p:set>
                                    <p:anim calcmode="lin" valueType="num">
                                      <p:cBhvr additive="base">
                                        <p:cTn id="7" dur="5000" fill="hold"/>
                                        <p:tgtEl>
                                          <p:spTgt spid="102402"/>
                                        </p:tgtEl>
                                        <p:attrNameLst>
                                          <p:attrName>ppt_x</p:attrName>
                                        </p:attrNameLst>
                                      </p:cBhvr>
                                      <p:tavLst>
                                        <p:tav tm="0">
                                          <p:val>
                                            <p:strVal val="#ppt_x"/>
                                          </p:val>
                                        </p:tav>
                                        <p:tav tm="100000">
                                          <p:val>
                                            <p:strVal val="#ppt_x"/>
                                          </p:val>
                                        </p:tav>
                                      </p:tavLst>
                                    </p:anim>
                                    <p:anim calcmode="lin" valueType="num">
                                      <p:cBhvr additive="base">
                                        <p:cTn id="8" dur="5000" fill="hold"/>
                                        <p:tgtEl>
                                          <p:spTgt spid="102402"/>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02403">
                                            <p:txEl>
                                              <p:pRg st="0" end="0"/>
                                            </p:txEl>
                                          </p:spTgt>
                                        </p:tgtEl>
                                        <p:attrNameLst>
                                          <p:attrName>style.visibility</p:attrName>
                                        </p:attrNameLst>
                                      </p:cBhvr>
                                      <p:to>
                                        <p:strVal val="visible"/>
                                      </p:to>
                                    </p:set>
                                    <p:anim calcmode="lin" valueType="num">
                                      <p:cBhvr additive="base">
                                        <p:cTn id="13" dur="5000" fill="hold"/>
                                        <p:tgtEl>
                                          <p:spTgt spid="102403">
                                            <p:txEl>
                                              <p:pRg st="0" end="0"/>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1024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102403">
                                            <p:txEl>
                                              <p:pRg st="1" end="1"/>
                                            </p:txEl>
                                          </p:spTgt>
                                        </p:tgtEl>
                                        <p:attrNameLst>
                                          <p:attrName>style.visibility</p:attrName>
                                        </p:attrNameLst>
                                      </p:cBhvr>
                                      <p:to>
                                        <p:strVal val="visible"/>
                                      </p:to>
                                    </p:set>
                                    <p:anim calcmode="lin" valueType="num">
                                      <p:cBhvr additive="base">
                                        <p:cTn id="19" dur="5000" fill="hold"/>
                                        <p:tgtEl>
                                          <p:spTgt spid="102403">
                                            <p:txEl>
                                              <p:pRg st="1" end="1"/>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10240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02" grpId="0" autoUpdateAnimBg="0"/>
      <p:bldP spid="102403" grpId="0" build="p" autoUpdateAnimBg="0"/>
    </p:bldLst>
  </p:timing>
</p:sld>
</file>

<file path=ppt/slides/slide1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7" name="Rectangle 1027"/>
          <p:cNvSpPr>
            <a:spLocks noGrp="1" noChangeArrowheads="1"/>
          </p:cNvSpPr>
          <p:nvPr>
            <p:ph type="body" idx="1"/>
          </p:nvPr>
        </p:nvSpPr>
        <p:spPr>
          <a:xfrm>
            <a:off x="609600" y="2667000"/>
            <a:ext cx="7848600" cy="3886200"/>
          </a:xfrm>
        </p:spPr>
        <p:txBody>
          <a:bodyPr/>
          <a:lstStyle/>
          <a:p>
            <a:pPr eaLnBrk="1" hangingPunct="1"/>
            <a:r>
              <a:rPr lang="tr-TR" smtClean="0">
                <a:latin typeface="Comic Sans MS" pitchFamily="66" charset="0"/>
              </a:rPr>
              <a:t>Küçük sınıflarda ev ödevi , çocuğun kendi başına çalışma deneyimi kazanmasına fırsat verir.</a:t>
            </a:r>
          </a:p>
          <a:p>
            <a:pPr eaLnBrk="1" hangingPunct="1"/>
            <a:endParaRPr lang="tr-TR" smtClean="0">
              <a:latin typeface="Comic Sans MS" pitchFamily="66" charset="0"/>
            </a:endParaRPr>
          </a:p>
          <a:p>
            <a:pPr eaLnBrk="1" hangingPunct="1"/>
            <a:r>
              <a:rPr lang="tr-TR" smtClean="0">
                <a:latin typeface="Comic Sans MS" pitchFamily="66" charset="0"/>
              </a:rPr>
              <a:t>Yine ödevler sayesinde okulda başarma duygusunu ilk kez tatma fırsatını bulur.</a:t>
            </a:r>
          </a:p>
        </p:txBody>
      </p:sp>
      <p:sp>
        <p:nvSpPr>
          <p:cNvPr id="103429" name="Oval 1029"/>
          <p:cNvSpPr>
            <a:spLocks noGrp="1" noChangeArrowheads="1"/>
          </p:cNvSpPr>
          <p:nvPr>
            <p:ph type="title"/>
          </p:nvPr>
        </p:nvSpPr>
        <p:spPr>
          <a:xfrm>
            <a:off x="1066800" y="0"/>
            <a:ext cx="7315200" cy="2514600"/>
          </a:xfrm>
          <a:prstGeom prst="ellipse">
            <a:avLst/>
          </a:prstGeom>
          <a:solidFill>
            <a:srgbClr val="FFCCFF"/>
          </a:solidFill>
          <a:ln>
            <a:solidFill>
              <a:schemeClr val="tx1"/>
            </a:solidFill>
            <a:round/>
          </a:ln>
        </p:spPr>
        <p:txBody>
          <a:bodyPr anchor="ctr">
            <a:normAutofit fontScale="90000"/>
          </a:bodyPr>
          <a:lstStyle/>
          <a:p>
            <a:pPr eaLnBrk="1" hangingPunct="1"/>
            <a:r>
              <a:rPr lang="tr-TR" sz="3600" smtClean="0">
                <a:latin typeface="Comic Sans MS" pitchFamily="66" charset="0"/>
              </a:rPr>
              <a:t>EV </a:t>
            </a:r>
            <a:br>
              <a:rPr lang="tr-TR" sz="3600" smtClean="0">
                <a:latin typeface="Comic Sans MS" pitchFamily="66" charset="0"/>
              </a:rPr>
            </a:br>
            <a:r>
              <a:rPr lang="tr-TR" sz="5400" smtClean="0">
                <a:solidFill>
                  <a:schemeClr val="accent2"/>
                </a:solidFill>
                <a:latin typeface="Comic Sans MS" pitchFamily="66" charset="0"/>
              </a:rPr>
              <a:t>ÖDEVİNİN </a:t>
            </a:r>
            <a:r>
              <a:rPr lang="tr-TR" sz="3600" smtClean="0">
                <a:latin typeface="Comic Sans MS" pitchFamily="66" charset="0"/>
              </a:rPr>
              <a:t>ÖNEMİ</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03427">
                                            <p:txEl>
                                              <p:pRg st="0" end="0"/>
                                            </p:txEl>
                                          </p:spTgt>
                                        </p:tgtEl>
                                        <p:attrNameLst>
                                          <p:attrName>style.visibility</p:attrName>
                                        </p:attrNameLst>
                                      </p:cBhvr>
                                      <p:to>
                                        <p:strVal val="visible"/>
                                      </p:to>
                                    </p:set>
                                    <p:anim calcmode="lin" valueType="num">
                                      <p:cBhvr additive="base">
                                        <p:cTn id="7" dur="5000" fill="hold"/>
                                        <p:tgtEl>
                                          <p:spTgt spid="103427">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342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1" fill="hold" grpId="0" nodeType="clickEffect">
                                  <p:stCondLst>
                                    <p:cond delay="0"/>
                                  </p:stCondLst>
                                  <p:childTnLst>
                                    <p:set>
                                      <p:cBhvr>
                                        <p:cTn id="12" dur="1" fill="hold">
                                          <p:stCondLst>
                                            <p:cond delay="0"/>
                                          </p:stCondLst>
                                        </p:cTn>
                                        <p:tgtEl>
                                          <p:spTgt spid="103427">
                                            <p:txEl>
                                              <p:pRg st="2" end="2"/>
                                            </p:txEl>
                                          </p:spTgt>
                                        </p:tgtEl>
                                        <p:attrNameLst>
                                          <p:attrName>style.visibility</p:attrName>
                                        </p:attrNameLst>
                                      </p:cBhvr>
                                      <p:to>
                                        <p:strVal val="visible"/>
                                      </p:to>
                                    </p:set>
                                    <p:anim calcmode="lin" valueType="num">
                                      <p:cBhvr additive="base">
                                        <p:cTn id="13" dur="5000" fill="hold"/>
                                        <p:tgtEl>
                                          <p:spTgt spid="103427">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03427">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103429"/>
                                        </p:tgtEl>
                                        <p:attrNameLst>
                                          <p:attrName>style.visibility</p:attrName>
                                        </p:attrNameLst>
                                      </p:cBhvr>
                                      <p:to>
                                        <p:strVal val="visible"/>
                                      </p:to>
                                    </p:set>
                                    <p:anim calcmode="lin" valueType="num">
                                      <p:cBhvr additive="base">
                                        <p:cTn id="19" dur="5000" fill="hold"/>
                                        <p:tgtEl>
                                          <p:spTgt spid="103429"/>
                                        </p:tgtEl>
                                        <p:attrNameLst>
                                          <p:attrName>ppt_x</p:attrName>
                                        </p:attrNameLst>
                                      </p:cBhvr>
                                      <p:tavLst>
                                        <p:tav tm="0">
                                          <p:val>
                                            <p:strVal val="1+#ppt_w/2"/>
                                          </p:val>
                                        </p:tav>
                                        <p:tav tm="100000">
                                          <p:val>
                                            <p:strVal val="#ppt_x"/>
                                          </p:val>
                                        </p:tav>
                                      </p:tavLst>
                                    </p:anim>
                                    <p:anim calcmode="lin" valueType="num">
                                      <p:cBhvr additive="base">
                                        <p:cTn id="20" dur="5000" fill="hold"/>
                                        <p:tgtEl>
                                          <p:spTgt spid="10342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7" grpId="0" build="p" autoUpdateAnimBg="0"/>
      <p:bldP spid="103429" grpId="0" animBg="1" autoUpdateAnimBg="0"/>
    </p:bldLst>
  </p:timing>
</p:sld>
</file>

<file path=ppt/slides/slide1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1" name="Rectangle 1027"/>
          <p:cNvSpPr>
            <a:spLocks noGrp="1" noChangeArrowheads="1"/>
          </p:cNvSpPr>
          <p:nvPr>
            <p:ph type="body" idx="1"/>
          </p:nvPr>
        </p:nvSpPr>
        <p:spPr>
          <a:xfrm>
            <a:off x="685800" y="3352800"/>
            <a:ext cx="7772400" cy="3048000"/>
          </a:xfrm>
        </p:spPr>
        <p:txBody>
          <a:bodyPr/>
          <a:lstStyle/>
          <a:p>
            <a:pPr eaLnBrk="1" hangingPunct="1">
              <a:defRPr/>
            </a:pPr>
            <a:r>
              <a:rPr lang="tr-TR" b="1" smtClean="0">
                <a:effectLst>
                  <a:outerShdw blurRad="38100" dist="38100" dir="2700000" algn="tl">
                    <a:srgbClr val="C0C0C0"/>
                  </a:outerShdw>
                </a:effectLst>
                <a:latin typeface="Comic Sans MS" pitchFamily="66" charset="0"/>
              </a:rPr>
              <a:t>Çocuğun yapamadığını, beceremediğini vurgulayan , onu arkadaşlarıyla kıyaslayan kırıcı ve aşağılayıcı tutumlar hem ÖZGÜVENİ HEM DE ÖDEV YAPMA İSTEĞİNİ KÖRELTİR.</a:t>
            </a:r>
            <a:r>
              <a:rPr lang="tr-TR" smtClean="0">
                <a:latin typeface="Comic Sans MS" pitchFamily="66" charset="0"/>
              </a:rPr>
              <a:t> </a:t>
            </a:r>
          </a:p>
        </p:txBody>
      </p:sp>
      <p:sp>
        <p:nvSpPr>
          <p:cNvPr id="104454" name="Oval 1030"/>
          <p:cNvSpPr>
            <a:spLocks noGrp="1" noChangeArrowheads="1"/>
          </p:cNvSpPr>
          <p:nvPr>
            <p:ph type="title"/>
          </p:nvPr>
        </p:nvSpPr>
        <p:spPr>
          <a:xfrm>
            <a:off x="381000" y="304800"/>
            <a:ext cx="8382000" cy="2971800"/>
          </a:xfrm>
          <a:prstGeom prst="ellipse">
            <a:avLst/>
          </a:prstGeom>
          <a:solidFill>
            <a:srgbClr val="CCFFFF"/>
          </a:solidFill>
          <a:ln>
            <a:solidFill>
              <a:schemeClr val="tx1"/>
            </a:solidFill>
            <a:round/>
          </a:ln>
        </p:spPr>
        <p:txBody>
          <a:bodyPr anchor="ctr">
            <a:normAutofit fontScale="90000"/>
          </a:bodyPr>
          <a:lstStyle/>
          <a:p>
            <a:pPr eaLnBrk="1" hangingPunct="1">
              <a:defRPr/>
            </a:pPr>
            <a:r>
              <a:rPr lang="tr-TR" smtClean="0">
                <a:latin typeface="Comic Sans MS" pitchFamily="66" charset="0"/>
              </a:rPr>
              <a:t>Çocuk Ev Ödevleri Konusunda </a:t>
            </a:r>
            <a:br>
              <a:rPr lang="tr-TR" smtClean="0">
                <a:latin typeface="Comic Sans MS" pitchFamily="66" charset="0"/>
              </a:rPr>
            </a:br>
            <a:r>
              <a:rPr lang="tr-TR" b="1" smtClean="0">
                <a:solidFill>
                  <a:schemeClr val="hlink"/>
                </a:solidFill>
                <a:effectLst>
                  <a:outerShdw blurRad="38100" dist="38100" dir="2700000" algn="tl">
                    <a:srgbClr val="000000"/>
                  </a:outerShdw>
                </a:effectLst>
                <a:latin typeface="Comic Sans MS" pitchFamily="66" charset="0"/>
              </a:rPr>
              <a:t>Eleştirilirken</a:t>
            </a:r>
            <a:r>
              <a:rPr lang="tr-TR" b="1" smtClean="0">
                <a:effectLst>
                  <a:outerShdw blurRad="38100" dist="38100" dir="2700000" algn="tl">
                    <a:srgbClr val="000000"/>
                  </a:outerShdw>
                </a:effectLst>
                <a:latin typeface="Comic Sans MS" pitchFamily="66" charset="0"/>
              </a:rPr>
              <a:t> Dikkatli Olunmalıdır.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0" fill="hold"/>
                                        <p:tgtEl>
                                          <p:spTgt spid="10445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0445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04454"/>
                                        </p:tgtEl>
                                        <p:attrNameLst>
                                          <p:attrName>style.visibility</p:attrName>
                                        </p:attrNameLst>
                                      </p:cBhvr>
                                      <p:to>
                                        <p:strVal val="visible"/>
                                      </p:to>
                                    </p:set>
                                    <p:anim calcmode="lin" valueType="num">
                                      <p:cBhvr additive="base">
                                        <p:cTn id="13" dur="5000" fill="hold"/>
                                        <p:tgtEl>
                                          <p:spTgt spid="104454"/>
                                        </p:tgtEl>
                                        <p:attrNameLst>
                                          <p:attrName>ppt_x</p:attrName>
                                        </p:attrNameLst>
                                      </p:cBhvr>
                                      <p:tavLst>
                                        <p:tav tm="0">
                                          <p:val>
                                            <p:strVal val="#ppt_x"/>
                                          </p:val>
                                        </p:tav>
                                        <p:tav tm="100000">
                                          <p:val>
                                            <p:strVal val="#ppt_x"/>
                                          </p:val>
                                        </p:tav>
                                      </p:tavLst>
                                    </p:anim>
                                    <p:anim calcmode="lin" valueType="num">
                                      <p:cBhvr additive="base">
                                        <p:cTn id="14" dur="5000" fill="hold"/>
                                        <p:tgtEl>
                                          <p:spTgt spid="10445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P spid="104454" grpId="0" animBg="1" autoUpdateAnimBg="0"/>
    </p:bldLst>
  </p:timing>
</p:sld>
</file>

<file path=ppt/slides/slide1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5474" name="Rectangle 1026"/>
          <p:cNvSpPr>
            <a:spLocks noGrp="1" noChangeArrowheads="1"/>
          </p:cNvSpPr>
          <p:nvPr>
            <p:ph type="title"/>
          </p:nvPr>
        </p:nvSpPr>
        <p:spPr>
          <a:xfrm>
            <a:off x="381000" y="236538"/>
            <a:ext cx="8229600" cy="1431925"/>
          </a:xfrm>
        </p:spPr>
        <p:txBody>
          <a:bodyPr>
            <a:normAutofit fontScale="90000"/>
          </a:bodyPr>
          <a:lstStyle/>
          <a:p>
            <a:pPr eaLnBrk="1" hangingPunct="1">
              <a:defRPr/>
            </a:pPr>
            <a:r>
              <a:rPr lang="tr-TR" sz="3600" smtClean="0">
                <a:latin typeface="Comic Sans MS" pitchFamily="66" charset="0"/>
              </a:rPr>
              <a:t>Zaman zaman ortaya çıkan</a:t>
            </a:r>
            <a:r>
              <a:rPr lang="tr-TR" smtClean="0">
                <a:latin typeface="Comic Sans MS" pitchFamily="66" charset="0"/>
              </a:rPr>
              <a:t> </a:t>
            </a:r>
            <a:br>
              <a:rPr lang="tr-TR" smtClean="0">
                <a:latin typeface="Comic Sans MS" pitchFamily="66" charset="0"/>
              </a:rPr>
            </a:br>
            <a:r>
              <a:rPr lang="tr-TR" sz="3600" b="1" smtClean="0">
                <a:effectLst>
                  <a:outerShdw blurRad="38100" dist="38100" dir="2700000" algn="tl">
                    <a:srgbClr val="C0C0C0"/>
                  </a:outerShdw>
                </a:effectLst>
                <a:latin typeface="Comic Sans MS" pitchFamily="66" charset="0"/>
              </a:rPr>
              <a:t>isteksizlik ve başarısızlığa</a:t>
            </a:r>
            <a:r>
              <a:rPr lang="tr-TR" smtClean="0">
                <a:latin typeface="Comic Sans MS" pitchFamily="66" charset="0"/>
              </a:rPr>
              <a:t> </a:t>
            </a:r>
            <a:r>
              <a:rPr lang="tr-TR" sz="3600" smtClean="0">
                <a:latin typeface="Comic Sans MS" pitchFamily="66" charset="0"/>
              </a:rPr>
              <a:t>karşı</a:t>
            </a:r>
            <a:endParaRPr lang="tr-TR" smtClean="0">
              <a:latin typeface="Comic Sans MS" pitchFamily="66" charset="0"/>
            </a:endParaRPr>
          </a:p>
        </p:txBody>
      </p:sp>
      <p:sp>
        <p:nvSpPr>
          <p:cNvPr id="105475" name="Rectangle 1027"/>
          <p:cNvSpPr>
            <a:spLocks noGrp="1" noChangeArrowheads="1"/>
          </p:cNvSpPr>
          <p:nvPr>
            <p:ph type="body" idx="1"/>
          </p:nvPr>
        </p:nvSpPr>
        <p:spPr>
          <a:xfrm>
            <a:off x="304800" y="1752600"/>
            <a:ext cx="8534400" cy="4800600"/>
          </a:xfrm>
        </p:spPr>
        <p:txBody>
          <a:bodyPr/>
          <a:lstStyle/>
          <a:p>
            <a:pPr eaLnBrk="1" hangingPunct="1">
              <a:lnSpc>
                <a:spcPct val="90000"/>
              </a:lnSpc>
              <a:defRPr/>
            </a:pPr>
            <a:r>
              <a:rPr lang="tr-TR" smtClean="0">
                <a:latin typeface="Comic Sans MS" pitchFamily="66" charset="0"/>
              </a:rPr>
              <a:t>Ailenin </a:t>
            </a:r>
            <a:r>
              <a:rPr lang="tr-TR" sz="4000" smtClean="0">
                <a:latin typeface="Comic Sans MS" pitchFamily="66" charset="0"/>
              </a:rPr>
              <a:t>destekleyici tavrı çok önemlidir.</a:t>
            </a:r>
          </a:p>
          <a:p>
            <a:pPr eaLnBrk="1" hangingPunct="1">
              <a:lnSpc>
                <a:spcPct val="90000"/>
              </a:lnSpc>
              <a:defRPr/>
            </a:pPr>
            <a:r>
              <a:rPr lang="tr-TR" smtClean="0">
                <a:latin typeface="Comic Sans MS" pitchFamily="66" charset="0"/>
              </a:rPr>
              <a:t>Bu tutum başarısızlığı</a:t>
            </a:r>
            <a:r>
              <a:rPr lang="tr-TR" sz="4000" smtClean="0">
                <a:latin typeface="Comic Sans MS" pitchFamily="66" charset="0"/>
              </a:rPr>
              <a:t>, başarıya dönüştürebilir.</a:t>
            </a:r>
          </a:p>
          <a:p>
            <a:pPr eaLnBrk="1" hangingPunct="1">
              <a:lnSpc>
                <a:spcPct val="90000"/>
              </a:lnSpc>
              <a:defRPr/>
            </a:pPr>
            <a:r>
              <a:rPr lang="tr-TR" sz="4000" smtClean="0">
                <a:latin typeface="Comic Sans MS" pitchFamily="66" charset="0"/>
              </a:rPr>
              <a:t>Ödevde </a:t>
            </a:r>
            <a:r>
              <a:rPr lang="tr-TR" smtClean="0">
                <a:latin typeface="Comic Sans MS" pitchFamily="66" charset="0"/>
              </a:rPr>
              <a:t>dikte edici tarzda ve doğrudan yardım , çocuklarda “ </a:t>
            </a:r>
            <a:r>
              <a:rPr lang="tr-TR" b="1" smtClean="0">
                <a:effectLst>
                  <a:outerShdw blurRad="38100" dist="38100" dir="2700000" algn="tl">
                    <a:srgbClr val="C0C0C0"/>
                  </a:outerShdw>
                </a:effectLst>
                <a:latin typeface="Comic Sans MS" pitchFamily="66" charset="0"/>
              </a:rPr>
              <a:t>TEK BAŞIMA İŞ YAPAMAM “ inancını ve bağımlılığını</a:t>
            </a:r>
            <a:r>
              <a:rPr lang="tr-TR" smtClean="0">
                <a:latin typeface="Comic Sans MS" pitchFamily="66" charset="0"/>
              </a:rPr>
              <a:t> </a:t>
            </a:r>
            <a:r>
              <a:rPr lang="tr-TR" b="1" smtClean="0">
                <a:latin typeface="Comic Sans MS" pitchFamily="66" charset="0"/>
              </a:rPr>
              <a:t>geliştirebilir.</a:t>
            </a:r>
            <a:endParaRPr lang="tr-TR" sz="4000" b="1"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05475">
                                            <p:txEl>
                                              <p:pRg st="0" end="0"/>
                                            </p:txEl>
                                          </p:spTgt>
                                        </p:tgtEl>
                                        <p:attrNameLst>
                                          <p:attrName>style.visibility</p:attrName>
                                        </p:attrNameLst>
                                      </p:cBhvr>
                                      <p:to>
                                        <p:strVal val="visible"/>
                                      </p:to>
                                    </p:set>
                                    <p:anim calcmode="lin" valueType="num">
                                      <p:cBhvr>
                                        <p:cTn id="7" dur="1000" fill="hold"/>
                                        <p:tgtEl>
                                          <p:spTgt spid="10547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0547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054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054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05475">
                                            <p:txEl>
                                              <p:pRg st="1" end="1"/>
                                            </p:txEl>
                                          </p:spTgt>
                                        </p:tgtEl>
                                        <p:attrNameLst>
                                          <p:attrName>style.visibility</p:attrName>
                                        </p:attrNameLst>
                                      </p:cBhvr>
                                      <p:to>
                                        <p:strVal val="visible"/>
                                      </p:to>
                                    </p:set>
                                    <p:anim calcmode="lin" valueType="num">
                                      <p:cBhvr>
                                        <p:cTn id="15" dur="1000" fill="hold"/>
                                        <p:tgtEl>
                                          <p:spTgt spid="10547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0547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0547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0547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105475">
                                            <p:txEl>
                                              <p:pRg st="2" end="2"/>
                                            </p:txEl>
                                          </p:spTgt>
                                        </p:tgtEl>
                                        <p:attrNameLst>
                                          <p:attrName>style.visibility</p:attrName>
                                        </p:attrNameLst>
                                      </p:cBhvr>
                                      <p:to>
                                        <p:strVal val="visible"/>
                                      </p:to>
                                    </p:set>
                                    <p:anim calcmode="lin" valueType="num">
                                      <p:cBhvr>
                                        <p:cTn id="23" dur="1000" fill="hold"/>
                                        <p:tgtEl>
                                          <p:spTgt spid="10547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10547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10547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0547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1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6499" name="Rectangle 1027"/>
          <p:cNvSpPr>
            <a:spLocks noGrp="1" noChangeArrowheads="1"/>
          </p:cNvSpPr>
          <p:nvPr>
            <p:ph type="body" idx="1"/>
          </p:nvPr>
        </p:nvSpPr>
        <p:spPr>
          <a:xfrm>
            <a:off x="228600" y="1981200"/>
            <a:ext cx="8534400" cy="4876800"/>
          </a:xfrm>
        </p:spPr>
        <p:txBody>
          <a:bodyPr/>
          <a:lstStyle/>
          <a:p>
            <a:pPr eaLnBrk="1" hangingPunct="1">
              <a:lnSpc>
                <a:spcPct val="90000"/>
              </a:lnSpc>
              <a:defRPr/>
            </a:pPr>
            <a:r>
              <a:rPr lang="tr-TR" smtClean="0">
                <a:latin typeface="Comic Sans MS" pitchFamily="66" charset="0"/>
              </a:rPr>
              <a:t>Olumsuz eleştiri sonucu oluşan ödev yapmama ve çalışmaya isteksizlik </a:t>
            </a:r>
            <a:r>
              <a:rPr lang="tr-TR" b="1" smtClean="0">
                <a:effectLst>
                  <a:outerShdw blurRad="38100" dist="38100" dir="2700000" algn="tl">
                    <a:srgbClr val="C0C0C0"/>
                  </a:outerShdw>
                </a:effectLst>
                <a:latin typeface="Comic Sans MS" pitchFamily="66" charset="0"/>
              </a:rPr>
              <a:t>ÇOCUĞUN BELKİ DE ÖMÜR BOYU TAŞIYACAĞI  BİR TUTUM OLARAK</a:t>
            </a:r>
            <a:r>
              <a:rPr lang="tr-TR" smtClean="0">
                <a:latin typeface="Comic Sans MS" pitchFamily="66" charset="0"/>
              </a:rPr>
              <a:t> kalacaktır.</a:t>
            </a:r>
          </a:p>
          <a:p>
            <a:pPr eaLnBrk="1" hangingPunct="1">
              <a:lnSpc>
                <a:spcPct val="90000"/>
              </a:lnSpc>
              <a:defRPr/>
            </a:pPr>
            <a:r>
              <a:rPr lang="tr-TR" smtClean="0">
                <a:latin typeface="Comic Sans MS" pitchFamily="66" charset="0"/>
              </a:rPr>
              <a:t>Ayrıca anne babanın”</a:t>
            </a:r>
            <a:r>
              <a:rPr lang="tr-TR" sz="3600" b="1" smtClean="0">
                <a:effectLst>
                  <a:outerShdw blurRad="38100" dist="38100" dir="2700000" algn="tl">
                    <a:srgbClr val="C0C0C0"/>
                  </a:outerShdw>
                </a:effectLst>
                <a:latin typeface="Comic Sans MS" pitchFamily="66" charset="0"/>
              </a:rPr>
              <a:t>çok bilen</a:t>
            </a:r>
            <a:r>
              <a:rPr lang="tr-TR" sz="4400" b="1" smtClean="0">
                <a:effectLst>
                  <a:outerShdw blurRad="38100" dist="38100" dir="2700000" algn="tl">
                    <a:srgbClr val="C0C0C0"/>
                  </a:outerShdw>
                </a:effectLst>
                <a:latin typeface="Comic Sans MS" pitchFamily="66" charset="0"/>
              </a:rPr>
              <a:t>”</a:t>
            </a:r>
            <a:r>
              <a:rPr lang="tr-TR" smtClean="0">
                <a:latin typeface="Comic Sans MS" pitchFamily="66" charset="0"/>
              </a:rPr>
              <a:t> tavrı çocuklarda </a:t>
            </a:r>
            <a:r>
              <a:rPr lang="tr-TR" sz="4000" smtClean="0">
                <a:latin typeface="Comic Sans MS" pitchFamily="66" charset="0"/>
              </a:rPr>
              <a:t>yetersizlik duygusunun </a:t>
            </a:r>
            <a:r>
              <a:rPr lang="tr-TR" smtClean="0">
                <a:latin typeface="Comic Sans MS" pitchFamily="66" charset="0"/>
              </a:rPr>
              <a:t>oluşumuna neden olduğu göz ardı edilmektedir.</a:t>
            </a:r>
          </a:p>
        </p:txBody>
      </p:sp>
      <p:sp>
        <p:nvSpPr>
          <p:cNvPr id="106500" name="Oval 1028"/>
          <p:cNvSpPr>
            <a:spLocks noChangeArrowheads="1"/>
          </p:cNvSpPr>
          <p:nvPr/>
        </p:nvSpPr>
        <p:spPr bwMode="auto">
          <a:xfrm flipV="1">
            <a:off x="685800" y="304800"/>
            <a:ext cx="7391400" cy="1524000"/>
          </a:xfrm>
          <a:prstGeom prst="ellipse">
            <a:avLst/>
          </a:prstGeom>
          <a:solidFill>
            <a:srgbClr val="FFCCFF"/>
          </a:solidFill>
          <a:ln w="9525">
            <a:solidFill>
              <a:schemeClr val="tx1"/>
            </a:solidFill>
            <a:round/>
            <a:headEnd/>
            <a:tailEnd/>
          </a:ln>
        </p:spPr>
        <p:txBody>
          <a:bodyPr rot="10800000" wrap="none" anchor="ctr"/>
          <a:lstStyle/>
          <a:p>
            <a:pPr algn="ctr" eaLnBrk="0" hangingPunct="0"/>
            <a:r>
              <a:rPr kumimoji="0" lang="tr-TR" sz="2400">
                <a:latin typeface="Comic Sans MS" pitchFamily="66" charset="0"/>
              </a:rPr>
              <a:t>ÖDEVLERDE </a:t>
            </a:r>
            <a:r>
              <a:rPr kumimoji="0" lang="tr-TR" sz="4400">
                <a:latin typeface="Comic Sans MS" pitchFamily="66" charset="0"/>
              </a:rPr>
              <a:t>OLUMSUZ </a:t>
            </a:r>
            <a:r>
              <a:rPr kumimoji="0" lang="tr-TR" sz="2400">
                <a:latin typeface="Comic Sans MS" pitchFamily="66" charset="0"/>
              </a:rPr>
              <a:t>ELEŞTİRİ</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6499">
                                            <p:txEl>
                                              <p:pRg st="0" end="0"/>
                                            </p:txEl>
                                          </p:spTgt>
                                        </p:tgtEl>
                                        <p:attrNameLst>
                                          <p:attrName>style.visibility</p:attrName>
                                        </p:attrNameLst>
                                      </p:cBhvr>
                                      <p:to>
                                        <p:strVal val="visible"/>
                                      </p:to>
                                    </p:set>
                                    <p:anim calcmode="lin" valueType="num">
                                      <p:cBhvr additive="base">
                                        <p:cTn id="7" dur="500" fill="hold"/>
                                        <p:tgtEl>
                                          <p:spTgt spid="10649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064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06499">
                                            <p:txEl>
                                              <p:pRg st="1" end="1"/>
                                            </p:txEl>
                                          </p:spTgt>
                                        </p:tgtEl>
                                        <p:attrNameLst>
                                          <p:attrName>style.visibility</p:attrName>
                                        </p:attrNameLst>
                                      </p:cBhvr>
                                      <p:to>
                                        <p:strVal val="visible"/>
                                      </p:to>
                                    </p:set>
                                    <p:anim calcmode="lin" valueType="num">
                                      <p:cBhvr additive="base">
                                        <p:cTn id="13" dur="500" fill="hold"/>
                                        <p:tgtEl>
                                          <p:spTgt spid="10649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0649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6500"/>
                                        </p:tgtEl>
                                        <p:attrNameLst>
                                          <p:attrName>style.visibility</p:attrName>
                                        </p:attrNameLst>
                                      </p:cBhvr>
                                      <p:to>
                                        <p:strVal val="visible"/>
                                      </p:to>
                                    </p:set>
                                    <p:anim calcmode="lin" valueType="num">
                                      <p:cBhvr additive="base">
                                        <p:cTn id="19" dur="500" fill="hold"/>
                                        <p:tgtEl>
                                          <p:spTgt spid="106500"/>
                                        </p:tgtEl>
                                        <p:attrNameLst>
                                          <p:attrName>ppt_x</p:attrName>
                                        </p:attrNameLst>
                                      </p:cBhvr>
                                      <p:tavLst>
                                        <p:tav tm="0">
                                          <p:val>
                                            <p:strVal val="#ppt_x"/>
                                          </p:val>
                                        </p:tav>
                                        <p:tav tm="100000">
                                          <p:val>
                                            <p:strVal val="#ppt_x"/>
                                          </p:val>
                                        </p:tav>
                                      </p:tavLst>
                                    </p:anim>
                                    <p:anim calcmode="lin" valueType="num">
                                      <p:cBhvr additive="base">
                                        <p:cTn id="20" dur="500" fill="hold"/>
                                        <p:tgtEl>
                                          <p:spTgt spid="1065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99" grpId="0" build="p" autoUpdateAnimBg="0"/>
      <p:bldP spid="106500" grpId="0" animBg="1" autoUpdateAnimBg="0"/>
    </p:bldLst>
  </p:timing>
</p:sld>
</file>

<file path=ppt/slides/slide1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p:txBody>
          <a:bodyPr/>
          <a:lstStyle/>
          <a:p>
            <a:pPr eaLnBrk="1" hangingPunct="1">
              <a:defRPr/>
            </a:pPr>
            <a:r>
              <a:rPr lang="tr-TR" b="1" smtClean="0">
                <a:latin typeface="Comic Sans MS" pitchFamily="66" charset="0"/>
              </a:rPr>
              <a:t>YOL GÖSTERİCİ</a:t>
            </a:r>
            <a:r>
              <a:rPr lang="tr-TR" smtClean="0">
                <a:latin typeface="Comic Sans MS" pitchFamily="66" charset="0"/>
              </a:rPr>
              <a:t>, </a:t>
            </a:r>
            <a:r>
              <a:rPr lang="tr-TR" b="1" smtClean="0">
                <a:effectLst>
                  <a:outerShdw blurRad="38100" dist="38100" dir="2700000" algn="tl">
                    <a:srgbClr val="C0C0C0"/>
                  </a:outerShdw>
                </a:effectLst>
                <a:latin typeface="Comic Sans MS" pitchFamily="66" charset="0"/>
              </a:rPr>
              <a:t>DOLAYLI YARDIM</a:t>
            </a:r>
            <a:endParaRPr lang="tr-TR" smtClean="0">
              <a:latin typeface="Comic Sans MS" pitchFamily="66" charset="0"/>
            </a:endParaRPr>
          </a:p>
        </p:txBody>
      </p:sp>
      <p:sp>
        <p:nvSpPr>
          <p:cNvPr id="107523" name="Rectangle 3"/>
          <p:cNvSpPr>
            <a:spLocks noGrp="1" noChangeArrowheads="1"/>
          </p:cNvSpPr>
          <p:nvPr>
            <p:ph type="body" idx="1"/>
          </p:nvPr>
        </p:nvSpPr>
        <p:spPr>
          <a:xfrm>
            <a:off x="609600" y="1981200"/>
            <a:ext cx="7848600" cy="4419600"/>
          </a:xfrm>
        </p:spPr>
        <p:txBody>
          <a:bodyPr/>
          <a:lstStyle/>
          <a:p>
            <a:pPr eaLnBrk="1" hangingPunct="1"/>
            <a:r>
              <a:rPr lang="tr-TR" smtClean="0">
                <a:latin typeface="Comic Sans MS" pitchFamily="66" charset="0"/>
              </a:rPr>
              <a:t>Çocuğun </a:t>
            </a:r>
            <a:r>
              <a:rPr lang="tr-TR" sz="4000" smtClean="0">
                <a:latin typeface="Comic Sans MS" pitchFamily="66" charset="0"/>
              </a:rPr>
              <a:t>özgüvenini</a:t>
            </a:r>
            <a:r>
              <a:rPr lang="tr-TR" smtClean="0">
                <a:latin typeface="Comic Sans MS" pitchFamily="66" charset="0"/>
              </a:rPr>
              <a:t>  ve </a:t>
            </a:r>
            <a:r>
              <a:rPr lang="tr-TR" sz="4000" smtClean="0">
                <a:latin typeface="Comic Sans MS" pitchFamily="66" charset="0"/>
              </a:rPr>
              <a:t>yeterlilik </a:t>
            </a:r>
            <a:r>
              <a:rPr lang="tr-TR" smtClean="0">
                <a:latin typeface="Comic Sans MS" pitchFamily="66" charset="0"/>
              </a:rPr>
              <a:t>duygusunu geliştirir. </a:t>
            </a:r>
          </a:p>
          <a:p>
            <a:pPr eaLnBrk="1" hangingPunct="1"/>
            <a:r>
              <a:rPr lang="tr-TR" smtClean="0">
                <a:latin typeface="Comic Sans MS" pitchFamily="66" charset="0"/>
              </a:rPr>
              <a:t>Çocuğun </a:t>
            </a:r>
            <a:r>
              <a:rPr lang="tr-TR" sz="4000" smtClean="0">
                <a:latin typeface="Comic Sans MS" pitchFamily="66" charset="0"/>
              </a:rPr>
              <a:t>geri planda kalması engellenir,</a:t>
            </a:r>
          </a:p>
          <a:p>
            <a:pPr eaLnBrk="1" hangingPunct="1"/>
            <a:r>
              <a:rPr lang="tr-TR" smtClean="0">
                <a:latin typeface="Comic Sans MS" pitchFamily="66" charset="0"/>
              </a:rPr>
              <a:t>Gerektikçe </a:t>
            </a:r>
            <a:r>
              <a:rPr lang="tr-TR" sz="4000" smtClean="0">
                <a:latin typeface="Comic Sans MS" pitchFamily="66" charset="0"/>
              </a:rPr>
              <a:t>konu ve kural açıklaması</a:t>
            </a:r>
            <a:r>
              <a:rPr lang="tr-TR" smtClean="0">
                <a:latin typeface="Comic Sans MS" pitchFamily="66" charset="0"/>
              </a:rPr>
              <a:t> yapılır ; gereğinden fazlası yapılmaz.</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7522"/>
                                        </p:tgtEl>
                                        <p:attrNameLst>
                                          <p:attrName>style.visibility</p:attrName>
                                        </p:attrNameLst>
                                      </p:cBhvr>
                                      <p:to>
                                        <p:strVal val="visible"/>
                                      </p:to>
                                    </p:set>
                                    <p:anim calcmode="lin" valueType="num">
                                      <p:cBhvr additive="base">
                                        <p:cTn id="7" dur="5000" fill="hold"/>
                                        <p:tgtEl>
                                          <p:spTgt spid="107522"/>
                                        </p:tgtEl>
                                        <p:attrNameLst>
                                          <p:attrName>ppt_x</p:attrName>
                                        </p:attrNameLst>
                                      </p:cBhvr>
                                      <p:tavLst>
                                        <p:tav tm="0">
                                          <p:val>
                                            <p:strVal val="#ppt_x"/>
                                          </p:val>
                                        </p:tav>
                                        <p:tav tm="100000">
                                          <p:val>
                                            <p:strVal val="#ppt_x"/>
                                          </p:val>
                                        </p:tav>
                                      </p:tavLst>
                                    </p:anim>
                                    <p:anim calcmode="lin" valueType="num">
                                      <p:cBhvr additive="base">
                                        <p:cTn id="8" dur="5000" fill="hold"/>
                                        <p:tgtEl>
                                          <p:spTgt spid="1075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07523">
                                            <p:txEl>
                                              <p:pRg st="0" end="0"/>
                                            </p:txEl>
                                          </p:spTgt>
                                        </p:tgtEl>
                                        <p:attrNameLst>
                                          <p:attrName>style.visibility</p:attrName>
                                        </p:attrNameLst>
                                      </p:cBhvr>
                                      <p:to>
                                        <p:strVal val="visible"/>
                                      </p:to>
                                    </p:set>
                                    <p:anim calcmode="lin" valueType="num">
                                      <p:cBhvr>
                                        <p:cTn id="13" dur="1000" fill="hold"/>
                                        <p:tgtEl>
                                          <p:spTgt spid="10752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0752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075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075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07523">
                                            <p:txEl>
                                              <p:pRg st="1" end="1"/>
                                            </p:txEl>
                                          </p:spTgt>
                                        </p:tgtEl>
                                        <p:attrNameLst>
                                          <p:attrName>style.visibility</p:attrName>
                                        </p:attrNameLst>
                                      </p:cBhvr>
                                      <p:to>
                                        <p:strVal val="visible"/>
                                      </p:to>
                                    </p:set>
                                    <p:anim calcmode="lin" valueType="num">
                                      <p:cBhvr>
                                        <p:cTn id="21" dur="1000" fill="hold"/>
                                        <p:tgtEl>
                                          <p:spTgt spid="107523">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07523">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07523">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07523">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107523">
                                            <p:txEl>
                                              <p:pRg st="2" end="2"/>
                                            </p:txEl>
                                          </p:spTgt>
                                        </p:tgtEl>
                                        <p:attrNameLst>
                                          <p:attrName>style.visibility</p:attrName>
                                        </p:attrNameLst>
                                      </p:cBhvr>
                                      <p:to>
                                        <p:strVal val="visible"/>
                                      </p:to>
                                    </p:set>
                                    <p:anim calcmode="lin" valueType="num">
                                      <p:cBhvr>
                                        <p:cTn id="29" dur="1000" fill="hold"/>
                                        <p:tgtEl>
                                          <p:spTgt spid="107523">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107523">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107523">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07523">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522" grpId="0" autoUpdateAnimBg="0"/>
      <p:bldP spid="107523" grpId="0" build="p" autoUpdateAnimBg="0"/>
    </p:bldLst>
  </p:timing>
</p:sld>
</file>

<file path=ppt/slides/slide1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8546" name="Rectangle 1026"/>
          <p:cNvSpPr>
            <a:spLocks noGrp="1" noChangeArrowheads="1"/>
          </p:cNvSpPr>
          <p:nvPr>
            <p:ph type="title"/>
          </p:nvPr>
        </p:nvSpPr>
        <p:spPr>
          <a:xfrm>
            <a:off x="685800" y="312738"/>
            <a:ext cx="7772400" cy="1431925"/>
          </a:xfrm>
        </p:spPr>
        <p:txBody>
          <a:bodyPr/>
          <a:lstStyle/>
          <a:p>
            <a:pPr eaLnBrk="1" hangingPunct="1"/>
            <a:r>
              <a:rPr lang="tr-TR" smtClean="0">
                <a:latin typeface="Comic Sans MS" pitchFamily="66" charset="0"/>
              </a:rPr>
              <a:t>SİZİN </a:t>
            </a:r>
            <a:r>
              <a:rPr lang="tr-TR" smtClean="0">
                <a:solidFill>
                  <a:srgbClr val="FFCC66"/>
                </a:solidFill>
                <a:latin typeface="Comic Sans MS" pitchFamily="66" charset="0"/>
              </a:rPr>
              <a:t>ÖĞRETMENİZ</a:t>
            </a:r>
            <a:r>
              <a:rPr lang="tr-TR" smtClean="0">
                <a:latin typeface="Comic Sans MS" pitchFamily="66" charset="0"/>
              </a:rPr>
              <a:t> GEREKİRSE...</a:t>
            </a:r>
          </a:p>
        </p:txBody>
      </p:sp>
      <p:sp>
        <p:nvSpPr>
          <p:cNvPr id="108547" name="Rectangle 1027"/>
          <p:cNvSpPr>
            <a:spLocks noGrp="1" noChangeArrowheads="1"/>
          </p:cNvSpPr>
          <p:nvPr>
            <p:ph type="body" idx="1"/>
          </p:nvPr>
        </p:nvSpPr>
        <p:spPr>
          <a:xfrm>
            <a:off x="304800" y="1981200"/>
            <a:ext cx="8534400" cy="4114800"/>
          </a:xfrm>
        </p:spPr>
        <p:txBody>
          <a:bodyPr/>
          <a:lstStyle/>
          <a:p>
            <a:pPr eaLnBrk="1" hangingPunct="1">
              <a:defRPr/>
            </a:pPr>
            <a:r>
              <a:rPr lang="tr-TR" smtClean="0">
                <a:latin typeface="Comic Sans MS" pitchFamily="66" charset="0"/>
              </a:rPr>
              <a:t>Çocuğunuzun anlamadığı veya yeni öğrenmesi gereken bir konuyu sizin öğretmeniz gerekirse , çocuğu derse oturtmadan önce , onda öğrenme isteği uyandırmanız gerektiğini unutmayın. </a:t>
            </a:r>
          </a:p>
          <a:p>
            <a:pPr eaLnBrk="1" hangingPunct="1">
              <a:defRPr/>
            </a:pPr>
            <a:r>
              <a:rPr lang="tr-TR" smtClean="0">
                <a:latin typeface="Comic Sans MS" pitchFamily="66" charset="0"/>
              </a:rPr>
              <a:t>Sadece </a:t>
            </a:r>
            <a:r>
              <a:rPr lang="tr-TR" sz="3600" b="1" smtClean="0">
                <a:effectLst>
                  <a:outerShdw blurRad="38100" dist="38100" dir="2700000" algn="tl">
                    <a:srgbClr val="C0C0C0"/>
                  </a:outerShdw>
                </a:effectLst>
                <a:latin typeface="Comic Sans MS" pitchFamily="66" charset="0"/>
              </a:rPr>
              <a:t>dinleyerek değil</a:t>
            </a:r>
            <a:r>
              <a:rPr lang="tr-TR" smtClean="0">
                <a:latin typeface="Comic Sans MS" pitchFamily="66" charset="0"/>
              </a:rPr>
              <a:t>, </a:t>
            </a:r>
            <a:r>
              <a:rPr lang="tr-TR" sz="3600" b="1" smtClean="0">
                <a:effectLst>
                  <a:outerShdw blurRad="38100" dist="38100" dir="2700000" algn="tl">
                    <a:srgbClr val="C0C0C0"/>
                  </a:outerShdw>
                </a:effectLst>
                <a:latin typeface="Comic Sans MS" pitchFamily="66" charset="0"/>
              </a:rPr>
              <a:t>deneyerek</a:t>
            </a:r>
            <a:r>
              <a:rPr lang="tr-TR" smtClean="0">
                <a:latin typeface="Comic Sans MS" pitchFamily="66" charset="0"/>
              </a:rPr>
              <a:t> daha iyi öğreneceğini hatırlayın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08546"/>
                                        </p:tgtEl>
                                        <p:attrNameLst>
                                          <p:attrName>style.visibility</p:attrName>
                                        </p:attrNameLst>
                                      </p:cBhvr>
                                      <p:to>
                                        <p:strVal val="visible"/>
                                      </p:to>
                                    </p:set>
                                    <p:anim calcmode="lin" valueType="num">
                                      <p:cBhvr additive="base">
                                        <p:cTn id="7" dur="5000" fill="hold"/>
                                        <p:tgtEl>
                                          <p:spTgt spid="108546"/>
                                        </p:tgtEl>
                                        <p:attrNameLst>
                                          <p:attrName>ppt_x</p:attrName>
                                        </p:attrNameLst>
                                      </p:cBhvr>
                                      <p:tavLst>
                                        <p:tav tm="0">
                                          <p:val>
                                            <p:strVal val="#ppt_x"/>
                                          </p:val>
                                        </p:tav>
                                        <p:tav tm="100000">
                                          <p:val>
                                            <p:strVal val="#ppt_x"/>
                                          </p:val>
                                        </p:tav>
                                      </p:tavLst>
                                    </p:anim>
                                    <p:anim calcmode="lin" valueType="num">
                                      <p:cBhvr additive="base">
                                        <p:cTn id="8" dur="5000" fill="hold"/>
                                        <p:tgtEl>
                                          <p:spTgt spid="1085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8547">
                                            <p:txEl>
                                              <p:pRg st="0" end="0"/>
                                            </p:txEl>
                                          </p:spTgt>
                                        </p:tgtEl>
                                        <p:attrNameLst>
                                          <p:attrName>style.visibility</p:attrName>
                                        </p:attrNameLst>
                                      </p:cBhvr>
                                      <p:to>
                                        <p:strVal val="visible"/>
                                      </p:to>
                                    </p:set>
                                    <p:anim calcmode="lin" valueType="num">
                                      <p:cBhvr additive="base">
                                        <p:cTn id="13" dur="500" fill="hold"/>
                                        <p:tgtEl>
                                          <p:spTgt spid="10854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85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8547">
                                            <p:txEl>
                                              <p:pRg st="1" end="1"/>
                                            </p:txEl>
                                          </p:spTgt>
                                        </p:tgtEl>
                                        <p:attrNameLst>
                                          <p:attrName>style.visibility</p:attrName>
                                        </p:attrNameLst>
                                      </p:cBhvr>
                                      <p:to>
                                        <p:strVal val="visible"/>
                                      </p:to>
                                    </p:set>
                                    <p:anim calcmode="lin" valueType="num">
                                      <p:cBhvr additive="base">
                                        <p:cTn id="19" dur="500" fill="hold"/>
                                        <p:tgtEl>
                                          <p:spTgt spid="10854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85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46" grpId="0" autoUpdateAnimBg="0"/>
      <p:bldP spid="108547" grpId="0" build="p" autoUpdateAnimBg="0"/>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1026"/>
          <p:cNvSpPr>
            <a:spLocks noGrp="1" noChangeArrowheads="1"/>
          </p:cNvSpPr>
          <p:nvPr>
            <p:ph type="title"/>
          </p:nvPr>
        </p:nvSpPr>
        <p:spPr/>
        <p:txBody>
          <a:bodyPr/>
          <a:lstStyle/>
          <a:p>
            <a:pPr eaLnBrk="1" hangingPunct="1">
              <a:defRPr/>
            </a:pPr>
            <a:r>
              <a:rPr lang="tr-TR" smtClean="0">
                <a:latin typeface="Comic Sans MS" pitchFamily="66" charset="0"/>
              </a:rPr>
              <a:t>Öğrenmeye </a:t>
            </a:r>
            <a:r>
              <a:rPr lang="tr-TR" b="1" smtClean="0">
                <a:effectLst>
                  <a:outerShdw blurRad="38100" dist="38100" dir="2700000" algn="tl">
                    <a:srgbClr val="C0C0C0"/>
                  </a:outerShdw>
                </a:effectLst>
                <a:latin typeface="Comic Sans MS" pitchFamily="66" charset="0"/>
              </a:rPr>
              <a:t>DİRENÇ </a:t>
            </a:r>
            <a:r>
              <a:rPr lang="tr-TR" smtClean="0">
                <a:latin typeface="Comic Sans MS" pitchFamily="66" charset="0"/>
              </a:rPr>
              <a:t>gösterirse</a:t>
            </a:r>
          </a:p>
        </p:txBody>
      </p:sp>
      <p:sp>
        <p:nvSpPr>
          <p:cNvPr id="109571" name="Rectangle 1027"/>
          <p:cNvSpPr>
            <a:spLocks noGrp="1" noChangeArrowheads="1"/>
          </p:cNvSpPr>
          <p:nvPr>
            <p:ph type="body" idx="1"/>
          </p:nvPr>
        </p:nvSpPr>
        <p:spPr>
          <a:xfrm>
            <a:off x="228600" y="2133600"/>
            <a:ext cx="8610600" cy="4343400"/>
          </a:xfrm>
        </p:spPr>
        <p:txBody>
          <a:bodyPr/>
          <a:lstStyle/>
          <a:p>
            <a:pPr eaLnBrk="1" hangingPunct="1">
              <a:defRPr/>
            </a:pPr>
            <a:r>
              <a:rPr lang="tr-TR" smtClean="0">
                <a:latin typeface="Comic Sans MS" pitchFamily="66" charset="0"/>
              </a:rPr>
              <a:t>Eğer sizin öğretmenize direnç gösteriyorsa hemen vazgeçin. Çünkü bu durumda öğretmeyi başaramayacağınız gibi, ilişkinizin de zedelenmesi riski oluşur. </a:t>
            </a:r>
          </a:p>
          <a:p>
            <a:pPr eaLnBrk="1" hangingPunct="1">
              <a:defRPr/>
            </a:pPr>
            <a:r>
              <a:rPr lang="tr-TR" smtClean="0">
                <a:latin typeface="Comic Sans MS" pitchFamily="66" charset="0"/>
              </a:rPr>
              <a:t>Öğretmek için </a:t>
            </a:r>
            <a:r>
              <a:rPr lang="tr-TR" b="1" smtClean="0">
                <a:effectLst>
                  <a:outerShdw blurRad="38100" dist="38100" dir="2700000" algn="tl">
                    <a:srgbClr val="C0C0C0"/>
                  </a:outerShdw>
                </a:effectLst>
                <a:latin typeface="Comic Sans MS" pitchFamily="66" charset="0"/>
              </a:rPr>
              <a:t>GÜCE</a:t>
            </a:r>
            <a:r>
              <a:rPr lang="tr-TR" smtClean="0">
                <a:latin typeface="Comic Sans MS" pitchFamily="66" charset="0"/>
              </a:rPr>
              <a:t> başvurursanız , öğretme konusundaki etkinliğinizi de, iletişim konusundaki etkinliğinizi de yitirebilirsiniz.</a:t>
            </a:r>
          </a:p>
        </p:txBody>
      </p:sp>
    </p:spTree>
  </p:cSld>
  <p:clrMapOvr>
    <a:masterClrMapping/>
  </p:clrMapOvr>
  <p:transition spd="med">
    <p:zoom/>
  </p:transitio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1026"/>
          <p:cNvSpPr>
            <a:spLocks noGrp="1" noChangeArrowheads="1"/>
          </p:cNvSpPr>
          <p:nvPr>
            <p:ph type="title"/>
          </p:nvPr>
        </p:nvSpPr>
        <p:spPr>
          <a:xfrm>
            <a:off x="685800" y="882650"/>
            <a:ext cx="7772400" cy="608013"/>
          </a:xfrm>
        </p:spPr>
        <p:txBody>
          <a:bodyPr/>
          <a:lstStyle/>
          <a:p>
            <a:pPr eaLnBrk="1" hangingPunct="1"/>
            <a:endParaRPr lang="tr-TR" smtClean="0">
              <a:latin typeface="Comic Sans MS" pitchFamily="66" charset="0"/>
            </a:endParaRPr>
          </a:p>
        </p:txBody>
      </p:sp>
      <p:sp>
        <p:nvSpPr>
          <p:cNvPr id="110595" name="Rectangle 1027"/>
          <p:cNvSpPr>
            <a:spLocks noGrp="1" noChangeArrowheads="1"/>
          </p:cNvSpPr>
          <p:nvPr>
            <p:ph type="body" idx="1"/>
          </p:nvPr>
        </p:nvSpPr>
        <p:spPr>
          <a:xfrm>
            <a:off x="609600" y="3581400"/>
            <a:ext cx="7848600" cy="2514600"/>
          </a:xfrm>
        </p:spPr>
        <p:txBody>
          <a:bodyPr/>
          <a:lstStyle/>
          <a:p>
            <a:pPr eaLnBrk="1" hangingPunct="1">
              <a:lnSpc>
                <a:spcPct val="90000"/>
              </a:lnSpc>
              <a:defRPr/>
            </a:pPr>
            <a:r>
              <a:rPr lang="tr-TR" smtClean="0">
                <a:latin typeface="Comic Sans MS" pitchFamily="66" charset="0"/>
              </a:rPr>
              <a:t>Çünkü ancak </a:t>
            </a:r>
            <a:r>
              <a:rPr lang="tr-TR" sz="4400" b="1" smtClean="0">
                <a:effectLst>
                  <a:outerShdw blurRad="38100" dist="38100" dir="2700000" algn="tl">
                    <a:srgbClr val="C0C0C0"/>
                  </a:outerShdw>
                </a:effectLst>
                <a:latin typeface="Comic Sans MS" pitchFamily="66" charset="0"/>
              </a:rPr>
              <a:t>iyi bir iletişimle</a:t>
            </a:r>
            <a:r>
              <a:rPr lang="tr-TR" smtClean="0">
                <a:latin typeface="Comic Sans MS" pitchFamily="66" charset="0"/>
              </a:rPr>
              <a:t>, çocuğunuzla </a:t>
            </a:r>
            <a:r>
              <a:rPr lang="tr-TR" sz="4000" smtClean="0">
                <a:latin typeface="Comic Sans MS" pitchFamily="66" charset="0"/>
              </a:rPr>
              <a:t>yaşanması olası sorunların üstesinden gelebilirsiniz.</a:t>
            </a:r>
          </a:p>
        </p:txBody>
      </p:sp>
      <p:sp>
        <p:nvSpPr>
          <p:cNvPr id="110596" name="Oval 1028"/>
          <p:cNvSpPr>
            <a:spLocks noChangeArrowheads="1"/>
          </p:cNvSpPr>
          <p:nvPr/>
        </p:nvSpPr>
        <p:spPr bwMode="auto">
          <a:xfrm>
            <a:off x="0" y="0"/>
            <a:ext cx="9144000" cy="3048000"/>
          </a:xfrm>
          <a:prstGeom prst="ellipse">
            <a:avLst/>
          </a:prstGeom>
          <a:solidFill>
            <a:schemeClr val="hlink"/>
          </a:solidFill>
          <a:ln w="9525">
            <a:solidFill>
              <a:schemeClr val="tx1"/>
            </a:solidFill>
            <a:round/>
            <a:headEnd/>
            <a:tailEnd/>
          </a:ln>
          <a:effectLst/>
        </p:spPr>
        <p:txBody>
          <a:bodyPr wrap="none" anchor="ctr"/>
          <a:lstStyle/>
          <a:p>
            <a:pPr algn="ctr" eaLnBrk="0" hangingPunct="0">
              <a:defRPr/>
            </a:pPr>
            <a:r>
              <a:rPr kumimoji="0" lang="tr-TR" sz="3200" b="1">
                <a:effectLst>
                  <a:outerShdw blurRad="38100" dist="38100" dir="2700000" algn="tl">
                    <a:srgbClr val="000000"/>
                  </a:outerShdw>
                </a:effectLst>
                <a:latin typeface="Comic Sans MS" pitchFamily="66" charset="0"/>
              </a:rPr>
              <a:t>ASLA </a:t>
            </a:r>
            <a:r>
              <a:rPr kumimoji="0" lang="tr-TR" sz="4400" b="1">
                <a:effectLst>
                  <a:outerShdw blurRad="38100" dist="38100" dir="2700000" algn="tl">
                    <a:srgbClr val="000000"/>
                  </a:outerShdw>
                </a:effectLst>
                <a:latin typeface="Comic Sans MS" pitchFamily="66" charset="0"/>
              </a:rPr>
              <a:t>Vazgeçemeyeceğimiz</a:t>
            </a:r>
            <a:r>
              <a:rPr kumimoji="0" lang="tr-TR" sz="3600">
                <a:latin typeface="Comic Sans MS" pitchFamily="66" charset="0"/>
              </a:rPr>
              <a:t> </a:t>
            </a:r>
            <a:r>
              <a:rPr kumimoji="0" lang="tr-TR" sz="3200" b="1">
                <a:effectLst>
                  <a:outerShdw blurRad="38100" dist="38100" dir="2700000" algn="tl">
                    <a:srgbClr val="000000"/>
                  </a:outerShdw>
                </a:effectLst>
                <a:latin typeface="Comic Sans MS" pitchFamily="66" charset="0"/>
              </a:rPr>
              <a:t>Şey,</a:t>
            </a:r>
            <a:endParaRPr kumimoji="0" lang="tr-TR" sz="3200">
              <a:latin typeface="Comic Sans MS" pitchFamily="66" charset="0"/>
            </a:endParaRPr>
          </a:p>
          <a:p>
            <a:pPr algn="ctr" eaLnBrk="0" hangingPunct="0">
              <a:defRPr/>
            </a:pPr>
            <a:r>
              <a:rPr kumimoji="0" lang="tr-TR" sz="4000">
                <a:solidFill>
                  <a:schemeClr val="accent2"/>
                </a:solidFill>
                <a:latin typeface="Comic Sans MS" pitchFamily="66" charset="0"/>
              </a:rPr>
              <a:t>Çocuğumuzla İletişimin </a:t>
            </a:r>
          </a:p>
          <a:p>
            <a:pPr algn="ctr" eaLnBrk="0" hangingPunct="0">
              <a:defRPr/>
            </a:pPr>
            <a:r>
              <a:rPr kumimoji="0" lang="tr-TR" sz="4000">
                <a:solidFill>
                  <a:schemeClr val="accent2"/>
                </a:solidFill>
                <a:latin typeface="Comic Sans MS" pitchFamily="66" charset="0"/>
              </a:rPr>
              <a:t>Kalitesidir.</a:t>
            </a:r>
          </a:p>
          <a:p>
            <a:pPr algn="ctr" eaLnBrk="0" hangingPunct="0">
              <a:defRPr/>
            </a:pPr>
            <a:endParaRPr kumimoji="0" lang="tr-TR" sz="2400">
              <a:latin typeface="Comic Sans MS" pitchFamily="66" charset="0"/>
            </a:endParaRPr>
          </a:p>
        </p:txBody>
      </p:sp>
    </p:spTree>
  </p:cSld>
  <p:clrMapOvr>
    <a:masterClrMapping/>
  </p:clrMapOvr>
  <p:transition spd="med">
    <p:zoom/>
  </p:transitio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1026"/>
          <p:cNvSpPr>
            <a:spLocks noGrp="1" noChangeArrowheads="1"/>
          </p:cNvSpPr>
          <p:nvPr>
            <p:ph type="title"/>
          </p:nvPr>
        </p:nvSpPr>
        <p:spPr>
          <a:xfrm>
            <a:off x="685800" y="1035050"/>
            <a:ext cx="7772400" cy="609600"/>
          </a:xfrm>
        </p:spPr>
        <p:txBody>
          <a:bodyPr/>
          <a:lstStyle/>
          <a:p>
            <a:pPr eaLnBrk="1" hangingPunct="1">
              <a:defRPr/>
            </a:pPr>
            <a:r>
              <a:rPr lang="tr-TR" b="1" smtClean="0">
                <a:effectLst>
                  <a:outerShdw blurRad="38100" dist="38100" dir="2700000" algn="tl">
                    <a:srgbClr val="C0C0C0"/>
                  </a:outerShdw>
                </a:effectLst>
                <a:latin typeface="Comic Sans MS" pitchFamily="66" charset="0"/>
              </a:rPr>
              <a:t>“BIKKINLIK “ olursa ;</a:t>
            </a:r>
            <a:endParaRPr lang="tr-TR" smtClean="0">
              <a:latin typeface="Comic Sans MS" pitchFamily="66" charset="0"/>
            </a:endParaRPr>
          </a:p>
        </p:txBody>
      </p:sp>
      <p:sp>
        <p:nvSpPr>
          <p:cNvPr id="39939" name="Rectangle 1027"/>
          <p:cNvSpPr>
            <a:spLocks noGrp="1" noChangeArrowheads="1"/>
          </p:cNvSpPr>
          <p:nvPr>
            <p:ph type="body" idx="1"/>
          </p:nvPr>
        </p:nvSpPr>
        <p:spPr>
          <a:xfrm>
            <a:off x="533400" y="1981200"/>
            <a:ext cx="8229600" cy="4572000"/>
          </a:xfrm>
        </p:spPr>
        <p:txBody>
          <a:bodyPr/>
          <a:lstStyle/>
          <a:p>
            <a:pPr eaLnBrk="1" hangingPunct="1"/>
            <a:r>
              <a:rPr lang="tr-TR" smtClean="0">
                <a:latin typeface="Comic Sans MS" pitchFamily="66" charset="0"/>
              </a:rPr>
              <a:t>Bazen üst üste gelen ödevler bıkkınlık ve isyan duygusu yaratabilir. Bunun da doğal olabileceğini göz ardı etmemek gerekir. </a:t>
            </a:r>
          </a:p>
          <a:p>
            <a:pPr eaLnBrk="1" hangingPunct="1"/>
            <a:r>
              <a:rPr lang="tr-TR" smtClean="0">
                <a:latin typeface="Comic Sans MS" pitchFamily="66" charset="0"/>
              </a:rPr>
              <a:t>Böyle bir durumda sorunların ve duyguların paylaşılması önemlidir. </a:t>
            </a:r>
          </a:p>
          <a:p>
            <a:pPr eaLnBrk="1" hangingPunct="1"/>
            <a:r>
              <a:rPr lang="tr-TR" smtClean="0">
                <a:latin typeface="Comic Sans MS" pitchFamily="66" charset="0"/>
              </a:rPr>
              <a:t>Ona duygularını açıklama olanağı tanımak ve paylaşmasına fırsat vermek anlaşıldığı hissini yaratıp, rahatlatacaktır.</a:t>
            </a:r>
          </a:p>
        </p:txBody>
      </p:sp>
    </p:spTree>
  </p:cSld>
  <p:clrMapOvr>
    <a:masterClrMapping/>
  </p:clrMapOvr>
  <p:transition spd="med">
    <p:zoom/>
  </p:transition>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547688" y="404813"/>
            <a:ext cx="7989887" cy="1368425"/>
          </a:xfrm>
        </p:spPr>
        <p:txBody>
          <a:bodyPr/>
          <a:lstStyle/>
          <a:p>
            <a:pPr eaLnBrk="1" hangingPunct="1"/>
            <a:r>
              <a:rPr lang="en-US" sz="3200" b="1" smtClean="0">
                <a:latin typeface="Calibri" pitchFamily="34" charset="0"/>
              </a:rPr>
              <a:t>Ders çalışma konusundaki sorunlar başlıca şu nedenlerden kaynaklanmaktadır</a:t>
            </a:r>
            <a:r>
              <a:rPr lang="tr-TR" sz="3200" b="1" smtClean="0">
                <a:latin typeface="Calibri" pitchFamily="34" charset="0"/>
              </a:rPr>
              <a:t>:</a:t>
            </a:r>
          </a:p>
        </p:txBody>
      </p:sp>
      <p:sp>
        <p:nvSpPr>
          <p:cNvPr id="15363" name="Rectangle 4"/>
          <p:cNvSpPr>
            <a:spLocks noChangeArrowheads="1"/>
          </p:cNvSpPr>
          <p:nvPr/>
        </p:nvSpPr>
        <p:spPr bwMode="auto">
          <a:xfrm>
            <a:off x="755650" y="1814513"/>
            <a:ext cx="7416800" cy="4032250"/>
          </a:xfrm>
          <a:prstGeom prst="rect">
            <a:avLst/>
          </a:prstGeom>
          <a:noFill/>
          <a:ln w="9525">
            <a:noFill/>
            <a:miter lim="800000"/>
            <a:headEnd/>
            <a:tailEnd/>
          </a:ln>
        </p:spPr>
        <p:txBody>
          <a:bodyPr anchor="ctr">
            <a:spAutoFit/>
          </a:bodyPr>
          <a:lstStyle/>
          <a:p>
            <a:pPr>
              <a:buClr>
                <a:schemeClr val="tx2"/>
              </a:buClr>
              <a:buFont typeface="Wingdings" pitchFamily="2" charset="2"/>
              <a:buChar char="Ø"/>
              <a:tabLst>
                <a:tab pos="457200" algn="l"/>
              </a:tabLst>
            </a:pPr>
            <a:r>
              <a:rPr lang="en-US" sz="3200" b="1">
                <a:latin typeface="Calibri" pitchFamily="34" charset="0"/>
              </a:rPr>
              <a:t>Öğrencilerin küçük yaştan itibaren çalışma alışkanlığı edinememiş olması.</a:t>
            </a:r>
            <a:endParaRPr lang="tr-TR" sz="3200" b="1">
              <a:latin typeface="Calibri" pitchFamily="34" charset="0"/>
            </a:endParaRPr>
          </a:p>
          <a:p>
            <a:pPr>
              <a:buClr>
                <a:schemeClr val="tx2"/>
              </a:buClr>
              <a:buFont typeface="Wingdings" pitchFamily="2" charset="2"/>
              <a:buChar char="Ø"/>
              <a:tabLst>
                <a:tab pos="457200" algn="l"/>
              </a:tabLst>
            </a:pPr>
            <a:r>
              <a:rPr lang="en-US" sz="3200" b="1">
                <a:latin typeface="Calibri" pitchFamily="34" charset="0"/>
              </a:rPr>
              <a:t>Yanlış çalışma alışkanlığı.</a:t>
            </a:r>
            <a:endParaRPr lang="tr-TR" sz="3200" b="1">
              <a:latin typeface="Calibri" pitchFamily="34" charset="0"/>
            </a:endParaRPr>
          </a:p>
          <a:p>
            <a:pPr>
              <a:buClr>
                <a:schemeClr val="tx2"/>
              </a:buClr>
              <a:buFont typeface="Wingdings" pitchFamily="2" charset="2"/>
              <a:buChar char="Ø"/>
              <a:tabLst>
                <a:tab pos="457200" algn="l"/>
              </a:tabLst>
            </a:pPr>
            <a:r>
              <a:rPr lang="en-US" sz="3200" b="1">
                <a:latin typeface="Calibri" pitchFamily="34" charset="0"/>
              </a:rPr>
              <a:t>Temel bilgi eksikliğinden dolayı dersleri</a:t>
            </a:r>
            <a:r>
              <a:rPr lang="tr-TR" sz="3200" b="1">
                <a:latin typeface="Calibri" pitchFamily="34" charset="0"/>
              </a:rPr>
              <a:t> </a:t>
            </a:r>
            <a:r>
              <a:rPr lang="en-US" sz="3200" b="1">
                <a:latin typeface="Calibri" pitchFamily="34" charset="0"/>
              </a:rPr>
              <a:t>anlayamama.</a:t>
            </a:r>
            <a:endParaRPr lang="tr-TR" sz="3200" b="1">
              <a:latin typeface="Calibri" pitchFamily="34" charset="0"/>
            </a:endParaRPr>
          </a:p>
          <a:p>
            <a:pPr>
              <a:buClr>
                <a:schemeClr val="tx2"/>
              </a:buClr>
              <a:buFont typeface="Wingdings" pitchFamily="2" charset="2"/>
              <a:buChar char="Ø"/>
              <a:tabLst>
                <a:tab pos="457200" algn="l"/>
              </a:tabLst>
            </a:pPr>
            <a:r>
              <a:rPr lang="en-US" sz="3200" b="1">
                <a:latin typeface="Calibri" pitchFamily="34" charset="0"/>
              </a:rPr>
              <a:t>Kendine güvensizlik , olumsuz duygu ve düşünceler.</a:t>
            </a:r>
            <a:endParaRPr lang="tr-TR" sz="3200" b="1">
              <a:latin typeface="Calibri" pitchFamily="34" charset="0"/>
            </a:endParaRPr>
          </a:p>
          <a:p>
            <a:pPr>
              <a:buClr>
                <a:schemeClr val="tx2"/>
              </a:buClr>
              <a:buFont typeface="Wingdings" pitchFamily="2" charset="2"/>
              <a:buChar char="Ø"/>
              <a:tabLst>
                <a:tab pos="457200" algn="l"/>
              </a:tabLst>
            </a:pPr>
            <a:r>
              <a:rPr lang="en-US" sz="3200" b="1">
                <a:latin typeface="Calibri" pitchFamily="34" charset="0"/>
              </a:rPr>
              <a:t>Ailevi sorunlar.</a:t>
            </a:r>
          </a:p>
        </p:txBody>
      </p:sp>
    </p:spTree>
  </p:cSld>
  <p:clrMapOvr>
    <a:masterClrMapping/>
  </p:clrMapOvr>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3" name="Rectangle 2051"/>
          <p:cNvSpPr>
            <a:spLocks noGrp="1" noChangeArrowheads="1"/>
          </p:cNvSpPr>
          <p:nvPr>
            <p:ph type="body" idx="1"/>
          </p:nvPr>
        </p:nvSpPr>
        <p:spPr>
          <a:xfrm>
            <a:off x="457200" y="533400"/>
            <a:ext cx="8382000" cy="6324600"/>
          </a:xfrm>
        </p:spPr>
        <p:txBody>
          <a:bodyPr/>
          <a:lstStyle/>
          <a:p>
            <a:pPr eaLnBrk="1" hangingPunct="1">
              <a:defRPr/>
            </a:pPr>
            <a:r>
              <a:rPr lang="tr-TR" smtClean="0">
                <a:latin typeface="Comic Sans MS" pitchFamily="66" charset="0"/>
              </a:rPr>
              <a:t>Başkalarının duygu ve düşüncesine değer vererek </a:t>
            </a:r>
            <a:r>
              <a:rPr lang="tr-TR" b="1" smtClean="0">
                <a:effectLst>
                  <a:outerShdw blurRad="38100" dist="38100" dir="2700000" algn="tl">
                    <a:srgbClr val="C0C0C0"/>
                  </a:outerShdw>
                </a:effectLst>
                <a:latin typeface="Comic Sans MS" pitchFamily="66" charset="0"/>
              </a:rPr>
              <a:t>kendini rahatça ifade edebilmeyi</a:t>
            </a:r>
            <a:r>
              <a:rPr lang="tr-TR" smtClean="0">
                <a:latin typeface="Comic Sans MS" pitchFamily="66" charset="0"/>
              </a:rPr>
              <a:t> , </a:t>
            </a:r>
            <a:r>
              <a:rPr lang="tr-TR" b="1" smtClean="0">
                <a:effectLst>
                  <a:outerShdw blurRad="38100" dist="38100" dir="2700000" algn="tl">
                    <a:srgbClr val="C0C0C0"/>
                  </a:outerShdw>
                </a:effectLst>
                <a:latin typeface="Comic Sans MS" pitchFamily="66" charset="0"/>
              </a:rPr>
              <a:t>yaratıcılığını geliştirmeyi</a:t>
            </a:r>
            <a:r>
              <a:rPr lang="tr-TR" smtClean="0">
                <a:latin typeface="Comic Sans MS" pitchFamily="66" charset="0"/>
              </a:rPr>
              <a:t> öğrenecektir. </a:t>
            </a:r>
          </a:p>
          <a:p>
            <a:pPr eaLnBrk="1" hangingPunct="1">
              <a:defRPr/>
            </a:pPr>
            <a:r>
              <a:rPr lang="tr-TR" smtClean="0">
                <a:latin typeface="Comic Sans MS" pitchFamily="66" charset="0"/>
              </a:rPr>
              <a:t>Örneğin çocuğunuz matematik çalışmaktan bıkıp“ </a:t>
            </a:r>
            <a:r>
              <a:rPr lang="tr-TR" b="1" smtClean="0">
                <a:effectLst>
                  <a:outerShdw blurRad="38100" dist="38100" dir="2700000" algn="tl">
                    <a:srgbClr val="C0C0C0"/>
                  </a:outerShdw>
                </a:effectLst>
                <a:latin typeface="Comic Sans MS" pitchFamily="66" charset="0"/>
              </a:rPr>
              <a:t>matematik benim ne işime</a:t>
            </a:r>
            <a:r>
              <a:rPr lang="tr-TR" smtClean="0">
                <a:latin typeface="Comic Sans MS" pitchFamily="66" charset="0"/>
              </a:rPr>
              <a:t> </a:t>
            </a:r>
            <a:r>
              <a:rPr lang="tr-TR" b="1" smtClean="0">
                <a:effectLst>
                  <a:outerShdw blurRad="38100" dist="38100" dir="2700000" algn="tl">
                    <a:srgbClr val="C0C0C0"/>
                  </a:outerShdw>
                </a:effectLst>
                <a:latin typeface="Comic Sans MS" pitchFamily="66" charset="0"/>
              </a:rPr>
              <a:t>yarayacak !</a:t>
            </a:r>
            <a:r>
              <a:rPr lang="tr-TR" smtClean="0">
                <a:latin typeface="Comic Sans MS" pitchFamily="66" charset="0"/>
              </a:rPr>
              <a:t> “ diye isyan ettiğinde hayatta ne gibi yararları olduğunu anlatmak yerine, ne hissettiğini anlamaya çalışmak“</a:t>
            </a:r>
            <a:r>
              <a:rPr lang="tr-TR" b="1" smtClean="0">
                <a:effectLst>
                  <a:outerShdw blurRad="38100" dist="38100" dir="2700000" algn="tl">
                    <a:srgbClr val="C0C0C0"/>
                  </a:outerShdw>
                </a:effectLst>
                <a:latin typeface="Comic Sans MS" pitchFamily="66" charset="0"/>
              </a:rPr>
              <a:t>anlıyorum ki matematik çalışmak seni çok</a:t>
            </a:r>
            <a:r>
              <a:rPr lang="tr-TR" smtClean="0">
                <a:latin typeface="Comic Sans MS" pitchFamily="66" charset="0"/>
              </a:rPr>
              <a:t> </a:t>
            </a:r>
            <a:r>
              <a:rPr lang="tr-TR" b="1" smtClean="0">
                <a:effectLst>
                  <a:outerShdw blurRad="38100" dist="38100" dir="2700000" algn="tl">
                    <a:srgbClr val="C0C0C0"/>
                  </a:outerShdw>
                </a:effectLst>
                <a:latin typeface="Comic Sans MS" pitchFamily="66" charset="0"/>
              </a:rPr>
              <a:t>yordu”</a:t>
            </a:r>
            <a:r>
              <a:rPr lang="tr-TR" smtClean="0">
                <a:latin typeface="Comic Sans MS" pitchFamily="66" charset="0"/>
              </a:rPr>
              <a:t> gibi kendisine , anlaşıldığını hissettirmek daha önemlidir.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12643">
                                            <p:txEl>
                                              <p:pRg st="0" end="0"/>
                                            </p:txEl>
                                          </p:spTgt>
                                        </p:tgtEl>
                                        <p:attrNameLst>
                                          <p:attrName>style.visibility</p:attrName>
                                        </p:attrNameLst>
                                      </p:cBhvr>
                                      <p:to>
                                        <p:strVal val="visible"/>
                                      </p:to>
                                    </p:set>
                                    <p:anim calcmode="lin" valueType="num">
                                      <p:cBhvr additive="base">
                                        <p:cTn id="7" dur="5000" fill="hold"/>
                                        <p:tgtEl>
                                          <p:spTgt spid="112643">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11264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12643">
                                            <p:txEl>
                                              <p:pRg st="1" end="1"/>
                                            </p:txEl>
                                          </p:spTgt>
                                        </p:tgtEl>
                                        <p:attrNameLst>
                                          <p:attrName>style.visibility</p:attrName>
                                        </p:attrNameLst>
                                      </p:cBhvr>
                                      <p:to>
                                        <p:strVal val="visible"/>
                                      </p:to>
                                    </p:set>
                                    <p:anim calcmode="lin" valueType="num">
                                      <p:cBhvr additive="base">
                                        <p:cTn id="13" dur="5000" fill="hold"/>
                                        <p:tgtEl>
                                          <p:spTgt spid="112643">
                                            <p:txEl>
                                              <p:pRg st="1" end="1"/>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11264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3" grpId="0" build="p" autoUpdateAnimBg="0"/>
    </p:bldLst>
  </p:timing>
</p:sld>
</file>

<file path=ppt/slides/slide1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685800" y="1258888"/>
            <a:ext cx="8153400" cy="4111625"/>
          </a:xfrm>
        </p:spPr>
        <p:txBody>
          <a:bodyPr/>
          <a:lstStyle/>
          <a:p>
            <a:pPr eaLnBrk="1" hangingPunct="1">
              <a:defRPr/>
            </a:pPr>
            <a:r>
              <a:rPr lang="tr-TR" smtClean="0">
                <a:latin typeface="Comic Sans MS" pitchFamily="66" charset="0"/>
              </a:rPr>
              <a:t>UNUTMAMAK GEREKİR Kİ BAŞARILI BİR İNSAN,</a:t>
            </a:r>
            <a:br>
              <a:rPr lang="tr-TR" smtClean="0">
                <a:latin typeface="Comic Sans MS" pitchFamily="66" charset="0"/>
              </a:rPr>
            </a:br>
            <a:r>
              <a:rPr lang="tr-TR" b="1" smtClean="0">
                <a:effectLst>
                  <a:outerShdw blurRad="38100" dist="38100" dir="2700000" algn="tl">
                    <a:srgbClr val="C0C0C0"/>
                  </a:outerShdw>
                </a:effectLst>
                <a:latin typeface="Comic Sans MS" pitchFamily="66" charset="0"/>
              </a:rPr>
              <a:t>BELİRLİ AMAÇLARINA BELİRLİ BİR ZAMAN DİLİMİ İÇİNDE</a:t>
            </a:r>
            <a:r>
              <a:rPr lang="tr-TR" smtClean="0">
                <a:latin typeface="Comic Sans MS" pitchFamily="66" charset="0"/>
              </a:rPr>
              <a:t> ULAŞMIŞ OLAN İNSANDIR.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 calcmode="lin" valueType="num">
                                      <p:cBhvr additive="base">
                                        <p:cTn id="7" dur="5000" fill="hold"/>
                                        <p:tgtEl>
                                          <p:spTgt spid="38914"/>
                                        </p:tgtEl>
                                        <p:attrNameLst>
                                          <p:attrName>ppt_x</p:attrName>
                                        </p:attrNameLst>
                                      </p:cBhvr>
                                      <p:tavLst>
                                        <p:tav tm="0">
                                          <p:val>
                                            <p:strVal val="1+#ppt_w/2"/>
                                          </p:val>
                                        </p:tav>
                                        <p:tav tm="100000">
                                          <p:val>
                                            <p:strVal val="#ppt_x"/>
                                          </p:val>
                                        </p:tav>
                                      </p:tavLst>
                                    </p:anim>
                                    <p:anim calcmode="lin" valueType="num">
                                      <p:cBhvr additive="base">
                                        <p:cTn id="8" dur="5000" fill="hold"/>
                                        <p:tgtEl>
                                          <p:spTgt spid="389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autoUpdateAnimBg="0"/>
    </p:bldLst>
  </p:timing>
</p:sld>
</file>

<file path=ppt/slides/slide1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tr-TR" smtClean="0">
                <a:latin typeface="Comic Sans MS" pitchFamily="66" charset="0"/>
              </a:rPr>
              <a:t>DÜZENLİ BİR AİLE HAYATI</a:t>
            </a:r>
          </a:p>
        </p:txBody>
      </p:sp>
      <p:sp>
        <p:nvSpPr>
          <p:cNvPr id="39939" name="Rectangle 3"/>
          <p:cNvSpPr>
            <a:spLocks noGrp="1" noChangeArrowheads="1"/>
          </p:cNvSpPr>
          <p:nvPr>
            <p:ph type="body" idx="1"/>
          </p:nvPr>
        </p:nvSpPr>
        <p:spPr/>
        <p:txBody>
          <a:bodyPr/>
          <a:lstStyle/>
          <a:p>
            <a:pPr eaLnBrk="1" hangingPunct="1">
              <a:defRPr/>
            </a:pPr>
            <a:r>
              <a:rPr lang="tr-TR" smtClean="0">
                <a:latin typeface="Comic Sans MS" pitchFamily="66" charset="0"/>
              </a:rPr>
              <a:t>Başarı konusunda önemli konulardan bir tanesi de </a:t>
            </a:r>
            <a:r>
              <a:rPr lang="tr-TR" b="1" smtClean="0">
                <a:effectLst>
                  <a:outerShdw blurRad="38100" dist="38100" dir="2700000" algn="tl">
                    <a:srgbClr val="C0C0C0"/>
                  </a:outerShdw>
                </a:effectLst>
                <a:latin typeface="Comic Sans MS" pitchFamily="66" charset="0"/>
              </a:rPr>
              <a:t>düzenli bir aile yaşantısıdır.</a:t>
            </a:r>
          </a:p>
          <a:p>
            <a:pPr eaLnBrk="1" hangingPunct="1">
              <a:defRPr/>
            </a:pPr>
            <a:r>
              <a:rPr lang="tr-TR" b="1" smtClean="0">
                <a:effectLst>
                  <a:outerShdw blurRad="38100" dist="38100" dir="2700000" algn="tl">
                    <a:srgbClr val="C0C0C0"/>
                  </a:outerShdw>
                </a:effectLst>
                <a:latin typeface="Comic Sans MS" pitchFamily="66" charset="0"/>
              </a:rPr>
              <a:t>Kişi uzlaşma içinde olduğu bir aile hayatı sürdüremiyorsa ; sağlığını koruması, kendini derslere verebilmesi, yaratıcı ve başarılı olması güçleşmektedir.  </a:t>
            </a:r>
            <a:endParaRPr lang="tr-TR"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8"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animEffect transition="in" filter="slide(fromLeft)">
                                      <p:cBhvr>
                                        <p:cTn id="7" dur="500"/>
                                        <p:tgtEl>
                                          <p:spTgt spid="39938"/>
                                        </p:tgtEl>
                                      </p:cBhvr>
                                    </p:animEffect>
                                  </p:childTnLst>
                                </p:cTn>
                              </p:par>
                            </p:childTnLst>
                          </p:cTn>
                        </p:par>
                      </p:childTnLst>
                    </p:cTn>
                  </p:par>
                  <p:par>
                    <p:cTn id="8" fill="hold">
                      <p:stCondLst>
                        <p:cond delay="indefinite"/>
                      </p:stCondLst>
                      <p:childTnLst>
                        <p:par>
                          <p:cTn id="9" fill="hold">
                            <p:stCondLst>
                              <p:cond delay="0"/>
                            </p:stCondLst>
                            <p:childTnLst>
                              <p:par>
                                <p:cTn id="10" presetID="7" presetClass="entr" presetSubtype="4" fill="hold" grpId="0" nodeType="clickEffect">
                                  <p:stCondLst>
                                    <p:cond delay="0"/>
                                  </p:stCondLst>
                                  <p:childTnLst>
                                    <p:set>
                                      <p:cBhvr>
                                        <p:cTn id="11" dur="1" fill="hold">
                                          <p:stCondLst>
                                            <p:cond delay="0"/>
                                          </p:stCondLst>
                                        </p:cTn>
                                        <p:tgtEl>
                                          <p:spTgt spid="39939">
                                            <p:txEl>
                                              <p:pRg st="0" end="0"/>
                                            </p:txEl>
                                          </p:spTgt>
                                        </p:tgtEl>
                                        <p:attrNameLst>
                                          <p:attrName>style.visibility</p:attrName>
                                        </p:attrNameLst>
                                      </p:cBhvr>
                                      <p:to>
                                        <p:strVal val="visible"/>
                                      </p:to>
                                    </p:set>
                                    <p:anim calcmode="lin" valueType="num">
                                      <p:cBhvr additive="base">
                                        <p:cTn id="12" dur="5000" fill="hold"/>
                                        <p:tgtEl>
                                          <p:spTgt spid="39939">
                                            <p:txEl>
                                              <p:pRg st="0" end="0"/>
                                            </p:txEl>
                                          </p:spTgt>
                                        </p:tgtEl>
                                        <p:attrNameLst>
                                          <p:attrName>ppt_x</p:attrName>
                                        </p:attrNameLst>
                                      </p:cBhvr>
                                      <p:tavLst>
                                        <p:tav tm="0">
                                          <p:val>
                                            <p:strVal val="#ppt_x"/>
                                          </p:val>
                                        </p:tav>
                                        <p:tav tm="100000">
                                          <p:val>
                                            <p:strVal val="#ppt_x"/>
                                          </p:val>
                                        </p:tav>
                                      </p:tavLst>
                                    </p:anim>
                                    <p:anim calcmode="lin" valueType="num">
                                      <p:cBhvr additive="base">
                                        <p:cTn id="13" dur="5000" fill="hold"/>
                                        <p:tgtEl>
                                          <p:spTgt spid="39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7" presetClass="entr" presetSubtype="4" fill="hold" grpId="0" nodeType="clickEffect">
                                  <p:stCondLst>
                                    <p:cond delay="0"/>
                                  </p:stCondLst>
                                  <p:childTnLst>
                                    <p:set>
                                      <p:cBhvr>
                                        <p:cTn id="17" dur="1" fill="hold">
                                          <p:stCondLst>
                                            <p:cond delay="0"/>
                                          </p:stCondLst>
                                        </p:cTn>
                                        <p:tgtEl>
                                          <p:spTgt spid="39939">
                                            <p:txEl>
                                              <p:pRg st="1" end="1"/>
                                            </p:txEl>
                                          </p:spTgt>
                                        </p:tgtEl>
                                        <p:attrNameLst>
                                          <p:attrName>style.visibility</p:attrName>
                                        </p:attrNameLst>
                                      </p:cBhvr>
                                      <p:to>
                                        <p:strVal val="visible"/>
                                      </p:to>
                                    </p:set>
                                    <p:anim calcmode="lin" valueType="num">
                                      <p:cBhvr additive="base">
                                        <p:cTn id="18" dur="5000" fill="hold"/>
                                        <p:tgtEl>
                                          <p:spTgt spid="39939">
                                            <p:txEl>
                                              <p:pRg st="1" end="1"/>
                                            </p:txEl>
                                          </p:spTgt>
                                        </p:tgtEl>
                                        <p:attrNameLst>
                                          <p:attrName>ppt_x</p:attrName>
                                        </p:attrNameLst>
                                      </p:cBhvr>
                                      <p:tavLst>
                                        <p:tav tm="0">
                                          <p:val>
                                            <p:strVal val="#ppt_x"/>
                                          </p:val>
                                        </p:tav>
                                        <p:tav tm="100000">
                                          <p:val>
                                            <p:strVal val="#ppt_x"/>
                                          </p:val>
                                        </p:tav>
                                      </p:tavLst>
                                    </p:anim>
                                    <p:anim calcmode="lin" valueType="num">
                                      <p:cBhvr additive="base">
                                        <p:cTn id="19" dur="5000" fill="hold"/>
                                        <p:tgtEl>
                                          <p:spTgt spid="399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8" grpId="0" autoUpdateAnimBg="0"/>
      <p:bldP spid="39939" grpId="0" build="p" autoUpdateAnimBg="0"/>
    </p:bldLst>
  </p:timing>
</p:sld>
</file>

<file path=ppt/slides/slide1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14400" y="1479550"/>
            <a:ext cx="7543800" cy="3441700"/>
          </a:xfrm>
        </p:spPr>
        <p:txBody>
          <a:bodyPr/>
          <a:lstStyle/>
          <a:p>
            <a:pPr eaLnBrk="1" hangingPunct="1"/>
            <a:r>
              <a:rPr lang="tr-TR" smtClean="0">
                <a:latin typeface="Comic Sans MS" pitchFamily="66" charset="0"/>
              </a:rPr>
              <a:t>Eğitim başarısı ders başında ne kadar zaman geçirildiği değil, çalışılan malzemeden öğrencide geriye ne kaldığına bağlıdır.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1"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0" fill="hold"/>
                                        <p:tgtEl>
                                          <p:spTgt spid="46082"/>
                                        </p:tgtEl>
                                        <p:attrNameLst>
                                          <p:attrName>ppt_x</p:attrName>
                                        </p:attrNameLst>
                                      </p:cBhvr>
                                      <p:tavLst>
                                        <p:tav tm="0">
                                          <p:val>
                                            <p:strVal val="#ppt_x"/>
                                          </p:val>
                                        </p:tav>
                                        <p:tav tm="100000">
                                          <p:val>
                                            <p:strVal val="#ppt_x"/>
                                          </p:val>
                                        </p:tav>
                                      </p:tavLst>
                                    </p:anim>
                                    <p:anim calcmode="lin" valueType="num">
                                      <p:cBhvr additive="base">
                                        <p:cTn id="8" dur="5000" fill="hold"/>
                                        <p:tgtEl>
                                          <p:spTgt spid="4608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utoUpdateAnimBg="0"/>
    </p:bldLst>
  </p:timing>
</p:sld>
</file>

<file path=ppt/slides/slide1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685800" y="358775"/>
            <a:ext cx="7772400" cy="2101850"/>
          </a:xfrm>
        </p:spPr>
        <p:txBody>
          <a:bodyPr/>
          <a:lstStyle/>
          <a:p>
            <a:pPr eaLnBrk="1" hangingPunct="1"/>
            <a:r>
              <a:rPr lang="tr-TR" smtClean="0">
                <a:latin typeface="Comic Sans MS" pitchFamily="66" charset="0"/>
              </a:rPr>
              <a:t>BELLEĞİN ÖZELLİKLERİ </a:t>
            </a:r>
            <a:br>
              <a:rPr lang="tr-TR" smtClean="0">
                <a:latin typeface="Comic Sans MS" pitchFamily="66" charset="0"/>
              </a:rPr>
            </a:br>
            <a:r>
              <a:rPr lang="tr-TR" smtClean="0">
                <a:latin typeface="Comic Sans MS" pitchFamily="66" charset="0"/>
              </a:rPr>
              <a:t>ve</a:t>
            </a:r>
            <a:br>
              <a:rPr lang="tr-TR" smtClean="0">
                <a:latin typeface="Comic Sans MS" pitchFamily="66" charset="0"/>
              </a:rPr>
            </a:br>
            <a:r>
              <a:rPr lang="tr-TR" smtClean="0">
                <a:latin typeface="Comic Sans MS" pitchFamily="66" charset="0"/>
              </a:rPr>
              <a:t> ÖĞRENME </a:t>
            </a:r>
          </a:p>
        </p:txBody>
      </p:sp>
      <p:sp>
        <p:nvSpPr>
          <p:cNvPr id="47107" name="Rectangle 3"/>
          <p:cNvSpPr>
            <a:spLocks noGrp="1" noChangeArrowheads="1"/>
          </p:cNvSpPr>
          <p:nvPr>
            <p:ph type="body" idx="1"/>
          </p:nvPr>
        </p:nvSpPr>
        <p:spPr>
          <a:xfrm>
            <a:off x="304800" y="2590800"/>
            <a:ext cx="8534400" cy="3962400"/>
          </a:xfrm>
        </p:spPr>
        <p:txBody>
          <a:bodyPr/>
          <a:lstStyle/>
          <a:p>
            <a:pPr eaLnBrk="1" hangingPunct="1"/>
            <a:r>
              <a:rPr lang="tr-TR" smtClean="0">
                <a:latin typeface="Comic Sans MS" pitchFamily="66" charset="0"/>
              </a:rPr>
              <a:t>Öğrenme sinir hücreleri arasında yeni bağlantılar kurulmasıyla gerçekleşen</a:t>
            </a:r>
          </a:p>
          <a:p>
            <a:pPr eaLnBrk="1" hangingPunct="1">
              <a:buFontTx/>
              <a:buNone/>
            </a:pPr>
            <a:r>
              <a:rPr lang="tr-TR" smtClean="0">
                <a:latin typeface="Comic Sans MS" pitchFamily="66" charset="0"/>
              </a:rPr>
              <a:t>   </a:t>
            </a:r>
            <a:r>
              <a:rPr lang="tr-TR" b="1" smtClean="0">
                <a:latin typeface="Comic Sans MS" pitchFamily="66" charset="0"/>
              </a:rPr>
              <a:t>biyo-kimyasal </a:t>
            </a:r>
            <a:r>
              <a:rPr lang="tr-TR" smtClean="0">
                <a:latin typeface="Comic Sans MS" pitchFamily="66" charset="0"/>
              </a:rPr>
              <a:t>bir olaydır. </a:t>
            </a:r>
          </a:p>
          <a:p>
            <a:pPr eaLnBrk="1" hangingPunct="1"/>
            <a:endParaRPr lang="tr-TR" smtClean="0">
              <a:latin typeface="Comic Sans MS" pitchFamily="66" charset="0"/>
            </a:endParaRPr>
          </a:p>
          <a:p>
            <a:pPr eaLnBrk="1" hangingPunct="1"/>
            <a:r>
              <a:rPr lang="tr-TR" smtClean="0">
                <a:latin typeface="Comic Sans MS" pitchFamily="66" charset="0"/>
              </a:rPr>
              <a:t>İyi öğrenebilmek ve öğrendiğimizden yararlanabilmek için belleğin özelliklerini bilmekte yarar vardır.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ppt_x"/>
                                          </p:val>
                                        </p:tav>
                                        <p:tav tm="100000">
                                          <p:val>
                                            <p:strVal val="#ppt_x"/>
                                          </p:val>
                                        </p:tav>
                                      </p:tavLst>
                                    </p:anim>
                                    <p:anim calcmode="lin" valueType="num">
                                      <p:cBhvr additive="base">
                                        <p:cTn id="8" dur="500" fill="hold"/>
                                        <p:tgtEl>
                                          <p:spTgt spid="47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7107">
                                            <p:txEl>
                                              <p:pRg st="0" end="0"/>
                                            </p:txEl>
                                          </p:spTgt>
                                        </p:tgtEl>
                                        <p:attrNameLst>
                                          <p:attrName>style.visibility</p:attrName>
                                        </p:attrNameLst>
                                      </p:cBhvr>
                                      <p:to>
                                        <p:strVal val="visible"/>
                                      </p:to>
                                    </p:set>
                                    <p:anim calcmode="lin" valueType="num">
                                      <p:cBhvr additive="base">
                                        <p:cTn id="13" dur="5000" fill="hold"/>
                                        <p:tgtEl>
                                          <p:spTgt spid="4710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71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47107">
                                            <p:txEl>
                                              <p:pRg st="1" end="1"/>
                                            </p:txEl>
                                          </p:spTgt>
                                        </p:tgtEl>
                                        <p:attrNameLst>
                                          <p:attrName>style.visibility</p:attrName>
                                        </p:attrNameLst>
                                      </p:cBhvr>
                                      <p:to>
                                        <p:strVal val="visible"/>
                                      </p:to>
                                    </p:set>
                                    <p:anim calcmode="lin" valueType="num">
                                      <p:cBhvr additive="base">
                                        <p:cTn id="19" dur="5000" fill="hold"/>
                                        <p:tgtEl>
                                          <p:spTgt spid="47107">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471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47107">
                                            <p:txEl>
                                              <p:pRg st="3" end="3"/>
                                            </p:txEl>
                                          </p:spTgt>
                                        </p:tgtEl>
                                        <p:attrNameLst>
                                          <p:attrName>style.visibility</p:attrName>
                                        </p:attrNameLst>
                                      </p:cBhvr>
                                      <p:to>
                                        <p:strVal val="visible"/>
                                      </p:to>
                                    </p:set>
                                    <p:anim calcmode="lin" valueType="num">
                                      <p:cBhvr additive="base">
                                        <p:cTn id="25" dur="5000" fill="hold"/>
                                        <p:tgtEl>
                                          <p:spTgt spid="47107">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4710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6" grpId="0" autoUpdateAnimBg="0"/>
      <p:bldP spid="47107" grpId="0" build="p" autoUpdateAnimBg="0"/>
    </p:bldLst>
  </p:timing>
</p:sld>
</file>

<file path=ppt/slides/slide1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5890" name="Rectangle 1026"/>
          <p:cNvSpPr>
            <a:spLocks noGrp="1" noChangeArrowheads="1"/>
          </p:cNvSpPr>
          <p:nvPr>
            <p:ph type="title"/>
          </p:nvPr>
        </p:nvSpPr>
        <p:spPr>
          <a:xfrm>
            <a:off x="609600" y="53975"/>
            <a:ext cx="7848600" cy="2101850"/>
          </a:xfrm>
        </p:spPr>
        <p:txBody>
          <a:bodyPr/>
          <a:lstStyle/>
          <a:p>
            <a:pPr eaLnBrk="1" hangingPunct="1"/>
            <a:r>
              <a:rPr lang="tr-TR" smtClean="0">
                <a:latin typeface="Comic Sans MS" pitchFamily="66" charset="0"/>
              </a:rPr>
              <a:t>Öğrenme beynimizde gerçekleşen zihinsel bir süreçtir.</a:t>
            </a:r>
          </a:p>
        </p:txBody>
      </p:sp>
      <p:sp>
        <p:nvSpPr>
          <p:cNvPr id="165891" name="Rectangle 1027"/>
          <p:cNvSpPr>
            <a:spLocks noGrp="1" noChangeArrowheads="1"/>
          </p:cNvSpPr>
          <p:nvPr>
            <p:ph type="body" idx="1"/>
          </p:nvPr>
        </p:nvSpPr>
        <p:spPr>
          <a:xfrm>
            <a:off x="685800" y="2438400"/>
            <a:ext cx="7772400" cy="3962400"/>
          </a:xfrm>
        </p:spPr>
        <p:txBody>
          <a:bodyPr/>
          <a:lstStyle/>
          <a:p>
            <a:pPr eaLnBrk="1" hangingPunct="1"/>
            <a:r>
              <a:rPr lang="tr-TR" smtClean="0">
                <a:latin typeface="Comic Sans MS" pitchFamily="66" charset="0"/>
              </a:rPr>
              <a:t>Yeni bir bilgiyi herkes aynı biçimde öğrenmez.Öğrenme biçimimizi çevresel, toplumsal,duygusal ve fiziksel uyarılara nasıl tepki verdiğimiz belirler.Öğrenme biçiminin doğrusu ve yanlışı yoktur ve kişiden kişiye göre değişir.</a:t>
            </a:r>
          </a:p>
          <a:p>
            <a:pPr eaLnBrk="1" hangingPunct="1"/>
            <a:endParaRPr lang="tr-TR"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5890"/>
                                        </p:tgtEl>
                                        <p:attrNameLst>
                                          <p:attrName>style.visibility</p:attrName>
                                        </p:attrNameLst>
                                      </p:cBhvr>
                                      <p:to>
                                        <p:strVal val="visible"/>
                                      </p:to>
                                    </p:set>
                                    <p:anim calcmode="lin" valueType="num">
                                      <p:cBhvr additive="base">
                                        <p:cTn id="7" dur="5000" fill="hold"/>
                                        <p:tgtEl>
                                          <p:spTgt spid="165890"/>
                                        </p:tgtEl>
                                        <p:attrNameLst>
                                          <p:attrName>ppt_x</p:attrName>
                                        </p:attrNameLst>
                                      </p:cBhvr>
                                      <p:tavLst>
                                        <p:tav tm="0">
                                          <p:val>
                                            <p:strVal val="#ppt_x"/>
                                          </p:val>
                                        </p:tav>
                                        <p:tav tm="100000">
                                          <p:val>
                                            <p:strVal val="#ppt_x"/>
                                          </p:val>
                                        </p:tav>
                                      </p:tavLst>
                                    </p:anim>
                                    <p:anim calcmode="lin" valueType="num">
                                      <p:cBhvr additive="base">
                                        <p:cTn id="8" dur="5000" fill="hold"/>
                                        <p:tgtEl>
                                          <p:spTgt spid="16589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5891">
                                            <p:txEl>
                                              <p:pRg st="0" end="0"/>
                                            </p:txEl>
                                          </p:spTgt>
                                        </p:tgtEl>
                                        <p:attrNameLst>
                                          <p:attrName>style.visibility</p:attrName>
                                        </p:attrNameLst>
                                      </p:cBhvr>
                                      <p:to>
                                        <p:strVal val="visible"/>
                                      </p:to>
                                    </p:set>
                                    <p:anim calcmode="lin" valueType="num">
                                      <p:cBhvr additive="base">
                                        <p:cTn id="13" dur="500" fill="hold"/>
                                        <p:tgtEl>
                                          <p:spTgt spid="1658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58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890" grpId="0" autoUpdateAnimBg="0"/>
      <p:bldP spid="165891" grpId="0" build="p" autoUpdateAnimBg="0"/>
    </p:bldLst>
  </p:timing>
</p:sld>
</file>

<file path=ppt/slides/slide1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type="body" idx="1"/>
          </p:nvPr>
        </p:nvSpPr>
        <p:spPr>
          <a:xfrm>
            <a:off x="685800" y="838200"/>
            <a:ext cx="7772400" cy="5257800"/>
          </a:xfrm>
        </p:spPr>
        <p:txBody>
          <a:bodyPr/>
          <a:lstStyle/>
          <a:p>
            <a:pPr eaLnBrk="1" hangingPunct="1"/>
            <a:r>
              <a:rPr lang="tr-TR" smtClean="0">
                <a:latin typeface="Comic Sans MS" pitchFamily="66" charset="0"/>
              </a:rPr>
              <a:t>İnsan anladıklarının ve öğrendiklerinin yarısına yakın bölümünü 20 dakika içinde unutur. </a:t>
            </a:r>
          </a:p>
          <a:p>
            <a:pPr eaLnBrk="1" hangingPunct="1"/>
            <a:endParaRPr lang="tr-TR" smtClean="0">
              <a:latin typeface="Comic Sans MS" pitchFamily="66" charset="0"/>
            </a:endParaRPr>
          </a:p>
          <a:p>
            <a:pPr eaLnBrk="1" hangingPunct="1"/>
            <a:r>
              <a:rPr lang="tr-TR" smtClean="0">
                <a:latin typeface="Comic Sans MS" pitchFamily="66" charset="0"/>
              </a:rPr>
              <a:t>Bir de insanın dinlediğini ve okuduğunu yeterince anlayamadığı durumlar olduğunu düşünürsek , hatırda kalacak miktarın daha da azalacağı kendiliğinden ortaya çıkar.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0" fill="hold"/>
                                        <p:tgtEl>
                                          <p:spTgt spid="4813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48131">
                                            <p:txEl>
                                              <p:pRg st="2" end="2"/>
                                            </p:txEl>
                                          </p:spTgt>
                                        </p:tgtEl>
                                        <p:attrNameLst>
                                          <p:attrName>style.visibility</p:attrName>
                                        </p:attrNameLst>
                                      </p:cBhvr>
                                      <p:to>
                                        <p:strVal val="visible"/>
                                      </p:to>
                                    </p:set>
                                    <p:anim calcmode="lin" valueType="num">
                                      <p:cBhvr additive="base">
                                        <p:cTn id="13" dur="5000" fill="hold"/>
                                        <p:tgtEl>
                                          <p:spTgt spid="48131">
                                            <p:txEl>
                                              <p:pRg st="2" end="2"/>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1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6915" name="Rectangle 1027"/>
          <p:cNvSpPr>
            <a:spLocks noGrp="1" noChangeArrowheads="1"/>
          </p:cNvSpPr>
          <p:nvPr>
            <p:ph type="body" idx="1"/>
          </p:nvPr>
        </p:nvSpPr>
        <p:spPr>
          <a:xfrm>
            <a:off x="228600" y="762000"/>
            <a:ext cx="8534400" cy="5791200"/>
          </a:xfrm>
        </p:spPr>
        <p:txBody>
          <a:bodyPr/>
          <a:lstStyle/>
          <a:p>
            <a:pPr eaLnBrk="1" hangingPunct="1">
              <a:lnSpc>
                <a:spcPct val="90000"/>
              </a:lnSpc>
            </a:pPr>
            <a:r>
              <a:rPr lang="tr-TR" smtClean="0">
                <a:latin typeface="Comic Sans MS" pitchFamily="66" charset="0"/>
              </a:rPr>
              <a:t>Örneğin : ” Köpek ” sözcüğünü duyduğunuzda aklınıza ilkin ne geliyor? Kimileri köpeğin görüntüsünü görüyor,kimileri havlama sesini duyuyor,kimileri de tüylerinin yumuşaklığını duyumsuyor.BUNUN ANLAMI NEDİR? Köpek sözcüğünü duyduklarında görüntüsünü zihninde canlandıranlar öğrenmeyi ”GÖRSEL”yoldan gerçekleştirirler.Bu kişiler anımsamak istedikleri öteki şeyleri de görüntüleriyle anımsarlar.</a:t>
            </a:r>
          </a:p>
          <a:p>
            <a:pPr eaLnBrk="1" hangingPunct="1">
              <a:lnSpc>
                <a:spcPct val="90000"/>
              </a:lnSpc>
            </a:pPr>
            <a:endParaRPr lang="tr-TR"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66915">
                                            <p:txEl>
                                              <p:pRg st="0" end="0"/>
                                            </p:txEl>
                                          </p:spTgt>
                                        </p:tgtEl>
                                        <p:attrNameLst>
                                          <p:attrName>style.visibility</p:attrName>
                                        </p:attrNameLst>
                                      </p:cBhvr>
                                      <p:to>
                                        <p:strVal val="visible"/>
                                      </p:to>
                                    </p:set>
                                    <p:anim calcmode="lin" valueType="num">
                                      <p:cBhvr additive="base">
                                        <p:cTn id="7" dur="5000" fill="hold"/>
                                        <p:tgtEl>
                                          <p:spTgt spid="166915">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1669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6915" grpId="0" build="p" autoUpdateAnimBg="0"/>
    </p:bldLst>
  </p:timing>
</p:sld>
</file>

<file path=ppt/slides/slide1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7939" name="Rectangle 1027"/>
          <p:cNvSpPr>
            <a:spLocks noGrp="1" noChangeArrowheads="1"/>
          </p:cNvSpPr>
          <p:nvPr>
            <p:ph type="body" idx="1"/>
          </p:nvPr>
        </p:nvSpPr>
        <p:spPr>
          <a:xfrm>
            <a:off x="685800" y="381000"/>
            <a:ext cx="7772400" cy="6172200"/>
          </a:xfrm>
        </p:spPr>
        <p:txBody>
          <a:bodyPr/>
          <a:lstStyle/>
          <a:p>
            <a:pPr eaLnBrk="1" hangingPunct="1"/>
            <a:r>
              <a:rPr lang="tr-TR" smtClean="0">
                <a:latin typeface="Comic Sans MS" pitchFamily="66" charset="0"/>
              </a:rPr>
              <a:t>Köpek sözcüğünü duyduklarında havlama sesini duymuş gibi hissedenler “İŞİTSEL” yoldan öğrenirler.Bu kişiler , anımsamak istedikleri şeyleri şarkı ve şiir olarak daha kolay anımsarlar.</a:t>
            </a:r>
          </a:p>
          <a:p>
            <a:pPr eaLnBrk="1" hangingPunct="1"/>
            <a:r>
              <a:rPr lang="tr-TR" smtClean="0">
                <a:latin typeface="Comic Sans MS" pitchFamily="66" charset="0"/>
              </a:rPr>
              <a:t>Köpek sözcüğünü duyduklarında tüylerinin yumuşaklığını anımsayanlarsa “ DOKUNSAL-HAREKET” yoluyla daha kolay öğrenirler.</a:t>
            </a:r>
          </a:p>
          <a:p>
            <a:pPr eaLnBrk="1" hangingPunct="1"/>
            <a:endParaRPr lang="tr-TR"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67939">
                                            <p:txEl>
                                              <p:pRg st="0" end="0"/>
                                            </p:txEl>
                                          </p:spTgt>
                                        </p:tgtEl>
                                        <p:attrNameLst>
                                          <p:attrName>style.visibility</p:attrName>
                                        </p:attrNameLst>
                                      </p:cBhvr>
                                      <p:to>
                                        <p:strVal val="visible"/>
                                      </p:to>
                                    </p:set>
                                    <p:anim calcmode="lin" valueType="num">
                                      <p:cBhvr additive="base">
                                        <p:cTn id="7" dur="5000" fill="hold"/>
                                        <p:tgtEl>
                                          <p:spTgt spid="16793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6793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67939">
                                            <p:txEl>
                                              <p:pRg st="1" end="1"/>
                                            </p:txEl>
                                          </p:spTgt>
                                        </p:tgtEl>
                                        <p:attrNameLst>
                                          <p:attrName>style.visibility</p:attrName>
                                        </p:attrNameLst>
                                      </p:cBhvr>
                                      <p:to>
                                        <p:strVal val="visible"/>
                                      </p:to>
                                    </p:set>
                                    <p:anim calcmode="lin" valueType="num">
                                      <p:cBhvr additive="base">
                                        <p:cTn id="13" dur="5000" fill="hold"/>
                                        <p:tgtEl>
                                          <p:spTgt spid="167939">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6793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7939" grpId="0" build="p" autoUpdateAnimBg="0"/>
    </p:bldLst>
  </p:timing>
</p:sld>
</file>

<file path=ppt/slides/slide1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1026"/>
          <p:cNvSpPr>
            <a:spLocks noGrp="1" noChangeArrowheads="1"/>
          </p:cNvSpPr>
          <p:nvPr>
            <p:ph type="title"/>
          </p:nvPr>
        </p:nvSpPr>
        <p:spPr>
          <a:xfrm>
            <a:off x="685800" y="260350"/>
            <a:ext cx="7772400" cy="3441700"/>
          </a:xfrm>
        </p:spPr>
        <p:txBody>
          <a:bodyPr/>
          <a:lstStyle/>
          <a:p>
            <a:pPr eaLnBrk="1" hangingPunct="1"/>
            <a:r>
              <a:rPr lang="tr-TR" smtClean="0">
                <a:latin typeface="Comic Sans MS" pitchFamily="66" charset="0"/>
              </a:rPr>
              <a:t>Belleğin özellikleri ve insanın sinir hücrelerinin yapısı açısından en uygun çalışma süresi 20-40 dakika arasındadır.</a:t>
            </a:r>
          </a:p>
        </p:txBody>
      </p:sp>
      <p:sp>
        <p:nvSpPr>
          <p:cNvPr id="49155" name="Rectangle 1027"/>
          <p:cNvSpPr>
            <a:spLocks noGrp="1" noChangeArrowheads="1"/>
          </p:cNvSpPr>
          <p:nvPr>
            <p:ph type="body" idx="1"/>
          </p:nvPr>
        </p:nvSpPr>
        <p:spPr>
          <a:xfrm>
            <a:off x="685800" y="4191000"/>
            <a:ext cx="7772400" cy="1905000"/>
          </a:xfrm>
        </p:spPr>
        <p:txBody>
          <a:bodyPr/>
          <a:lstStyle/>
          <a:p>
            <a:pPr eaLnBrk="1" hangingPunct="1"/>
            <a:r>
              <a:rPr lang="tr-TR" smtClean="0">
                <a:latin typeface="Comic Sans MS" pitchFamily="66" charset="0"/>
              </a:rPr>
              <a:t>İyi bir ders çalışma seansı 20-40 dakika çalışma , 10 dakika dinlenme aralığından oluşur.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0" fill="hold"/>
                                        <p:tgtEl>
                                          <p:spTgt spid="49154"/>
                                        </p:tgtEl>
                                        <p:attrNameLst>
                                          <p:attrName>ppt_x</p:attrName>
                                        </p:attrNameLst>
                                      </p:cBhvr>
                                      <p:tavLst>
                                        <p:tav tm="0">
                                          <p:val>
                                            <p:strVal val="#ppt_x"/>
                                          </p:val>
                                        </p:tav>
                                        <p:tav tm="100000">
                                          <p:val>
                                            <p:strVal val="#ppt_x"/>
                                          </p:val>
                                        </p:tav>
                                      </p:tavLst>
                                    </p:anim>
                                    <p:anim calcmode="lin" valueType="num">
                                      <p:cBhvr additive="base">
                                        <p:cTn id="8" dur="5000" fill="hold"/>
                                        <p:tgtEl>
                                          <p:spTgt spid="491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9155">
                                            <p:txEl>
                                              <p:pRg st="0" end="0"/>
                                            </p:txEl>
                                          </p:spTgt>
                                        </p:tgtEl>
                                        <p:attrNameLst>
                                          <p:attrName>style.visibility</p:attrName>
                                        </p:attrNameLst>
                                      </p:cBhvr>
                                      <p:to>
                                        <p:strVal val="visible"/>
                                      </p:to>
                                    </p:set>
                                    <p:anim calcmode="lin" valueType="num">
                                      <p:cBhvr additive="base">
                                        <p:cTn id="13"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utoUpdateAnimBg="0"/>
      <p:bldP spid="49155"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457200" y="277813"/>
            <a:ext cx="8229600" cy="703262"/>
          </a:xfrm>
        </p:spPr>
        <p:txBody>
          <a:bodyPr/>
          <a:lstStyle/>
          <a:p>
            <a:pPr algn="ctr" eaLnBrk="1" hangingPunct="1"/>
            <a:r>
              <a:rPr lang="tr-TR" sz="3600" b="1" u="sng" smtClean="0">
                <a:latin typeface="Calibri" pitchFamily="34" charset="0"/>
              </a:rPr>
              <a:t>YANLIŞ ÇALIŞMA ALIŞKANLIKLARI</a:t>
            </a:r>
          </a:p>
        </p:txBody>
      </p:sp>
      <p:sp>
        <p:nvSpPr>
          <p:cNvPr id="16387" name="Rectangle 3"/>
          <p:cNvSpPr>
            <a:spLocks noGrp="1" noChangeArrowheads="1"/>
          </p:cNvSpPr>
          <p:nvPr>
            <p:ph type="body" idx="1"/>
          </p:nvPr>
        </p:nvSpPr>
        <p:spPr>
          <a:xfrm>
            <a:off x="457200" y="1052513"/>
            <a:ext cx="8229600" cy="5078412"/>
          </a:xfrm>
        </p:spPr>
        <p:txBody>
          <a:bodyPr/>
          <a:lstStyle/>
          <a:p>
            <a:pPr eaLnBrk="1" hangingPunct="1"/>
            <a:r>
              <a:rPr lang="tr-TR" sz="2500" b="1" smtClean="0">
                <a:latin typeface="Calibri" pitchFamily="34" charset="0"/>
              </a:rPr>
              <a:t>Amaçsız çalışma.</a:t>
            </a:r>
          </a:p>
          <a:p>
            <a:pPr eaLnBrk="1" hangingPunct="1"/>
            <a:r>
              <a:rPr lang="tr-TR" sz="2500" b="1" smtClean="0">
                <a:latin typeface="Calibri" pitchFamily="34" charset="0"/>
              </a:rPr>
              <a:t>Plansız ve programsız çalışma.</a:t>
            </a:r>
          </a:p>
          <a:p>
            <a:pPr eaLnBrk="1" hangingPunct="1"/>
            <a:r>
              <a:rPr lang="tr-TR" sz="2500" b="1" smtClean="0">
                <a:latin typeface="Calibri" pitchFamily="34" charset="0"/>
              </a:rPr>
              <a:t>Evin değişik yerlerinde çalışma.</a:t>
            </a:r>
          </a:p>
          <a:p>
            <a:pPr eaLnBrk="1" hangingPunct="1"/>
            <a:r>
              <a:rPr lang="tr-TR" sz="2500" b="1" smtClean="0">
                <a:latin typeface="Calibri" pitchFamily="34" charset="0"/>
              </a:rPr>
              <a:t>Yatarak, uzanarak çalışma.</a:t>
            </a:r>
          </a:p>
          <a:p>
            <a:pPr eaLnBrk="1" hangingPunct="1"/>
            <a:r>
              <a:rPr lang="tr-TR" sz="2500" b="1" smtClean="0">
                <a:latin typeface="Calibri" pitchFamily="34" charset="0"/>
              </a:rPr>
              <a:t>TV karşısında veya müzikle çalışma.</a:t>
            </a:r>
          </a:p>
          <a:p>
            <a:pPr eaLnBrk="1" hangingPunct="1"/>
            <a:r>
              <a:rPr lang="tr-TR" sz="2500" b="1" smtClean="0">
                <a:latin typeface="Calibri" pitchFamily="34" charset="0"/>
              </a:rPr>
              <a:t>Ezberleyerek öğrenmeye çalışma.</a:t>
            </a:r>
          </a:p>
          <a:p>
            <a:pPr eaLnBrk="1" hangingPunct="1"/>
            <a:r>
              <a:rPr lang="tr-TR" sz="2500" b="1" smtClean="0">
                <a:latin typeface="Calibri" pitchFamily="34" charset="0"/>
              </a:rPr>
              <a:t>Kaynaklardan yararlanmama.</a:t>
            </a:r>
          </a:p>
          <a:p>
            <a:pPr eaLnBrk="1" hangingPunct="1"/>
            <a:r>
              <a:rPr lang="tr-TR" sz="2500" b="1" smtClean="0">
                <a:latin typeface="Calibri" pitchFamily="34" charset="0"/>
              </a:rPr>
              <a:t>Derslerden korkma, anlayamadığı dersi bırakma.</a:t>
            </a:r>
          </a:p>
          <a:p>
            <a:pPr eaLnBrk="1" hangingPunct="1"/>
            <a:r>
              <a:rPr lang="tr-TR" sz="2500" b="1" smtClean="0">
                <a:latin typeface="Calibri" pitchFamily="34" charset="0"/>
              </a:rPr>
              <a:t>Derslerle ilgili ön yargılar.</a:t>
            </a:r>
          </a:p>
          <a:p>
            <a:pPr eaLnBrk="1" hangingPunct="1"/>
            <a:r>
              <a:rPr lang="tr-TR" sz="2500" b="1" smtClean="0">
                <a:latin typeface="Calibri" pitchFamily="34" charset="0"/>
              </a:rPr>
              <a:t>Öğrenilen konuların tekrar edilmemesi.</a:t>
            </a:r>
          </a:p>
          <a:p>
            <a:pPr eaLnBrk="1" hangingPunct="1"/>
            <a:r>
              <a:rPr lang="tr-TR" sz="2500" b="1" smtClean="0">
                <a:latin typeface="Calibri" pitchFamily="34" charset="0"/>
              </a:rPr>
              <a:t>İşlenecek derslerle ilgili ön hazırlık yapılmaması.</a:t>
            </a:r>
          </a:p>
        </p:txBody>
      </p:sp>
    </p:spTree>
  </p:cSld>
  <p:clrMapOvr>
    <a:masterClrMapping/>
  </p:clrMapOvr>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pPr eaLnBrk="1" hangingPunct="1"/>
            <a:r>
              <a:rPr lang="tr-TR" smtClean="0">
                <a:latin typeface="Comic Sans MS" pitchFamily="66" charset="0"/>
              </a:rPr>
              <a:t>ÇALIŞMA İLE İLGİLİ ÖNEMLİ İLKELER</a:t>
            </a:r>
          </a:p>
        </p:txBody>
      </p:sp>
      <p:sp>
        <p:nvSpPr>
          <p:cNvPr id="50179" name="Rectangle 3"/>
          <p:cNvSpPr>
            <a:spLocks noGrp="1" noChangeArrowheads="1"/>
          </p:cNvSpPr>
          <p:nvPr>
            <p:ph type="body" idx="1"/>
          </p:nvPr>
        </p:nvSpPr>
        <p:spPr>
          <a:xfrm>
            <a:off x="304800" y="1981200"/>
            <a:ext cx="8153400" cy="4419600"/>
          </a:xfrm>
        </p:spPr>
        <p:txBody>
          <a:bodyPr/>
          <a:lstStyle/>
          <a:p>
            <a:pPr eaLnBrk="1" hangingPunct="1">
              <a:lnSpc>
                <a:spcPct val="90000"/>
              </a:lnSpc>
            </a:pPr>
            <a:r>
              <a:rPr lang="tr-TR" smtClean="0">
                <a:latin typeface="Comic Sans MS" pitchFamily="66" charset="0"/>
              </a:rPr>
              <a:t>Problem çözerken,çözüme ulaşıncaya kadar ara vermemek gerekir.</a:t>
            </a:r>
          </a:p>
          <a:p>
            <a:pPr eaLnBrk="1" hangingPunct="1">
              <a:lnSpc>
                <a:spcPct val="90000"/>
              </a:lnSpc>
            </a:pPr>
            <a:r>
              <a:rPr lang="tr-TR" smtClean="0">
                <a:latin typeface="Comic Sans MS" pitchFamily="66" charset="0"/>
              </a:rPr>
              <a:t>Daha uzun süreli çalışmalarda hatırlama eğrisi hızla düşer,</a:t>
            </a:r>
          </a:p>
          <a:p>
            <a:pPr eaLnBrk="1" hangingPunct="1">
              <a:lnSpc>
                <a:spcPct val="90000"/>
              </a:lnSpc>
            </a:pPr>
            <a:r>
              <a:rPr lang="tr-TR" smtClean="0">
                <a:latin typeface="Comic Sans MS" pitchFamily="66" charset="0"/>
              </a:rPr>
              <a:t>20-40 dakika çalıştıktan sonra , yaptıklarımızı gözden geçirmekte yarar vardır. </a:t>
            </a:r>
          </a:p>
          <a:p>
            <a:pPr eaLnBrk="1" hangingPunct="1">
              <a:lnSpc>
                <a:spcPct val="90000"/>
              </a:lnSpc>
            </a:pPr>
            <a:r>
              <a:rPr lang="tr-TR" smtClean="0">
                <a:latin typeface="Comic Sans MS" pitchFamily="66" charset="0"/>
              </a:rPr>
              <a:t>Her çalışma seansından sonra 10 dakika ara vermek gerekir.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0" fill="hold"/>
                                        <p:tgtEl>
                                          <p:spTgt spid="50178"/>
                                        </p:tgtEl>
                                        <p:attrNameLst>
                                          <p:attrName>ppt_x</p:attrName>
                                        </p:attrNameLst>
                                      </p:cBhvr>
                                      <p:tavLst>
                                        <p:tav tm="0">
                                          <p:val>
                                            <p:strVal val="#ppt_x"/>
                                          </p:val>
                                        </p:tav>
                                        <p:tav tm="100000">
                                          <p:val>
                                            <p:strVal val="#ppt_x"/>
                                          </p:val>
                                        </p:tav>
                                      </p:tavLst>
                                    </p:anim>
                                    <p:anim calcmode="lin" valueType="num">
                                      <p:cBhvr additive="base">
                                        <p:cTn id="8" dur="5000" fill="hold"/>
                                        <p:tgtEl>
                                          <p:spTgt spid="501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0179">
                                            <p:txEl>
                                              <p:pRg st="0" end="0"/>
                                            </p:txEl>
                                          </p:spTgt>
                                        </p:tgtEl>
                                        <p:attrNameLst>
                                          <p:attrName>style.visibility</p:attrName>
                                        </p:attrNameLst>
                                      </p:cBhvr>
                                      <p:to>
                                        <p:strVal val="visible"/>
                                      </p:to>
                                    </p:set>
                                    <p:anim calcmode="lin" valueType="num">
                                      <p:cBhvr additive="base">
                                        <p:cTn id="13" dur="50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0179">
                                            <p:txEl>
                                              <p:pRg st="1" end="1"/>
                                            </p:txEl>
                                          </p:spTgt>
                                        </p:tgtEl>
                                        <p:attrNameLst>
                                          <p:attrName>style.visibility</p:attrName>
                                        </p:attrNameLst>
                                      </p:cBhvr>
                                      <p:to>
                                        <p:strVal val="visible"/>
                                      </p:to>
                                    </p:set>
                                    <p:anim calcmode="lin" valueType="num">
                                      <p:cBhvr additive="base">
                                        <p:cTn id="19" dur="5000" fill="hold"/>
                                        <p:tgtEl>
                                          <p:spTgt spid="50179">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5017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50179">
                                            <p:txEl>
                                              <p:pRg st="2" end="2"/>
                                            </p:txEl>
                                          </p:spTgt>
                                        </p:tgtEl>
                                        <p:attrNameLst>
                                          <p:attrName>style.visibility</p:attrName>
                                        </p:attrNameLst>
                                      </p:cBhvr>
                                      <p:to>
                                        <p:strVal val="visible"/>
                                      </p:to>
                                    </p:set>
                                    <p:anim calcmode="lin" valueType="num">
                                      <p:cBhvr additive="base">
                                        <p:cTn id="25" dur="5000" fill="hold"/>
                                        <p:tgtEl>
                                          <p:spTgt spid="50179">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5017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50179">
                                            <p:txEl>
                                              <p:pRg st="3" end="3"/>
                                            </p:txEl>
                                          </p:spTgt>
                                        </p:tgtEl>
                                        <p:attrNameLst>
                                          <p:attrName>style.visibility</p:attrName>
                                        </p:attrNameLst>
                                      </p:cBhvr>
                                      <p:to>
                                        <p:strVal val="visible"/>
                                      </p:to>
                                    </p:set>
                                    <p:anim calcmode="lin" valueType="num">
                                      <p:cBhvr additive="base">
                                        <p:cTn id="31" dur="5000" fill="hold"/>
                                        <p:tgtEl>
                                          <p:spTgt spid="50179">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5017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utoUpdateAnimBg="0"/>
      <p:bldP spid="50179" grpId="0" build="p" autoUpdateAnimBg="0"/>
    </p:bldLst>
  </p:timing>
</p:sld>
</file>

<file path=ppt/slides/slide1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03" name="Rectangle 3"/>
          <p:cNvSpPr>
            <a:spLocks noGrp="1" noChangeArrowheads="1"/>
          </p:cNvSpPr>
          <p:nvPr>
            <p:ph type="body" idx="1"/>
          </p:nvPr>
        </p:nvSpPr>
        <p:spPr>
          <a:xfrm>
            <a:off x="685800" y="685800"/>
            <a:ext cx="7772400" cy="5410200"/>
          </a:xfrm>
        </p:spPr>
        <p:txBody>
          <a:bodyPr/>
          <a:lstStyle/>
          <a:p>
            <a:pPr eaLnBrk="1" hangingPunct="1"/>
            <a:r>
              <a:rPr lang="tr-TR" smtClean="0">
                <a:latin typeface="Comic Sans MS" pitchFamily="66" charset="0"/>
              </a:rPr>
              <a:t>Bu dinlenme sırasında öğrenci TV ‘ den uzak durmak kaydı ile her şeyi yapabilir, bunlar onun ödülüdür. </a:t>
            </a:r>
          </a:p>
          <a:p>
            <a:pPr eaLnBrk="1" hangingPunct="1"/>
            <a:r>
              <a:rPr lang="tr-TR" smtClean="0">
                <a:latin typeface="Comic Sans MS" pitchFamily="66" charset="0"/>
              </a:rPr>
              <a:t>On dakikalık dinlenme aracılığıyla beden gevşer, zihin öğrendiklerini sağlamlaştırır.</a:t>
            </a:r>
          </a:p>
          <a:p>
            <a:pPr eaLnBrk="1" hangingPunct="1"/>
            <a:r>
              <a:rPr lang="tr-TR" smtClean="0">
                <a:latin typeface="Comic Sans MS" pitchFamily="66" charset="0"/>
              </a:rPr>
              <a:t>Bir öğrenme seansından sonra verilen ara sırasında , beyin öğrenilenleri ayırıp, yerleştirirken hatırlama eğrisi yükselir.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1203">
                                            <p:txEl>
                                              <p:pRg st="0" end="0"/>
                                            </p:txEl>
                                          </p:spTgt>
                                        </p:tgtEl>
                                        <p:attrNameLst>
                                          <p:attrName>style.visibility</p:attrName>
                                        </p:attrNameLst>
                                      </p:cBhvr>
                                      <p:to>
                                        <p:strVal val="visible"/>
                                      </p:to>
                                    </p:set>
                                    <p:anim calcmode="lin" valueType="num">
                                      <p:cBhvr additive="base">
                                        <p:cTn id="7" dur="5000" fill="hold"/>
                                        <p:tgtEl>
                                          <p:spTgt spid="5120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12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1203">
                                            <p:txEl>
                                              <p:pRg st="1" end="1"/>
                                            </p:txEl>
                                          </p:spTgt>
                                        </p:tgtEl>
                                        <p:attrNameLst>
                                          <p:attrName>style.visibility</p:attrName>
                                        </p:attrNameLst>
                                      </p:cBhvr>
                                      <p:to>
                                        <p:strVal val="visible"/>
                                      </p:to>
                                    </p:set>
                                    <p:anim calcmode="lin" valueType="num">
                                      <p:cBhvr additive="base">
                                        <p:cTn id="13" dur="5000" fill="hold"/>
                                        <p:tgtEl>
                                          <p:spTgt spid="5120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120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1203">
                                            <p:txEl>
                                              <p:pRg st="2" end="2"/>
                                            </p:txEl>
                                          </p:spTgt>
                                        </p:tgtEl>
                                        <p:attrNameLst>
                                          <p:attrName>style.visibility</p:attrName>
                                        </p:attrNameLst>
                                      </p:cBhvr>
                                      <p:to>
                                        <p:strVal val="visible"/>
                                      </p:to>
                                    </p:set>
                                    <p:anim calcmode="lin" valueType="num">
                                      <p:cBhvr additive="base">
                                        <p:cTn id="19" dur="5000" fill="hold"/>
                                        <p:tgtEl>
                                          <p:spTgt spid="5120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5120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1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304800" y="206375"/>
            <a:ext cx="8534400" cy="2101850"/>
          </a:xfrm>
        </p:spPr>
        <p:txBody>
          <a:bodyPr/>
          <a:lstStyle/>
          <a:p>
            <a:pPr eaLnBrk="1" hangingPunct="1"/>
            <a:r>
              <a:rPr lang="tr-TR" smtClean="0">
                <a:latin typeface="Comic Sans MS" pitchFamily="66" charset="0"/>
              </a:rPr>
              <a:t>Çocuğunuz severek öğrenmeyi kavrayınca, öğrenmeyi sevmeye başlar.</a:t>
            </a:r>
          </a:p>
        </p:txBody>
      </p:sp>
      <p:sp>
        <p:nvSpPr>
          <p:cNvPr id="52227" name="Rectangle 3"/>
          <p:cNvSpPr>
            <a:spLocks noGrp="1" noChangeArrowheads="1"/>
          </p:cNvSpPr>
          <p:nvPr>
            <p:ph type="body" idx="1"/>
          </p:nvPr>
        </p:nvSpPr>
        <p:spPr>
          <a:xfrm>
            <a:off x="304800" y="2438400"/>
            <a:ext cx="8534400" cy="4191000"/>
          </a:xfrm>
        </p:spPr>
        <p:txBody>
          <a:bodyPr/>
          <a:lstStyle/>
          <a:p>
            <a:pPr eaLnBrk="1" hangingPunct="1"/>
            <a:r>
              <a:rPr lang="tr-TR" smtClean="0">
                <a:latin typeface="Comic Sans MS" pitchFamily="66" charset="0"/>
              </a:rPr>
              <a:t>Hiç tekrarlama yapılmazsa öğrenilmiş olanların % 80’ i unutulur. </a:t>
            </a:r>
          </a:p>
          <a:p>
            <a:pPr eaLnBrk="1" hangingPunct="1"/>
            <a:endParaRPr lang="tr-TR" smtClean="0">
              <a:latin typeface="Comic Sans MS" pitchFamily="66" charset="0"/>
            </a:endParaRPr>
          </a:p>
          <a:p>
            <a:pPr eaLnBrk="1" hangingPunct="1"/>
            <a:r>
              <a:rPr lang="tr-TR" smtClean="0">
                <a:latin typeface="Comic Sans MS" pitchFamily="66" charset="0"/>
              </a:rPr>
              <a:t>Gece yatmadan önce gün içinde öğrenilenleri 10 dakika süreyle tekrarlamak , sabah kalkınca aynı bilgileri bir kere daha gözden geçirmek bilgiyi pekiştirir.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anim calcmode="lin" valueType="num">
                                      <p:cBhvr additive="base">
                                        <p:cTn id="7" dur="500" fill="hold"/>
                                        <p:tgtEl>
                                          <p:spTgt spid="52226"/>
                                        </p:tgtEl>
                                        <p:attrNameLst>
                                          <p:attrName>ppt_x</p:attrName>
                                        </p:attrNameLst>
                                      </p:cBhvr>
                                      <p:tavLst>
                                        <p:tav tm="0">
                                          <p:val>
                                            <p:strVal val="#ppt_x"/>
                                          </p:val>
                                        </p:tav>
                                        <p:tav tm="100000">
                                          <p:val>
                                            <p:strVal val="#ppt_x"/>
                                          </p:val>
                                        </p:tav>
                                      </p:tavLst>
                                    </p:anim>
                                    <p:anim calcmode="lin" valueType="num">
                                      <p:cBhvr additive="base">
                                        <p:cTn id="8" dur="500" fill="hold"/>
                                        <p:tgtEl>
                                          <p:spTgt spid="522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2227">
                                            <p:txEl>
                                              <p:pRg st="0" end="0"/>
                                            </p:txEl>
                                          </p:spTgt>
                                        </p:tgtEl>
                                        <p:attrNameLst>
                                          <p:attrName>style.visibility</p:attrName>
                                        </p:attrNameLst>
                                      </p:cBhvr>
                                      <p:to>
                                        <p:strVal val="visible"/>
                                      </p:to>
                                    </p:set>
                                    <p:anim calcmode="lin" valueType="num">
                                      <p:cBhvr additive="base">
                                        <p:cTn id="13" dur="5000" fill="hold"/>
                                        <p:tgtEl>
                                          <p:spTgt spid="5222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22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2227">
                                            <p:txEl>
                                              <p:pRg st="2" end="2"/>
                                            </p:txEl>
                                          </p:spTgt>
                                        </p:tgtEl>
                                        <p:attrNameLst>
                                          <p:attrName>style.visibility</p:attrName>
                                        </p:attrNameLst>
                                      </p:cBhvr>
                                      <p:to>
                                        <p:strVal val="visible"/>
                                      </p:to>
                                    </p:set>
                                    <p:anim calcmode="lin" valueType="num">
                                      <p:cBhvr additive="base">
                                        <p:cTn id="19" dur="5000" fill="hold"/>
                                        <p:tgtEl>
                                          <p:spTgt spid="52227">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522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6" grpId="0" autoUpdateAnimBg="0"/>
      <p:bldP spid="52227" grpId="0" build="p" autoUpdateAnimBg="0"/>
    </p:bldLst>
  </p:timing>
</p:sld>
</file>

<file path=ppt/slides/slide1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63" name="Rectangle 1027"/>
          <p:cNvSpPr>
            <a:spLocks noGrp="1" noChangeArrowheads="1"/>
          </p:cNvSpPr>
          <p:nvPr>
            <p:ph type="body" idx="1"/>
          </p:nvPr>
        </p:nvSpPr>
        <p:spPr>
          <a:xfrm>
            <a:off x="228600" y="1676400"/>
            <a:ext cx="8915400" cy="5181600"/>
          </a:xfrm>
        </p:spPr>
        <p:txBody>
          <a:bodyPr/>
          <a:lstStyle/>
          <a:p>
            <a:pPr eaLnBrk="1" hangingPunct="1">
              <a:defRPr/>
            </a:pPr>
            <a:r>
              <a:rPr lang="tr-TR" sz="2800" b="1" smtClean="0">
                <a:effectLst>
                  <a:outerShdw blurRad="38100" dist="38100" dir="2700000" algn="tl">
                    <a:srgbClr val="C0C0C0"/>
                  </a:outerShdw>
                </a:effectLst>
                <a:latin typeface="Comic Sans MS" pitchFamily="66" charset="0"/>
              </a:rPr>
              <a:t>OKUMADIKLARININ</a:t>
            </a:r>
            <a:r>
              <a:rPr lang="tr-TR" sz="2800" smtClean="0">
                <a:latin typeface="Comic Sans MS" pitchFamily="66" charset="0"/>
              </a:rPr>
              <a:t>        </a:t>
            </a:r>
            <a:r>
              <a:rPr lang="tr-TR" sz="2800" b="1" smtClean="0">
                <a:effectLst>
                  <a:outerShdw blurRad="38100" dist="38100" dir="2700000" algn="tl">
                    <a:srgbClr val="C0C0C0"/>
                  </a:outerShdw>
                </a:effectLst>
                <a:latin typeface="Comic Sans MS" pitchFamily="66" charset="0"/>
              </a:rPr>
              <a:t>% 10 ‘ unu</a:t>
            </a:r>
          </a:p>
          <a:p>
            <a:pPr eaLnBrk="1" hangingPunct="1">
              <a:defRPr/>
            </a:pPr>
            <a:r>
              <a:rPr lang="tr-TR" sz="2800" b="1" smtClean="0">
                <a:effectLst>
                  <a:outerShdw blurRad="38100" dist="38100" dir="2700000" algn="tl">
                    <a:srgbClr val="C0C0C0"/>
                  </a:outerShdw>
                </a:effectLst>
                <a:latin typeface="Comic Sans MS" pitchFamily="66" charset="0"/>
              </a:rPr>
              <a:t>İŞİTTİKLERİNİN          </a:t>
            </a:r>
            <a:r>
              <a:rPr lang="tr-TR" sz="2800" smtClean="0">
                <a:latin typeface="Comic Sans MS" pitchFamily="66" charset="0"/>
              </a:rPr>
              <a:t> </a:t>
            </a:r>
            <a:r>
              <a:rPr lang="tr-TR" sz="2800" b="1" smtClean="0">
                <a:effectLst>
                  <a:outerShdw blurRad="38100" dist="38100" dir="2700000" algn="tl">
                    <a:srgbClr val="C0C0C0"/>
                  </a:outerShdw>
                </a:effectLst>
                <a:latin typeface="Comic Sans MS" pitchFamily="66" charset="0"/>
              </a:rPr>
              <a:t>% 20 ‘ sini</a:t>
            </a:r>
          </a:p>
          <a:p>
            <a:pPr eaLnBrk="1" hangingPunct="1">
              <a:defRPr/>
            </a:pPr>
            <a:endParaRPr lang="tr-TR" sz="2800" b="1" smtClean="0">
              <a:effectLst>
                <a:outerShdw blurRad="38100" dist="38100" dir="2700000" algn="tl">
                  <a:srgbClr val="C0C0C0"/>
                </a:outerShdw>
              </a:effectLst>
              <a:latin typeface="Comic Sans MS" pitchFamily="66" charset="0"/>
            </a:endParaRPr>
          </a:p>
          <a:p>
            <a:pPr eaLnBrk="1" hangingPunct="1">
              <a:defRPr/>
            </a:pPr>
            <a:r>
              <a:rPr lang="tr-TR" sz="2800" b="1" smtClean="0">
                <a:effectLst>
                  <a:outerShdw blurRad="38100" dist="38100" dir="2700000" algn="tl">
                    <a:srgbClr val="C0C0C0"/>
                  </a:outerShdw>
                </a:effectLst>
                <a:latin typeface="Comic Sans MS" pitchFamily="66" charset="0"/>
              </a:rPr>
              <a:t>GÖRDÜKLERİNİN          % 30 ‘ unu    </a:t>
            </a:r>
            <a:r>
              <a:rPr lang="tr-TR" sz="2800" smtClean="0">
                <a:latin typeface="Comic Sans MS" pitchFamily="66" charset="0"/>
              </a:rPr>
              <a:t>                                </a:t>
            </a:r>
          </a:p>
          <a:p>
            <a:pPr eaLnBrk="1" hangingPunct="1">
              <a:defRPr/>
            </a:pPr>
            <a:r>
              <a:rPr lang="tr-TR" sz="2800" b="1" smtClean="0">
                <a:effectLst>
                  <a:outerShdw blurRad="38100" dist="38100" dir="2700000" algn="tl">
                    <a:srgbClr val="C0C0C0"/>
                  </a:outerShdw>
                </a:effectLst>
                <a:latin typeface="Comic Sans MS" pitchFamily="66" charset="0"/>
              </a:rPr>
              <a:t>GÖRÜP İŞİTTİKLERİNİN % 50 ‘ sini</a:t>
            </a:r>
          </a:p>
          <a:p>
            <a:pPr eaLnBrk="1" hangingPunct="1">
              <a:defRPr/>
            </a:pPr>
            <a:endParaRPr lang="tr-TR" sz="2800" b="1" smtClean="0">
              <a:effectLst>
                <a:outerShdw blurRad="38100" dist="38100" dir="2700000" algn="tl">
                  <a:srgbClr val="C0C0C0"/>
                </a:outerShdw>
              </a:effectLst>
              <a:latin typeface="Comic Sans MS" pitchFamily="66" charset="0"/>
            </a:endParaRPr>
          </a:p>
          <a:p>
            <a:pPr eaLnBrk="1" hangingPunct="1">
              <a:defRPr/>
            </a:pPr>
            <a:r>
              <a:rPr lang="tr-TR" sz="2800" b="1" smtClean="0">
                <a:effectLst>
                  <a:outerShdw blurRad="38100" dist="38100" dir="2700000" algn="tl">
                    <a:srgbClr val="C0C0C0"/>
                  </a:outerShdw>
                </a:effectLst>
                <a:latin typeface="Comic Sans MS" pitchFamily="66" charset="0"/>
              </a:rPr>
              <a:t>ANLATTIKLARININ        % 70 ‘ ini</a:t>
            </a:r>
          </a:p>
          <a:p>
            <a:pPr eaLnBrk="1" hangingPunct="1">
              <a:defRPr/>
            </a:pPr>
            <a:endParaRPr lang="tr-TR" sz="2800" smtClean="0">
              <a:latin typeface="Comic Sans MS" pitchFamily="66" charset="0"/>
            </a:endParaRPr>
          </a:p>
          <a:p>
            <a:pPr eaLnBrk="1" hangingPunct="1">
              <a:defRPr/>
            </a:pPr>
            <a:r>
              <a:rPr lang="tr-TR" sz="2800" b="1" smtClean="0">
                <a:effectLst>
                  <a:outerShdw blurRad="38100" dist="38100" dir="2700000" algn="tl">
                    <a:srgbClr val="C0C0C0"/>
                  </a:outerShdw>
                </a:effectLst>
                <a:latin typeface="Comic Sans MS" pitchFamily="66" charset="0"/>
              </a:rPr>
              <a:t>YAPIP ANLATTIKLARINI  % 90  ‘ını  HATIRLAMAKTADIRLAR .</a:t>
            </a:r>
          </a:p>
          <a:p>
            <a:pPr eaLnBrk="1" hangingPunct="1">
              <a:defRPr/>
            </a:pPr>
            <a:endParaRPr lang="tr-TR" sz="2800" smtClean="0">
              <a:latin typeface="Comic Sans MS" pitchFamily="66" charset="0"/>
            </a:endParaRPr>
          </a:p>
        </p:txBody>
      </p:sp>
      <p:sp>
        <p:nvSpPr>
          <p:cNvPr id="92165" name="Oval 1029"/>
          <p:cNvSpPr>
            <a:spLocks noChangeArrowheads="1"/>
          </p:cNvSpPr>
          <p:nvPr/>
        </p:nvSpPr>
        <p:spPr bwMode="auto">
          <a:xfrm>
            <a:off x="0" y="0"/>
            <a:ext cx="9144000" cy="1447800"/>
          </a:xfrm>
          <a:prstGeom prst="ellipse">
            <a:avLst/>
          </a:prstGeom>
          <a:solidFill>
            <a:srgbClr val="FFCCFF"/>
          </a:solidFill>
          <a:ln w="9525">
            <a:solidFill>
              <a:schemeClr val="tx1"/>
            </a:solidFill>
            <a:round/>
            <a:headEnd/>
            <a:tailEnd/>
          </a:ln>
        </p:spPr>
        <p:txBody>
          <a:bodyPr wrap="none" anchor="ctr"/>
          <a:lstStyle/>
          <a:p>
            <a:pPr algn="ctr" eaLnBrk="0" hangingPunct="0"/>
            <a:r>
              <a:rPr kumimoji="0" lang="tr-TR" sz="2400">
                <a:latin typeface="Comic Sans MS" pitchFamily="66" charset="0"/>
              </a:rPr>
              <a:t>ARAŞTIRMA SONUÇLARINA GÖRE ZAMAN </a:t>
            </a:r>
          </a:p>
          <a:p>
            <a:pPr algn="ctr" eaLnBrk="0" hangingPunct="0"/>
            <a:r>
              <a:rPr kumimoji="0" lang="tr-TR" sz="2400">
                <a:latin typeface="Comic Sans MS" pitchFamily="66" charset="0"/>
              </a:rPr>
              <a:t>SABİT TUTULMAK ÜZERE İNSANLAR: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92163">
                                            <p:txEl>
                                              <p:pRg st="0" end="0"/>
                                            </p:txEl>
                                          </p:spTgt>
                                        </p:tgtEl>
                                        <p:attrNameLst>
                                          <p:attrName>style.visibility</p:attrName>
                                        </p:attrNameLst>
                                      </p:cBhvr>
                                      <p:to>
                                        <p:strVal val="visible"/>
                                      </p:to>
                                    </p:set>
                                    <p:animEffect transition="in" filter="slide(fromBottom)">
                                      <p:cBhvr>
                                        <p:cTn id="7" dur="500"/>
                                        <p:tgtEl>
                                          <p:spTgt spid="9216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92163">
                                            <p:txEl>
                                              <p:pRg st="1" end="1"/>
                                            </p:txEl>
                                          </p:spTgt>
                                        </p:tgtEl>
                                        <p:attrNameLst>
                                          <p:attrName>style.visibility</p:attrName>
                                        </p:attrNameLst>
                                      </p:cBhvr>
                                      <p:to>
                                        <p:strVal val="visible"/>
                                      </p:to>
                                    </p:set>
                                    <p:animEffect transition="in" filter="slide(fromBottom)">
                                      <p:cBhvr>
                                        <p:cTn id="12" dur="500"/>
                                        <p:tgtEl>
                                          <p:spTgt spid="9216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2" presetClass="entr" presetSubtype="4" fill="hold" grpId="0" nodeType="clickEffect">
                                  <p:stCondLst>
                                    <p:cond delay="0"/>
                                  </p:stCondLst>
                                  <p:childTnLst>
                                    <p:set>
                                      <p:cBhvr>
                                        <p:cTn id="16" dur="1" fill="hold">
                                          <p:stCondLst>
                                            <p:cond delay="0"/>
                                          </p:stCondLst>
                                        </p:cTn>
                                        <p:tgtEl>
                                          <p:spTgt spid="92163">
                                            <p:txEl>
                                              <p:pRg st="3" end="3"/>
                                            </p:txEl>
                                          </p:spTgt>
                                        </p:tgtEl>
                                        <p:attrNameLst>
                                          <p:attrName>style.visibility</p:attrName>
                                        </p:attrNameLst>
                                      </p:cBhvr>
                                      <p:to>
                                        <p:strVal val="visible"/>
                                      </p:to>
                                    </p:set>
                                    <p:animEffect transition="in" filter="slide(fromBottom)">
                                      <p:cBhvr>
                                        <p:cTn id="17" dur="500"/>
                                        <p:tgtEl>
                                          <p:spTgt spid="9216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4" fill="hold" grpId="0" nodeType="clickEffect">
                                  <p:stCondLst>
                                    <p:cond delay="0"/>
                                  </p:stCondLst>
                                  <p:childTnLst>
                                    <p:set>
                                      <p:cBhvr>
                                        <p:cTn id="21" dur="1" fill="hold">
                                          <p:stCondLst>
                                            <p:cond delay="0"/>
                                          </p:stCondLst>
                                        </p:cTn>
                                        <p:tgtEl>
                                          <p:spTgt spid="92163">
                                            <p:txEl>
                                              <p:pRg st="4" end="4"/>
                                            </p:txEl>
                                          </p:spTgt>
                                        </p:tgtEl>
                                        <p:attrNameLst>
                                          <p:attrName>style.visibility</p:attrName>
                                        </p:attrNameLst>
                                      </p:cBhvr>
                                      <p:to>
                                        <p:strVal val="visible"/>
                                      </p:to>
                                    </p:set>
                                    <p:animEffect transition="in" filter="slide(fromBottom)">
                                      <p:cBhvr>
                                        <p:cTn id="22" dur="500"/>
                                        <p:tgtEl>
                                          <p:spTgt spid="9216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2" presetClass="entr" presetSubtype="4" fill="hold" grpId="0" nodeType="clickEffect">
                                  <p:stCondLst>
                                    <p:cond delay="0"/>
                                  </p:stCondLst>
                                  <p:childTnLst>
                                    <p:set>
                                      <p:cBhvr>
                                        <p:cTn id="26" dur="1" fill="hold">
                                          <p:stCondLst>
                                            <p:cond delay="0"/>
                                          </p:stCondLst>
                                        </p:cTn>
                                        <p:tgtEl>
                                          <p:spTgt spid="92163">
                                            <p:txEl>
                                              <p:pRg st="6" end="6"/>
                                            </p:txEl>
                                          </p:spTgt>
                                        </p:tgtEl>
                                        <p:attrNameLst>
                                          <p:attrName>style.visibility</p:attrName>
                                        </p:attrNameLst>
                                      </p:cBhvr>
                                      <p:to>
                                        <p:strVal val="visible"/>
                                      </p:to>
                                    </p:set>
                                    <p:animEffect transition="in" filter="slide(fromBottom)">
                                      <p:cBhvr>
                                        <p:cTn id="27" dur="500"/>
                                        <p:tgtEl>
                                          <p:spTgt spid="9216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grpId="0" nodeType="clickEffect">
                                  <p:stCondLst>
                                    <p:cond delay="0"/>
                                  </p:stCondLst>
                                  <p:childTnLst>
                                    <p:set>
                                      <p:cBhvr>
                                        <p:cTn id="31" dur="1" fill="hold">
                                          <p:stCondLst>
                                            <p:cond delay="0"/>
                                          </p:stCondLst>
                                        </p:cTn>
                                        <p:tgtEl>
                                          <p:spTgt spid="92163">
                                            <p:txEl>
                                              <p:pRg st="8" end="8"/>
                                            </p:txEl>
                                          </p:spTgt>
                                        </p:tgtEl>
                                        <p:attrNameLst>
                                          <p:attrName>style.visibility</p:attrName>
                                        </p:attrNameLst>
                                      </p:cBhvr>
                                      <p:to>
                                        <p:strVal val="visible"/>
                                      </p:to>
                                    </p:set>
                                    <p:animEffect transition="in" filter="slide(fromBottom)">
                                      <p:cBhvr>
                                        <p:cTn id="32" dur="500"/>
                                        <p:tgtEl>
                                          <p:spTgt spid="9216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92165"/>
                                        </p:tgtEl>
                                        <p:attrNameLst>
                                          <p:attrName>style.visibility</p:attrName>
                                        </p:attrNameLst>
                                      </p:cBhvr>
                                      <p:to>
                                        <p:strVal val="visible"/>
                                      </p:to>
                                    </p:set>
                                    <p:anim calcmode="lin" valueType="num">
                                      <p:cBhvr additive="base">
                                        <p:cTn id="37" dur="500" fill="hold"/>
                                        <p:tgtEl>
                                          <p:spTgt spid="92165"/>
                                        </p:tgtEl>
                                        <p:attrNameLst>
                                          <p:attrName>ppt_x</p:attrName>
                                        </p:attrNameLst>
                                      </p:cBhvr>
                                      <p:tavLst>
                                        <p:tav tm="0">
                                          <p:val>
                                            <p:strVal val="#ppt_x"/>
                                          </p:val>
                                        </p:tav>
                                        <p:tav tm="100000">
                                          <p:val>
                                            <p:strVal val="#ppt_x"/>
                                          </p:val>
                                        </p:tav>
                                      </p:tavLst>
                                    </p:anim>
                                    <p:anim calcmode="lin" valueType="num">
                                      <p:cBhvr additive="base">
                                        <p:cTn id="38" dur="500" fill="hold"/>
                                        <p:tgtEl>
                                          <p:spTgt spid="9216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3" grpId="0" build="p" autoUpdateAnimBg="0"/>
      <p:bldP spid="92165" grpId="0" animBg="1" autoUpdateAnimBg="0"/>
    </p:bldLst>
  </p:timing>
</p:sld>
</file>

<file path=ppt/slides/slide1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tr-TR" smtClean="0">
                <a:solidFill>
                  <a:schemeClr val="accent2"/>
                </a:solidFill>
                <a:latin typeface="Comic Sans MS" pitchFamily="66" charset="0"/>
              </a:rPr>
              <a:t>ÇOCUĞUNUZ YAŞAMDAN ZEVK ALMALI</a:t>
            </a:r>
          </a:p>
        </p:txBody>
      </p:sp>
      <p:sp>
        <p:nvSpPr>
          <p:cNvPr id="53251" name="Rectangle 3"/>
          <p:cNvSpPr>
            <a:spLocks noGrp="1" noChangeArrowheads="1"/>
          </p:cNvSpPr>
          <p:nvPr>
            <p:ph type="body" idx="1"/>
          </p:nvPr>
        </p:nvSpPr>
        <p:spPr/>
        <p:txBody>
          <a:bodyPr/>
          <a:lstStyle/>
          <a:p>
            <a:pPr eaLnBrk="1" hangingPunct="1"/>
            <a:r>
              <a:rPr lang="tr-TR" smtClean="0">
                <a:latin typeface="Comic Sans MS" pitchFamily="66" charset="0"/>
              </a:rPr>
              <a:t>Bir öğrencinin sahip olması gereken en önemli ilke , ders başında geçirdiği süreyi ortalama düzeyde tutmak , ancak bu süreden en üst düzeyde yararlanmaktır.</a:t>
            </a:r>
          </a:p>
          <a:p>
            <a:pPr eaLnBrk="1" hangingPunct="1"/>
            <a:r>
              <a:rPr lang="tr-TR" smtClean="0">
                <a:latin typeface="Comic Sans MS" pitchFamily="66" charset="0"/>
              </a:rPr>
              <a:t>Çünkü öğrencinin kendisini ders başında oyalaması , onun hayattan aldığı zevki azaltır.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3250"/>
                                        </p:tgtEl>
                                        <p:attrNameLst>
                                          <p:attrName>style.visibility</p:attrName>
                                        </p:attrNameLst>
                                      </p:cBhvr>
                                      <p:to>
                                        <p:strVal val="visible"/>
                                      </p:to>
                                    </p:set>
                                    <p:anim calcmode="lin" valueType="num">
                                      <p:cBhvr additive="base">
                                        <p:cTn id="7" dur="500" fill="hold"/>
                                        <p:tgtEl>
                                          <p:spTgt spid="53250"/>
                                        </p:tgtEl>
                                        <p:attrNameLst>
                                          <p:attrName>ppt_x</p:attrName>
                                        </p:attrNameLst>
                                      </p:cBhvr>
                                      <p:tavLst>
                                        <p:tav tm="0">
                                          <p:val>
                                            <p:strVal val="#ppt_x"/>
                                          </p:val>
                                        </p:tav>
                                        <p:tav tm="100000">
                                          <p:val>
                                            <p:strVal val="#ppt_x"/>
                                          </p:val>
                                        </p:tav>
                                      </p:tavLst>
                                    </p:anim>
                                    <p:anim calcmode="lin" valueType="num">
                                      <p:cBhvr additive="base">
                                        <p:cTn id="8" dur="500" fill="hold"/>
                                        <p:tgtEl>
                                          <p:spTgt spid="532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3251">
                                            <p:txEl>
                                              <p:pRg st="0" end="0"/>
                                            </p:txEl>
                                          </p:spTgt>
                                        </p:tgtEl>
                                        <p:attrNameLst>
                                          <p:attrName>style.visibility</p:attrName>
                                        </p:attrNameLst>
                                      </p:cBhvr>
                                      <p:to>
                                        <p:strVal val="visible"/>
                                      </p:to>
                                    </p:set>
                                    <p:anim calcmode="lin" valueType="num">
                                      <p:cBhvr additive="base">
                                        <p:cTn id="13" dur="5000" fill="hold"/>
                                        <p:tgtEl>
                                          <p:spTgt spid="53251">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32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3251">
                                            <p:txEl>
                                              <p:pRg st="1" end="1"/>
                                            </p:txEl>
                                          </p:spTgt>
                                        </p:tgtEl>
                                        <p:attrNameLst>
                                          <p:attrName>style.visibility</p:attrName>
                                        </p:attrNameLst>
                                      </p:cBhvr>
                                      <p:to>
                                        <p:strVal val="visible"/>
                                      </p:to>
                                    </p:set>
                                    <p:anim calcmode="lin" valueType="num">
                                      <p:cBhvr additive="base">
                                        <p:cTn id="19" dur="5000" fill="hold"/>
                                        <p:tgtEl>
                                          <p:spTgt spid="53251">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5325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0" grpId="0" autoUpdateAnimBg="0"/>
      <p:bldP spid="53251" grpId="0" build="p" autoUpdateAnimBg="0"/>
    </p:bldLst>
  </p:timing>
</p:sld>
</file>

<file path=ppt/slides/slide1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tr-TR" smtClean="0">
                <a:latin typeface="Comic Sans MS" pitchFamily="66" charset="0"/>
              </a:rPr>
              <a:t>Kendisini bekleyen oyun ve arkadaşlar</a:t>
            </a:r>
          </a:p>
        </p:txBody>
      </p:sp>
      <p:sp>
        <p:nvSpPr>
          <p:cNvPr id="54275" name="Rectangle 3"/>
          <p:cNvSpPr>
            <a:spLocks noGrp="1" noChangeArrowheads="1"/>
          </p:cNvSpPr>
          <p:nvPr>
            <p:ph type="body" sz="half" idx="1"/>
          </p:nvPr>
        </p:nvSpPr>
        <p:spPr/>
        <p:txBody>
          <a:bodyPr/>
          <a:lstStyle/>
          <a:p>
            <a:pPr eaLnBrk="1" hangingPunct="1">
              <a:lnSpc>
                <a:spcPct val="90000"/>
              </a:lnSpc>
            </a:pPr>
            <a:r>
              <a:rPr lang="tr-TR" sz="2800" smtClean="0">
                <a:latin typeface="Comic Sans MS" pitchFamily="66" charset="0"/>
              </a:rPr>
              <a:t>Ders başında oyalandığı sürece arkadaş ve boş zaman etkinliklerine zaman ayıramaz. Ayırsa dahi bu etkinliklerden yeterince zevk alamaz.</a:t>
            </a:r>
          </a:p>
        </p:txBody>
      </p:sp>
      <p:pic>
        <p:nvPicPr>
          <p:cNvPr id="54277" name="Picture 5" descr="BD06662_"/>
          <p:cNvPicPr>
            <a:picLocks noGrp="1" noChangeAspect="1" noChangeArrowheads="1"/>
          </p:cNvPicPr>
          <p:nvPr>
            <p:ph type="clipArt" sz="half" idx="2"/>
          </p:nvPr>
        </p:nvPicPr>
        <p:blipFill>
          <a:blip r:embed="rId2" cstate="print"/>
          <a:srcRect/>
          <a:stretch>
            <a:fillRect/>
          </a:stretch>
        </p:blipFill>
        <p:spPr>
          <a:xfrm>
            <a:off x="4648200" y="2352675"/>
            <a:ext cx="3810000" cy="3371850"/>
          </a:xfr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4274"/>
                                        </p:tgtEl>
                                        <p:attrNameLst>
                                          <p:attrName>style.visibility</p:attrName>
                                        </p:attrNameLst>
                                      </p:cBhvr>
                                      <p:to>
                                        <p:strVal val="visible"/>
                                      </p:to>
                                    </p:set>
                                    <p:anim calcmode="lin" valueType="num">
                                      <p:cBhvr additive="base">
                                        <p:cTn id="7" dur="5000" fill="hold"/>
                                        <p:tgtEl>
                                          <p:spTgt spid="54274"/>
                                        </p:tgtEl>
                                        <p:attrNameLst>
                                          <p:attrName>ppt_x</p:attrName>
                                        </p:attrNameLst>
                                      </p:cBhvr>
                                      <p:tavLst>
                                        <p:tav tm="0">
                                          <p:val>
                                            <p:strVal val="#ppt_x"/>
                                          </p:val>
                                        </p:tav>
                                        <p:tav tm="100000">
                                          <p:val>
                                            <p:strVal val="#ppt_x"/>
                                          </p:val>
                                        </p:tav>
                                      </p:tavLst>
                                    </p:anim>
                                    <p:anim calcmode="lin" valueType="num">
                                      <p:cBhvr additive="base">
                                        <p:cTn id="8" dur="5000" fill="hold"/>
                                        <p:tgtEl>
                                          <p:spTgt spid="542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4275">
                                            <p:txEl>
                                              <p:pRg st="0" end="0"/>
                                            </p:txEl>
                                          </p:spTgt>
                                        </p:tgtEl>
                                        <p:attrNameLst>
                                          <p:attrName>style.visibility</p:attrName>
                                        </p:attrNameLst>
                                      </p:cBhvr>
                                      <p:to>
                                        <p:strVal val="visible"/>
                                      </p:to>
                                    </p:set>
                                    <p:anim calcmode="lin" valueType="num">
                                      <p:cBhvr additive="base">
                                        <p:cTn id="13" dur="5000" fill="hold"/>
                                        <p:tgtEl>
                                          <p:spTgt spid="54275">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42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4277"/>
                                        </p:tgtEl>
                                        <p:attrNameLst>
                                          <p:attrName>style.visibility</p:attrName>
                                        </p:attrNameLst>
                                      </p:cBhvr>
                                      <p:to>
                                        <p:strVal val="visible"/>
                                      </p:to>
                                    </p:set>
                                    <p:animEffect transition="in" filter="slide(fromBottom)">
                                      <p:cBhvr>
                                        <p:cTn id="19" dur="500"/>
                                        <p:tgtEl>
                                          <p:spTgt spid="542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4" grpId="0" autoUpdateAnimBg="0"/>
      <p:bldP spid="54275" grpId="0" build="p" autoUpdateAnimBg="0"/>
    </p:bldLst>
  </p:timing>
</p:sld>
</file>

<file path=ppt/slides/slide1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685800" y="1035050"/>
            <a:ext cx="7772400" cy="609600"/>
          </a:xfrm>
        </p:spPr>
        <p:txBody>
          <a:bodyPr/>
          <a:lstStyle/>
          <a:p>
            <a:pPr eaLnBrk="1" hangingPunct="1"/>
            <a:r>
              <a:rPr lang="tr-TR" smtClean="0">
                <a:latin typeface="Comic Sans MS" pitchFamily="66" charset="0"/>
              </a:rPr>
              <a:t>Çalışma odasının düzeni </a:t>
            </a:r>
          </a:p>
        </p:txBody>
      </p:sp>
      <p:sp>
        <p:nvSpPr>
          <p:cNvPr id="55300" name="Rectangle 4"/>
          <p:cNvSpPr>
            <a:spLocks noGrp="1" noChangeArrowheads="1"/>
          </p:cNvSpPr>
          <p:nvPr>
            <p:ph type="body" sz="half" idx="2"/>
          </p:nvPr>
        </p:nvSpPr>
        <p:spPr/>
        <p:txBody>
          <a:bodyPr/>
          <a:lstStyle/>
          <a:p>
            <a:pPr eaLnBrk="1" hangingPunct="1"/>
            <a:r>
              <a:rPr lang="tr-TR" sz="2800" smtClean="0">
                <a:latin typeface="Comic Sans MS" pitchFamily="66" charset="0"/>
              </a:rPr>
              <a:t>Çalışma odasının düzenliliği verimliliği büyük ölçüde etkiler.</a:t>
            </a:r>
          </a:p>
          <a:p>
            <a:pPr eaLnBrk="1" hangingPunct="1"/>
            <a:r>
              <a:rPr lang="tr-TR" sz="2800" smtClean="0">
                <a:latin typeface="Comic Sans MS" pitchFamily="66" charset="0"/>
              </a:rPr>
              <a:t>ÇALIŞMA , SADECE VE SADECE ÇALIŞMA ODASINDA YAPILIR.</a:t>
            </a:r>
          </a:p>
        </p:txBody>
      </p:sp>
      <p:pic>
        <p:nvPicPr>
          <p:cNvPr id="55302" name="Picture 6" descr="BS00559_"/>
          <p:cNvPicPr>
            <a:picLocks noGrp="1" noChangeAspect="1" noChangeArrowheads="1"/>
          </p:cNvPicPr>
          <p:nvPr>
            <p:ph type="clipArt" sz="half" idx="1"/>
          </p:nvPr>
        </p:nvPicPr>
        <p:blipFill>
          <a:blip r:embed="rId2" cstate="print"/>
          <a:srcRect/>
          <a:stretch>
            <a:fillRect/>
          </a:stretch>
        </p:blipFill>
        <p:spPr>
          <a:xfrm>
            <a:off x="685800" y="2957513"/>
            <a:ext cx="3810000" cy="2160587"/>
          </a:xfr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ppt_x"/>
                                          </p:val>
                                        </p:tav>
                                        <p:tav tm="100000">
                                          <p:val>
                                            <p:strVal val="#ppt_x"/>
                                          </p:val>
                                        </p:tav>
                                      </p:tavLst>
                                    </p:anim>
                                    <p:anim calcmode="lin" valueType="num">
                                      <p:cBhvr additive="base">
                                        <p:cTn id="8" dur="500" fill="hold"/>
                                        <p:tgtEl>
                                          <p:spTgt spid="552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5300">
                                            <p:txEl>
                                              <p:pRg st="0" end="0"/>
                                            </p:txEl>
                                          </p:spTgt>
                                        </p:tgtEl>
                                        <p:attrNameLst>
                                          <p:attrName>style.visibility</p:attrName>
                                        </p:attrNameLst>
                                      </p:cBhvr>
                                      <p:to>
                                        <p:strVal val="visible"/>
                                      </p:to>
                                    </p:set>
                                    <p:anim calcmode="lin" valueType="num">
                                      <p:cBhvr additive="base">
                                        <p:cTn id="13" dur="5000" fill="hold"/>
                                        <p:tgtEl>
                                          <p:spTgt spid="55300">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530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55300">
                                            <p:txEl>
                                              <p:pRg st="1" end="1"/>
                                            </p:txEl>
                                          </p:spTgt>
                                        </p:tgtEl>
                                        <p:attrNameLst>
                                          <p:attrName>style.visibility</p:attrName>
                                        </p:attrNameLst>
                                      </p:cBhvr>
                                      <p:to>
                                        <p:strVal val="visible"/>
                                      </p:to>
                                    </p:set>
                                    <p:anim calcmode="lin" valueType="num">
                                      <p:cBhvr additive="base">
                                        <p:cTn id="19" dur="5000" fill="hold"/>
                                        <p:tgtEl>
                                          <p:spTgt spid="55300">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5530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5302"/>
                                        </p:tgtEl>
                                        <p:attrNameLst>
                                          <p:attrName>style.visibility</p:attrName>
                                        </p:attrNameLst>
                                      </p:cBhvr>
                                      <p:to>
                                        <p:strVal val="visible"/>
                                      </p:to>
                                    </p:set>
                                    <p:anim calcmode="lin" valueType="num">
                                      <p:cBhvr additive="base">
                                        <p:cTn id="25" dur="500" fill="hold"/>
                                        <p:tgtEl>
                                          <p:spTgt spid="55302"/>
                                        </p:tgtEl>
                                        <p:attrNameLst>
                                          <p:attrName>ppt_x</p:attrName>
                                        </p:attrNameLst>
                                      </p:cBhvr>
                                      <p:tavLst>
                                        <p:tav tm="0">
                                          <p:val>
                                            <p:strVal val="#ppt_x"/>
                                          </p:val>
                                        </p:tav>
                                        <p:tav tm="100000">
                                          <p:val>
                                            <p:strVal val="#ppt_x"/>
                                          </p:val>
                                        </p:tav>
                                      </p:tavLst>
                                    </p:anim>
                                    <p:anim calcmode="lin" valueType="num">
                                      <p:cBhvr additive="base">
                                        <p:cTn id="26" dur="500" fill="hold"/>
                                        <p:tgtEl>
                                          <p:spTgt spid="553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utoUpdateAnimBg="0"/>
      <p:bldP spid="55300" grpId="0" build="p" autoUpdateAnimBg="0"/>
    </p:bldLst>
  </p:timing>
</p:sld>
</file>

<file path=ppt/slides/slide1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6323" name="Rectangle 3"/>
          <p:cNvSpPr>
            <a:spLocks noGrp="1" noChangeArrowheads="1"/>
          </p:cNvSpPr>
          <p:nvPr>
            <p:ph type="body" idx="1"/>
          </p:nvPr>
        </p:nvSpPr>
        <p:spPr>
          <a:xfrm>
            <a:off x="685800" y="685800"/>
            <a:ext cx="7772400" cy="5410200"/>
          </a:xfrm>
        </p:spPr>
        <p:txBody>
          <a:bodyPr/>
          <a:lstStyle/>
          <a:p>
            <a:pPr eaLnBrk="1" hangingPunct="1"/>
            <a:r>
              <a:rPr lang="tr-TR" smtClean="0">
                <a:latin typeface="Comic Sans MS" pitchFamily="66" charset="0"/>
              </a:rPr>
              <a:t>NE TÜR OLURSA OLSUN , ÇALIŞMA SANDALYEDE OTURARAK , ÇALIŞMA MASASI BAŞINDA YAPILIR.</a:t>
            </a:r>
          </a:p>
          <a:p>
            <a:pPr eaLnBrk="1" hangingPunct="1"/>
            <a:r>
              <a:rPr lang="tr-TR" smtClean="0">
                <a:latin typeface="Comic Sans MS" pitchFamily="66" charset="0"/>
              </a:rPr>
              <a:t>Çalışma masasını cama yakın bir köşeye yerleştirmeyin. Dışardan gelecek ses ve hareketin dikkati dağıtmasını , gürültünün yormasını önlemiş olursunuz.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56323">
                                            <p:txEl>
                                              <p:pRg st="0" end="0"/>
                                            </p:txEl>
                                          </p:spTgt>
                                        </p:tgtEl>
                                        <p:attrNameLst>
                                          <p:attrName>style.visibility</p:attrName>
                                        </p:attrNameLst>
                                      </p:cBhvr>
                                      <p:to>
                                        <p:strVal val="visible"/>
                                      </p:to>
                                    </p:set>
                                    <p:anim calcmode="lin" valueType="num">
                                      <p:cBhvr additive="base">
                                        <p:cTn id="7" dur="50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6323">
                                            <p:txEl>
                                              <p:pRg st="1" end="1"/>
                                            </p:txEl>
                                          </p:spTgt>
                                        </p:tgtEl>
                                        <p:attrNameLst>
                                          <p:attrName>style.visibility</p:attrName>
                                        </p:attrNameLst>
                                      </p:cBhvr>
                                      <p:to>
                                        <p:strVal val="visible"/>
                                      </p:to>
                                    </p:set>
                                    <p:anim calcmode="lin" valueType="num">
                                      <p:cBhvr additive="base">
                                        <p:cTn id="13" dur="5000" fill="hold"/>
                                        <p:tgtEl>
                                          <p:spTgt spid="5632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632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3" grpId="0" build="p" autoUpdateAnimBg="0"/>
    </p:bldLst>
  </p:timing>
</p:sld>
</file>

<file path=ppt/slides/slide1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85800" y="1035050"/>
            <a:ext cx="7772400" cy="609600"/>
          </a:xfrm>
        </p:spPr>
        <p:txBody>
          <a:bodyPr/>
          <a:lstStyle/>
          <a:p>
            <a:pPr eaLnBrk="1" hangingPunct="1"/>
            <a:r>
              <a:rPr lang="tr-TR" smtClean="0">
                <a:latin typeface="Comic Sans MS" pitchFamily="66" charset="0"/>
              </a:rPr>
              <a:t>IŞIĞIN YÖNÜ</a:t>
            </a:r>
          </a:p>
        </p:txBody>
      </p:sp>
      <p:sp>
        <p:nvSpPr>
          <p:cNvPr id="57347" name="Rectangle 3"/>
          <p:cNvSpPr>
            <a:spLocks noGrp="1" noChangeArrowheads="1"/>
          </p:cNvSpPr>
          <p:nvPr>
            <p:ph type="body" sz="half" idx="1"/>
          </p:nvPr>
        </p:nvSpPr>
        <p:spPr>
          <a:xfrm>
            <a:off x="685800" y="1981200"/>
            <a:ext cx="4800600" cy="4114800"/>
          </a:xfrm>
        </p:spPr>
        <p:txBody>
          <a:bodyPr/>
          <a:lstStyle/>
          <a:p>
            <a:pPr eaLnBrk="1" hangingPunct="1"/>
            <a:r>
              <a:rPr lang="tr-TR" sz="2800" smtClean="0">
                <a:latin typeface="Comic Sans MS" pitchFamily="66" charset="0"/>
              </a:rPr>
              <a:t>Çalışma masasını , ışığı karşıdan alacak şekilde yerleştirin. Işığın arkadan gelmesi , gölgenin çalışılan malzemenin üzerine düşmesine ve gözlerin yorulmasına neden olur.</a:t>
            </a:r>
          </a:p>
        </p:txBody>
      </p:sp>
      <p:graphicFrame>
        <p:nvGraphicFramePr>
          <p:cNvPr id="57348" name="Object 4"/>
          <p:cNvGraphicFramePr>
            <a:graphicFrameLocks noChangeAspect="1"/>
          </p:cNvGraphicFramePr>
          <p:nvPr>
            <p:ph type="clipArt" sz="half" idx="2"/>
          </p:nvPr>
        </p:nvGraphicFramePr>
        <p:xfrm>
          <a:off x="5875338" y="2057400"/>
          <a:ext cx="2049462" cy="3505200"/>
        </p:xfrm>
        <a:graphic>
          <a:graphicData uri="http://schemas.openxmlformats.org/presentationml/2006/ole">
            <p:oleObj spid="_x0000_s108546" name="Klip" r:id="rId3" imgW="1295640" imgH="3934080" progId="">
              <p:embed/>
            </p:oleObj>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346"/>
                                        </p:tgtEl>
                                        <p:attrNameLst>
                                          <p:attrName>style.visibility</p:attrName>
                                        </p:attrNameLst>
                                      </p:cBhvr>
                                      <p:to>
                                        <p:strVal val="visible"/>
                                      </p:to>
                                    </p:set>
                                    <p:anim calcmode="lin" valueType="num">
                                      <p:cBhvr additive="base">
                                        <p:cTn id="7" dur="500" fill="hold"/>
                                        <p:tgtEl>
                                          <p:spTgt spid="57346"/>
                                        </p:tgtEl>
                                        <p:attrNameLst>
                                          <p:attrName>ppt_x</p:attrName>
                                        </p:attrNameLst>
                                      </p:cBhvr>
                                      <p:tavLst>
                                        <p:tav tm="0">
                                          <p:val>
                                            <p:strVal val="0-#ppt_w/2"/>
                                          </p:val>
                                        </p:tav>
                                        <p:tav tm="100000">
                                          <p:val>
                                            <p:strVal val="#ppt_x"/>
                                          </p:val>
                                        </p:tav>
                                      </p:tavLst>
                                    </p:anim>
                                    <p:anim calcmode="lin" valueType="num">
                                      <p:cBhvr additive="base">
                                        <p:cTn id="8" dur="500" fill="hold"/>
                                        <p:tgtEl>
                                          <p:spTgt spid="573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7347">
                                            <p:txEl>
                                              <p:pRg st="0" end="0"/>
                                            </p:txEl>
                                          </p:spTgt>
                                        </p:tgtEl>
                                        <p:attrNameLst>
                                          <p:attrName>style.visibility</p:attrName>
                                        </p:attrNameLst>
                                      </p:cBhvr>
                                      <p:to>
                                        <p:strVal val="visible"/>
                                      </p:to>
                                    </p:set>
                                    <p:anim calcmode="lin" valueType="num">
                                      <p:cBhvr additive="base">
                                        <p:cTn id="13" dur="50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734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2" presetClass="entr" presetSubtype="4" fill="hold" nodeType="clickEffect">
                                  <p:stCondLst>
                                    <p:cond delay="0"/>
                                  </p:stCondLst>
                                  <p:childTnLst>
                                    <p:set>
                                      <p:cBhvr>
                                        <p:cTn id="18" dur="1" fill="hold">
                                          <p:stCondLst>
                                            <p:cond delay="0"/>
                                          </p:stCondLst>
                                        </p:cTn>
                                        <p:tgtEl>
                                          <p:spTgt spid="57348"/>
                                        </p:tgtEl>
                                        <p:attrNameLst>
                                          <p:attrName>style.visibility</p:attrName>
                                        </p:attrNameLst>
                                      </p:cBhvr>
                                      <p:to>
                                        <p:strVal val="visible"/>
                                      </p:to>
                                    </p:set>
                                    <p:animEffect transition="in" filter="slide(fromBottom)">
                                      <p:cBhvr>
                                        <p:cTn id="19" dur="500"/>
                                        <p:tgtEl>
                                          <p:spTgt spid="57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6" grpId="0" autoUpdateAnimBg="0"/>
      <p:bldP spid="57347" grpId="0" build="p" autoUpdateAnimBg="0"/>
    </p:bldLst>
  </p:timing>
</p:sld>
</file>

<file path=ppt/slides/slide1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8372" name="Rectangle 4"/>
          <p:cNvSpPr>
            <a:spLocks noGrp="1" noChangeArrowheads="1"/>
          </p:cNvSpPr>
          <p:nvPr>
            <p:ph type="body" sz="half" idx="2"/>
          </p:nvPr>
        </p:nvSpPr>
        <p:spPr>
          <a:xfrm>
            <a:off x="685800" y="609600"/>
            <a:ext cx="8458200" cy="5486400"/>
          </a:xfrm>
        </p:spPr>
        <p:txBody>
          <a:bodyPr/>
          <a:lstStyle/>
          <a:p>
            <a:pPr eaLnBrk="1" hangingPunct="1"/>
            <a:r>
              <a:rPr lang="tr-TR" sz="3600" smtClean="0">
                <a:latin typeface="Comic Sans MS" pitchFamily="66" charset="0"/>
              </a:rPr>
              <a:t>İnsanın yazılı bir bilgiyi öğrenebilmesi için belirli bir düzeyde gerginliğe ihtiyaç vardır. Bu hem ruhsal, hem de bedensel açıdan gereklidir. Uzanarak, yatarak  veya koltukta yayılarak  çalışmak gevşemeye yol açacağı için öğrenme için gerekli olan gerilim düzeyinin kaybolmasına neden olacaktır.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8372">
                                            <p:txEl>
                                              <p:pRg st="0" end="0"/>
                                            </p:txEl>
                                          </p:spTgt>
                                        </p:tgtEl>
                                        <p:attrNameLst>
                                          <p:attrName>style.visibility</p:attrName>
                                        </p:attrNameLst>
                                      </p:cBhvr>
                                      <p:to>
                                        <p:strVal val="visible"/>
                                      </p:to>
                                    </p:set>
                                    <p:anim calcmode="lin" valueType="num">
                                      <p:cBhvr additive="base">
                                        <p:cTn id="7" dur="500" fill="hold"/>
                                        <p:tgtEl>
                                          <p:spTgt spid="5837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72" grpId="0" build="p"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404813"/>
            <a:ext cx="8229600" cy="720725"/>
          </a:xfrm>
        </p:spPr>
        <p:txBody>
          <a:bodyPr/>
          <a:lstStyle/>
          <a:p>
            <a:pPr algn="ctr" eaLnBrk="1" hangingPunct="1"/>
            <a:r>
              <a:rPr lang="tr-TR" sz="3800" b="1" u="sng" smtClean="0">
                <a:latin typeface="Calibri" pitchFamily="34" charset="0"/>
              </a:rPr>
              <a:t>DOĞRU ÇALIŞMA ALIŞKANLIKLARI      </a:t>
            </a:r>
          </a:p>
        </p:txBody>
      </p:sp>
      <p:sp>
        <p:nvSpPr>
          <p:cNvPr id="17411" name="Rectangle 3"/>
          <p:cNvSpPr>
            <a:spLocks noGrp="1" noChangeArrowheads="1"/>
          </p:cNvSpPr>
          <p:nvPr>
            <p:ph type="body" idx="1"/>
          </p:nvPr>
        </p:nvSpPr>
        <p:spPr>
          <a:xfrm>
            <a:off x="457200" y="1557338"/>
            <a:ext cx="8229600" cy="4573587"/>
          </a:xfrm>
        </p:spPr>
        <p:txBody>
          <a:bodyPr/>
          <a:lstStyle/>
          <a:p>
            <a:pPr eaLnBrk="1" hangingPunct="1">
              <a:lnSpc>
                <a:spcPct val="80000"/>
              </a:lnSpc>
            </a:pPr>
            <a:r>
              <a:rPr lang="tr-TR" sz="2400" b="1" u="sng" smtClean="0">
                <a:solidFill>
                  <a:schemeClr val="tx2"/>
                </a:solidFill>
                <a:latin typeface="Calibri" pitchFamily="34" charset="0"/>
                <a:ea typeface="Calibri" pitchFamily="34" charset="0"/>
                <a:cs typeface="Calibri" pitchFamily="34" charset="0"/>
              </a:rPr>
              <a:t>Amaç Belirlenmeli:</a:t>
            </a:r>
            <a:r>
              <a:rPr lang="tr-TR" sz="2400" b="1" smtClean="0">
                <a:solidFill>
                  <a:schemeClr val="tx2"/>
                </a:solidFill>
                <a:latin typeface="Calibri" pitchFamily="34" charset="0"/>
                <a:ea typeface="Calibri" pitchFamily="34" charset="0"/>
                <a:cs typeface="Calibri" pitchFamily="34" charset="0"/>
              </a:rPr>
              <a:t> </a:t>
            </a:r>
            <a:r>
              <a:rPr lang="tr-TR" sz="2400" b="1" smtClean="0">
                <a:latin typeface="Calibri" pitchFamily="34" charset="0"/>
                <a:ea typeface="Calibri" pitchFamily="34" charset="0"/>
                <a:cs typeface="Calibri" pitchFamily="34" charset="0"/>
              </a:rPr>
              <a:t>Başarı için öğrencinin hayattan ne beklediğini, amacının ne olduğunu, “neye” ulaşmak için çalıştığını bilmesi gerekir.</a:t>
            </a:r>
          </a:p>
          <a:p>
            <a:pPr eaLnBrk="1" hangingPunct="1">
              <a:lnSpc>
                <a:spcPct val="80000"/>
              </a:lnSpc>
            </a:pPr>
            <a:endParaRPr lang="tr-TR" sz="1200" b="1" u="sng" smtClean="0">
              <a:latin typeface="Calibri" pitchFamily="34" charset="0"/>
              <a:ea typeface="Calibri" pitchFamily="34" charset="0"/>
              <a:cs typeface="Calibri" pitchFamily="34" charset="0"/>
            </a:endParaRPr>
          </a:p>
          <a:p>
            <a:pPr eaLnBrk="1" hangingPunct="1">
              <a:lnSpc>
                <a:spcPct val="80000"/>
              </a:lnSpc>
            </a:pPr>
            <a:r>
              <a:rPr lang="tr-TR" sz="2400" b="1" u="sng" smtClean="0">
                <a:solidFill>
                  <a:schemeClr val="tx2"/>
                </a:solidFill>
                <a:latin typeface="Calibri" pitchFamily="34" charset="0"/>
                <a:ea typeface="Calibri" pitchFamily="34" charset="0"/>
                <a:cs typeface="Calibri" pitchFamily="34" charset="0"/>
              </a:rPr>
              <a:t>Planlı ve Programlı Çalışmalı: </a:t>
            </a:r>
            <a:r>
              <a:rPr lang="tr-TR" sz="2400" b="1" smtClean="0">
                <a:latin typeface="Calibri" pitchFamily="34" charset="0"/>
                <a:ea typeface="Calibri" pitchFamily="34" charset="0"/>
                <a:cs typeface="Calibri" pitchFamily="34" charset="0"/>
              </a:rPr>
              <a:t>Amaca ulaşmak için hangi dersi ne kadar ve ne zaman çalışabileceği, ne kadar gayret göstermesi gerektiğini bilmelidir.</a:t>
            </a:r>
          </a:p>
          <a:p>
            <a:pPr algn="ctr" eaLnBrk="1" hangingPunct="1">
              <a:lnSpc>
                <a:spcPct val="80000"/>
              </a:lnSpc>
              <a:buFont typeface="Wingdings" pitchFamily="2" charset="2"/>
              <a:buNone/>
            </a:pPr>
            <a:r>
              <a:rPr lang="tr-TR" sz="2400" b="1" i="1" smtClean="0">
                <a:solidFill>
                  <a:srgbClr val="FF0000"/>
                </a:solidFill>
                <a:latin typeface="Calibri" pitchFamily="34" charset="0"/>
                <a:ea typeface="Calibri" pitchFamily="34" charset="0"/>
                <a:cs typeface="Calibri" pitchFamily="34" charset="0"/>
              </a:rPr>
              <a:t>“En kullanışlı çalışma planı “Haftalık” olanıdır.”</a:t>
            </a:r>
          </a:p>
          <a:p>
            <a:pPr eaLnBrk="1" hangingPunct="1">
              <a:lnSpc>
                <a:spcPct val="80000"/>
              </a:lnSpc>
            </a:pPr>
            <a:endParaRPr lang="tr-TR" sz="1200" b="1" u="sng" smtClean="0">
              <a:solidFill>
                <a:schemeClr val="tx2"/>
              </a:solidFill>
              <a:latin typeface="Calibri" pitchFamily="34" charset="0"/>
              <a:ea typeface="Calibri" pitchFamily="34" charset="0"/>
              <a:cs typeface="Calibri" pitchFamily="34" charset="0"/>
            </a:endParaRPr>
          </a:p>
          <a:p>
            <a:pPr eaLnBrk="1" hangingPunct="1">
              <a:lnSpc>
                <a:spcPct val="80000"/>
              </a:lnSpc>
            </a:pPr>
            <a:r>
              <a:rPr lang="tr-TR" sz="2400" b="1" u="sng" smtClean="0">
                <a:solidFill>
                  <a:schemeClr val="tx2"/>
                </a:solidFill>
                <a:latin typeface="Calibri" pitchFamily="34" charset="0"/>
                <a:ea typeface="Calibri" pitchFamily="34" charset="0"/>
                <a:cs typeface="Calibri" pitchFamily="34" charset="0"/>
              </a:rPr>
              <a:t>Masa Başında Oturarak Çalışılmalı:</a:t>
            </a:r>
            <a:r>
              <a:rPr lang="tr-TR" sz="2400" b="1" smtClean="0">
                <a:solidFill>
                  <a:schemeClr val="tx2"/>
                </a:solidFill>
                <a:latin typeface="Calibri" pitchFamily="34" charset="0"/>
                <a:ea typeface="Calibri" pitchFamily="34" charset="0"/>
                <a:cs typeface="Calibri" pitchFamily="34" charset="0"/>
              </a:rPr>
              <a:t> </a:t>
            </a:r>
            <a:r>
              <a:rPr lang="tr-TR" sz="2400" b="1" smtClean="0">
                <a:latin typeface="Calibri" pitchFamily="34" charset="0"/>
                <a:ea typeface="Calibri" pitchFamily="34" charset="0"/>
                <a:cs typeface="Calibri" pitchFamily="34" charset="0"/>
              </a:rPr>
              <a:t>Uzanarak ya da yatarak çalışma yerine masa başına oturarak çalışmak, dikkatin daha uzun süreli derste kalmasını kolaylaştırır.Çalışma masasında, ders dışı faaliyetlerde bulunulmamalıdır (yemek yemek, oyun oynamak gibi)</a:t>
            </a:r>
            <a:r>
              <a:rPr lang="tr-TR" sz="2400" smtClean="0">
                <a:latin typeface="Calibri" pitchFamily="34" charset="0"/>
                <a:ea typeface="Calibri" pitchFamily="34" charset="0"/>
                <a:cs typeface="Calibri" pitchFamily="34" charset="0"/>
              </a:rPr>
              <a:t>.</a:t>
            </a:r>
          </a:p>
        </p:txBody>
      </p:sp>
    </p:spTree>
  </p:cSld>
  <p:clrMapOvr>
    <a:masterClrMapping/>
  </p:clrMapOvr>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922338"/>
            <a:ext cx="7772400" cy="1431925"/>
          </a:xfrm>
        </p:spPr>
        <p:txBody>
          <a:bodyPr/>
          <a:lstStyle/>
          <a:p>
            <a:pPr eaLnBrk="1" hangingPunct="1"/>
            <a:r>
              <a:rPr lang="tr-TR" smtClean="0">
                <a:latin typeface="Comic Sans MS" pitchFamily="66" charset="0"/>
              </a:rPr>
              <a:t>DERS ÇALIŞMAK İÇİN EN UYGUN DURUM</a:t>
            </a:r>
          </a:p>
        </p:txBody>
      </p:sp>
      <p:sp>
        <p:nvSpPr>
          <p:cNvPr id="59395" name="Rectangle 3"/>
          <p:cNvSpPr>
            <a:spLocks noGrp="1" noChangeArrowheads="1"/>
          </p:cNvSpPr>
          <p:nvPr>
            <p:ph type="body" idx="1"/>
          </p:nvPr>
        </p:nvSpPr>
        <p:spPr>
          <a:xfrm>
            <a:off x="685800" y="3505200"/>
            <a:ext cx="7772400" cy="2971800"/>
          </a:xfrm>
        </p:spPr>
        <p:txBody>
          <a:bodyPr/>
          <a:lstStyle/>
          <a:p>
            <a:pPr eaLnBrk="1" hangingPunct="1"/>
            <a:r>
              <a:rPr lang="tr-TR" smtClean="0">
                <a:latin typeface="Comic Sans MS" pitchFamily="66" charset="0"/>
              </a:rPr>
              <a:t>Kollar ve dirsekleri masa üzerine yaslamaya imkan verecek bir sandalyede oturarak çalışmaktır.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9394"/>
                                        </p:tgtEl>
                                        <p:attrNameLst>
                                          <p:attrName>style.visibility</p:attrName>
                                        </p:attrNameLst>
                                      </p:cBhvr>
                                      <p:to>
                                        <p:strVal val="visible"/>
                                      </p:to>
                                    </p:set>
                                    <p:anim calcmode="lin" valueType="num">
                                      <p:cBhvr additive="base">
                                        <p:cTn id="7" dur="500" fill="hold"/>
                                        <p:tgtEl>
                                          <p:spTgt spid="59394"/>
                                        </p:tgtEl>
                                        <p:attrNameLst>
                                          <p:attrName>ppt_x</p:attrName>
                                        </p:attrNameLst>
                                      </p:cBhvr>
                                      <p:tavLst>
                                        <p:tav tm="0">
                                          <p:val>
                                            <p:strVal val="#ppt_x"/>
                                          </p:val>
                                        </p:tav>
                                        <p:tav tm="100000">
                                          <p:val>
                                            <p:strVal val="#ppt_x"/>
                                          </p:val>
                                        </p:tav>
                                      </p:tavLst>
                                    </p:anim>
                                    <p:anim calcmode="lin" valueType="num">
                                      <p:cBhvr additive="base">
                                        <p:cTn id="8" dur="500" fill="hold"/>
                                        <p:tgtEl>
                                          <p:spTgt spid="5939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59395">
                                            <p:txEl>
                                              <p:pRg st="0" end="0"/>
                                            </p:txEl>
                                          </p:spTgt>
                                        </p:tgtEl>
                                        <p:attrNameLst>
                                          <p:attrName>style.visibility</p:attrName>
                                        </p:attrNameLst>
                                      </p:cBhvr>
                                      <p:to>
                                        <p:strVal val="visible"/>
                                      </p:to>
                                    </p:set>
                                    <p:anim calcmode="lin" valueType="num">
                                      <p:cBhvr additive="base">
                                        <p:cTn id="13" dur="5000" fill="hold"/>
                                        <p:tgtEl>
                                          <p:spTgt spid="59395">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5939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4" grpId="0" autoUpdateAnimBg="0"/>
      <p:bldP spid="59395" grpId="0" build="p" autoUpdateAnimBg="0"/>
    </p:bld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685800" y="350838"/>
            <a:ext cx="7696200" cy="1431925"/>
          </a:xfrm>
        </p:spPr>
        <p:txBody>
          <a:bodyPr/>
          <a:lstStyle/>
          <a:p>
            <a:pPr eaLnBrk="1" hangingPunct="1"/>
            <a:r>
              <a:rPr lang="tr-TR" smtClean="0">
                <a:latin typeface="Comic Sans MS" pitchFamily="66" charset="0"/>
              </a:rPr>
              <a:t>ÇALIŞMAYA BAŞLAMAYI KOLAYLAŞTIRIN</a:t>
            </a:r>
          </a:p>
        </p:txBody>
      </p:sp>
      <p:sp>
        <p:nvSpPr>
          <p:cNvPr id="60419" name="Rectangle 3"/>
          <p:cNvSpPr>
            <a:spLocks noGrp="1" noChangeArrowheads="1"/>
          </p:cNvSpPr>
          <p:nvPr>
            <p:ph type="body" idx="1"/>
          </p:nvPr>
        </p:nvSpPr>
        <p:spPr>
          <a:xfrm>
            <a:off x="685800" y="1752600"/>
            <a:ext cx="8077200" cy="5105400"/>
          </a:xfrm>
        </p:spPr>
        <p:txBody>
          <a:bodyPr/>
          <a:lstStyle/>
          <a:p>
            <a:pPr eaLnBrk="1" hangingPunct="1"/>
            <a:r>
              <a:rPr lang="tr-TR" smtClean="0">
                <a:latin typeface="Comic Sans MS" pitchFamily="66" charset="0"/>
              </a:rPr>
              <a:t>Belirli bir mekânla ders çalışma davranışı arasında şartlı refleks türünden bir ilişki kurma yönündedir. Böyle bir tutum çalışmaya başlamayı kolaylaştırır.</a:t>
            </a:r>
          </a:p>
          <a:p>
            <a:pPr eaLnBrk="1" hangingPunct="1"/>
            <a:r>
              <a:rPr lang="tr-TR" smtClean="0">
                <a:latin typeface="Comic Sans MS" pitchFamily="66" charset="0"/>
              </a:rPr>
              <a:t>“Çalışma masasının çalışmayı başlatması” şeklinde bir ilişki kurmayı zorlaştıran en önemli sebep , çalışma masasının çalışma dışındaki amaçlar içinde kullanılmasıdır.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0" fill="hold"/>
                                        <p:tgtEl>
                                          <p:spTgt spid="60418"/>
                                        </p:tgtEl>
                                        <p:attrNameLst>
                                          <p:attrName>ppt_x</p:attrName>
                                        </p:attrNameLst>
                                      </p:cBhvr>
                                      <p:tavLst>
                                        <p:tav tm="0">
                                          <p:val>
                                            <p:strVal val="#ppt_x"/>
                                          </p:val>
                                        </p:tav>
                                        <p:tav tm="100000">
                                          <p:val>
                                            <p:strVal val="#ppt_x"/>
                                          </p:val>
                                        </p:tav>
                                      </p:tavLst>
                                    </p:anim>
                                    <p:anim calcmode="lin" valueType="num">
                                      <p:cBhvr additive="base">
                                        <p:cTn id="8" dur="5000" fill="hold"/>
                                        <p:tgtEl>
                                          <p:spTgt spid="604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0419">
                                            <p:txEl>
                                              <p:pRg st="0" end="0"/>
                                            </p:txEl>
                                          </p:spTgt>
                                        </p:tgtEl>
                                        <p:attrNameLst>
                                          <p:attrName>style.visibility</p:attrName>
                                        </p:attrNameLst>
                                      </p:cBhvr>
                                      <p:to>
                                        <p:strVal val="visible"/>
                                      </p:to>
                                    </p:set>
                                    <p:anim calcmode="lin" valueType="num">
                                      <p:cBhvr additive="base">
                                        <p:cTn id="13" dur="50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0419">
                                            <p:txEl>
                                              <p:pRg st="1" end="1"/>
                                            </p:txEl>
                                          </p:spTgt>
                                        </p:tgtEl>
                                        <p:attrNameLst>
                                          <p:attrName>style.visibility</p:attrName>
                                        </p:attrNameLst>
                                      </p:cBhvr>
                                      <p:to>
                                        <p:strVal val="visible"/>
                                      </p:to>
                                    </p:set>
                                    <p:anim calcmode="lin" valueType="num">
                                      <p:cBhvr additive="base">
                                        <p:cTn id="19" dur="5000" fill="hold"/>
                                        <p:tgtEl>
                                          <p:spTgt spid="60419">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6041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utoUpdateAnimBg="0"/>
      <p:bldP spid="60419" grpId="0" build="p"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46038"/>
            <a:ext cx="9144000" cy="1431925"/>
          </a:xfrm>
        </p:spPr>
        <p:txBody>
          <a:bodyPr/>
          <a:lstStyle/>
          <a:p>
            <a:pPr eaLnBrk="1" hangingPunct="1"/>
            <a:r>
              <a:rPr lang="tr-TR" smtClean="0">
                <a:latin typeface="Comic Sans MS" pitchFamily="66" charset="0"/>
              </a:rPr>
              <a:t>Çalışma Masası Sadece Çalışmak İçindir</a:t>
            </a:r>
          </a:p>
        </p:txBody>
      </p:sp>
      <p:sp>
        <p:nvSpPr>
          <p:cNvPr id="61443" name="Rectangle 3"/>
          <p:cNvSpPr>
            <a:spLocks noGrp="1" noChangeArrowheads="1"/>
          </p:cNvSpPr>
          <p:nvPr>
            <p:ph type="body" idx="1"/>
          </p:nvPr>
        </p:nvSpPr>
        <p:spPr>
          <a:xfrm>
            <a:off x="228600" y="1524000"/>
            <a:ext cx="8915400" cy="5334000"/>
          </a:xfrm>
        </p:spPr>
        <p:txBody>
          <a:bodyPr/>
          <a:lstStyle/>
          <a:p>
            <a:pPr eaLnBrk="1" hangingPunct="1"/>
            <a:r>
              <a:rPr lang="tr-TR" smtClean="0">
                <a:latin typeface="Comic Sans MS" pitchFamily="66" charset="0"/>
              </a:rPr>
              <a:t>Bu bir altın kural olarak benimsenmelidir.</a:t>
            </a:r>
          </a:p>
          <a:p>
            <a:pPr eaLnBrk="1" hangingPunct="1"/>
            <a:r>
              <a:rPr lang="tr-TR" smtClean="0">
                <a:latin typeface="Comic Sans MS" pitchFamily="66" charset="0"/>
              </a:rPr>
              <a:t>Yemek yemek, müzik dinlemek, gazete dergi okumak, çay içmek gibi etkinliklerin hepsi ait oldukları yerlerde yapılmalıdır. Asla çalışma masasında değil.</a:t>
            </a:r>
          </a:p>
          <a:p>
            <a:pPr eaLnBrk="1" hangingPunct="1"/>
            <a:r>
              <a:rPr lang="tr-TR" smtClean="0">
                <a:latin typeface="Comic Sans MS" pitchFamily="66" charset="0"/>
              </a:rPr>
              <a:t>Çünkü ancak böylece , çalışma masasına oturulduğu zaman çalışma davranışını kendiliğinden başlatacak alışkanlık kurulabilir.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1442"/>
                                        </p:tgtEl>
                                        <p:attrNameLst>
                                          <p:attrName>style.visibility</p:attrName>
                                        </p:attrNameLst>
                                      </p:cBhvr>
                                      <p:to>
                                        <p:strVal val="visible"/>
                                      </p:to>
                                    </p:set>
                                    <p:anim calcmode="lin" valueType="num">
                                      <p:cBhvr additive="base">
                                        <p:cTn id="7" dur="500" fill="hold"/>
                                        <p:tgtEl>
                                          <p:spTgt spid="61442"/>
                                        </p:tgtEl>
                                        <p:attrNameLst>
                                          <p:attrName>ppt_x</p:attrName>
                                        </p:attrNameLst>
                                      </p:cBhvr>
                                      <p:tavLst>
                                        <p:tav tm="0">
                                          <p:val>
                                            <p:strVal val="0-#ppt_w/2"/>
                                          </p:val>
                                        </p:tav>
                                        <p:tav tm="100000">
                                          <p:val>
                                            <p:strVal val="#ppt_x"/>
                                          </p:val>
                                        </p:tav>
                                      </p:tavLst>
                                    </p:anim>
                                    <p:anim calcmode="lin" valueType="num">
                                      <p:cBhvr additive="base">
                                        <p:cTn id="8" dur="500" fill="hold"/>
                                        <p:tgtEl>
                                          <p:spTgt spid="614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1443">
                                            <p:txEl>
                                              <p:pRg st="0" end="0"/>
                                            </p:txEl>
                                          </p:spTgt>
                                        </p:tgtEl>
                                        <p:attrNameLst>
                                          <p:attrName>style.visibility</p:attrName>
                                        </p:attrNameLst>
                                      </p:cBhvr>
                                      <p:to>
                                        <p:strVal val="visible"/>
                                      </p:to>
                                    </p:set>
                                    <p:anim calcmode="lin" valueType="num">
                                      <p:cBhvr additive="base">
                                        <p:cTn id="13" dur="5000" fill="hold"/>
                                        <p:tgtEl>
                                          <p:spTgt spid="6144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614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1443">
                                            <p:txEl>
                                              <p:pRg st="1" end="1"/>
                                            </p:txEl>
                                          </p:spTgt>
                                        </p:tgtEl>
                                        <p:attrNameLst>
                                          <p:attrName>style.visibility</p:attrName>
                                        </p:attrNameLst>
                                      </p:cBhvr>
                                      <p:to>
                                        <p:strVal val="visible"/>
                                      </p:to>
                                    </p:set>
                                    <p:anim calcmode="lin" valueType="num">
                                      <p:cBhvr additive="base">
                                        <p:cTn id="19" dur="5000" fill="hold"/>
                                        <p:tgtEl>
                                          <p:spTgt spid="6144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614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61443">
                                            <p:txEl>
                                              <p:pRg st="2" end="2"/>
                                            </p:txEl>
                                          </p:spTgt>
                                        </p:tgtEl>
                                        <p:attrNameLst>
                                          <p:attrName>style.visibility</p:attrName>
                                        </p:attrNameLst>
                                      </p:cBhvr>
                                      <p:to>
                                        <p:strVal val="visible"/>
                                      </p:to>
                                    </p:set>
                                    <p:anim calcmode="lin" valueType="num">
                                      <p:cBhvr additive="base">
                                        <p:cTn id="25" dur="5000" fill="hold"/>
                                        <p:tgtEl>
                                          <p:spTgt spid="61443">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614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42" grpId="0" autoUpdateAnimBg="0"/>
      <p:bldP spid="61443" grpId="0" build="p"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381000" y="312738"/>
            <a:ext cx="8458200" cy="1431925"/>
          </a:xfrm>
        </p:spPr>
        <p:txBody>
          <a:bodyPr/>
          <a:lstStyle/>
          <a:p>
            <a:pPr eaLnBrk="1" hangingPunct="1"/>
            <a:r>
              <a:rPr lang="tr-TR" smtClean="0">
                <a:latin typeface="Comic Sans MS" pitchFamily="66" charset="0"/>
              </a:rPr>
              <a:t>YANLIŞ </a:t>
            </a:r>
            <a:br>
              <a:rPr lang="tr-TR" smtClean="0">
                <a:latin typeface="Comic Sans MS" pitchFamily="66" charset="0"/>
              </a:rPr>
            </a:br>
            <a:r>
              <a:rPr lang="tr-TR" smtClean="0">
                <a:latin typeface="Comic Sans MS" pitchFamily="66" charset="0"/>
              </a:rPr>
              <a:t>ÇALIŞMA  DAVRANIŞLARI</a:t>
            </a:r>
          </a:p>
        </p:txBody>
      </p:sp>
      <p:sp>
        <p:nvSpPr>
          <p:cNvPr id="62467" name="Rectangle 3"/>
          <p:cNvSpPr>
            <a:spLocks noGrp="1" noChangeArrowheads="1"/>
          </p:cNvSpPr>
          <p:nvPr>
            <p:ph type="body" idx="1"/>
          </p:nvPr>
        </p:nvSpPr>
        <p:spPr>
          <a:xfrm>
            <a:off x="685800" y="4038600"/>
            <a:ext cx="7772400" cy="2438400"/>
          </a:xfrm>
        </p:spPr>
        <p:txBody>
          <a:bodyPr/>
          <a:lstStyle/>
          <a:p>
            <a:pPr eaLnBrk="1" hangingPunct="1">
              <a:defRPr/>
            </a:pPr>
            <a:r>
              <a:rPr lang="tr-TR" b="1" smtClean="0">
                <a:effectLst>
                  <a:outerShdw blurRad="38100" dist="38100" dir="2700000" algn="tl">
                    <a:srgbClr val="C0C0C0"/>
                  </a:outerShdw>
                </a:effectLst>
                <a:latin typeface="Comic Sans MS" pitchFamily="66" charset="0"/>
              </a:rPr>
              <a:t>YATARAK/ UZANARAK ÇALIŞMAK</a:t>
            </a:r>
          </a:p>
          <a:p>
            <a:pPr eaLnBrk="1" hangingPunct="1">
              <a:defRPr/>
            </a:pPr>
            <a:r>
              <a:rPr lang="tr-TR" b="1" smtClean="0">
                <a:effectLst>
                  <a:outerShdw blurRad="38100" dist="38100" dir="2700000" algn="tl">
                    <a:srgbClr val="C0C0C0"/>
                  </a:outerShdw>
                </a:effectLst>
                <a:latin typeface="Comic Sans MS" pitchFamily="66" charset="0"/>
              </a:rPr>
              <a:t>MÜZİK DİNLEYEREK ÇALIŞMAK</a:t>
            </a:r>
          </a:p>
          <a:p>
            <a:pPr eaLnBrk="1" hangingPunct="1">
              <a:defRPr/>
            </a:pPr>
            <a:r>
              <a:rPr lang="tr-TR" b="1" smtClean="0">
                <a:effectLst>
                  <a:outerShdw blurRad="38100" dist="38100" dir="2700000" algn="tl">
                    <a:srgbClr val="C0C0C0"/>
                  </a:outerShdw>
                </a:effectLst>
                <a:latin typeface="Comic Sans MS" pitchFamily="66" charset="0"/>
              </a:rPr>
              <a:t>POSTERLERİN BULUNDUĞU BİR ORTAMDA ÇALIŞMAK,</a:t>
            </a:r>
          </a:p>
          <a:p>
            <a:pPr eaLnBrk="1" hangingPunct="1">
              <a:defRPr/>
            </a:pPr>
            <a:endParaRPr lang="tr-TR" smtClean="0">
              <a:latin typeface="Comic Sans MS" pitchFamily="66" charset="0"/>
            </a:endParaRPr>
          </a:p>
        </p:txBody>
      </p:sp>
      <p:graphicFrame>
        <p:nvGraphicFramePr>
          <p:cNvPr id="62468" name="Object 4"/>
          <p:cNvGraphicFramePr>
            <a:graphicFrameLocks noChangeAspect="1"/>
          </p:cNvGraphicFramePr>
          <p:nvPr/>
        </p:nvGraphicFramePr>
        <p:xfrm>
          <a:off x="3124200" y="1905000"/>
          <a:ext cx="2971800" cy="2057400"/>
        </p:xfrm>
        <a:graphic>
          <a:graphicData uri="http://schemas.openxmlformats.org/presentationml/2006/ole">
            <p:oleObj spid="_x0000_s109570" name="Klip" r:id="rId3" imgW="3212280" imgH="3935520" progId="">
              <p:embed/>
            </p:oleObj>
          </a:graphicData>
        </a:graphic>
      </p:graphicFrame>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2466"/>
                                        </p:tgtEl>
                                        <p:attrNameLst>
                                          <p:attrName>style.visibility</p:attrName>
                                        </p:attrNameLst>
                                      </p:cBhvr>
                                      <p:to>
                                        <p:strVal val="visible"/>
                                      </p:to>
                                    </p:set>
                                    <p:anim calcmode="lin" valueType="num">
                                      <p:cBhvr additive="base">
                                        <p:cTn id="7" dur="500" fill="hold"/>
                                        <p:tgtEl>
                                          <p:spTgt spid="62466"/>
                                        </p:tgtEl>
                                        <p:attrNameLst>
                                          <p:attrName>ppt_x</p:attrName>
                                        </p:attrNameLst>
                                      </p:cBhvr>
                                      <p:tavLst>
                                        <p:tav tm="0">
                                          <p:val>
                                            <p:strVal val="#ppt_x"/>
                                          </p:val>
                                        </p:tav>
                                        <p:tav tm="100000">
                                          <p:val>
                                            <p:strVal val="#ppt_x"/>
                                          </p:val>
                                        </p:tav>
                                      </p:tavLst>
                                    </p:anim>
                                    <p:anim calcmode="lin" valueType="num">
                                      <p:cBhvr additive="base">
                                        <p:cTn id="8" dur="500" fill="hold"/>
                                        <p:tgtEl>
                                          <p:spTgt spid="624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62467">
                                            <p:txEl>
                                              <p:pRg st="0" end="0"/>
                                            </p:txEl>
                                          </p:spTgt>
                                        </p:tgtEl>
                                        <p:attrNameLst>
                                          <p:attrName>style.visibility</p:attrName>
                                        </p:attrNameLst>
                                      </p:cBhvr>
                                      <p:to>
                                        <p:strVal val="visible"/>
                                      </p:to>
                                    </p:set>
                                    <p:anim calcmode="lin" valueType="num">
                                      <p:cBhvr additive="base">
                                        <p:cTn id="13" dur="5000" fill="hold"/>
                                        <p:tgtEl>
                                          <p:spTgt spid="6246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6246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62467">
                                            <p:txEl>
                                              <p:pRg st="1" end="1"/>
                                            </p:txEl>
                                          </p:spTgt>
                                        </p:tgtEl>
                                        <p:attrNameLst>
                                          <p:attrName>style.visibility</p:attrName>
                                        </p:attrNameLst>
                                      </p:cBhvr>
                                      <p:to>
                                        <p:strVal val="visible"/>
                                      </p:to>
                                    </p:set>
                                    <p:anim calcmode="lin" valueType="num">
                                      <p:cBhvr additive="base">
                                        <p:cTn id="19" dur="5000" fill="hold"/>
                                        <p:tgtEl>
                                          <p:spTgt spid="62467">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6246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62467">
                                            <p:txEl>
                                              <p:pRg st="2" end="2"/>
                                            </p:txEl>
                                          </p:spTgt>
                                        </p:tgtEl>
                                        <p:attrNameLst>
                                          <p:attrName>style.visibility</p:attrName>
                                        </p:attrNameLst>
                                      </p:cBhvr>
                                      <p:to>
                                        <p:strVal val="visible"/>
                                      </p:to>
                                    </p:set>
                                    <p:anim calcmode="lin" valueType="num">
                                      <p:cBhvr additive="base">
                                        <p:cTn id="25" dur="5000" fill="hold"/>
                                        <p:tgtEl>
                                          <p:spTgt spid="62467">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6246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2" presetClass="entr" presetSubtype="4" fill="hold" nodeType="clickEffect">
                                  <p:stCondLst>
                                    <p:cond delay="0"/>
                                  </p:stCondLst>
                                  <p:childTnLst>
                                    <p:set>
                                      <p:cBhvr>
                                        <p:cTn id="30" dur="1" fill="hold">
                                          <p:stCondLst>
                                            <p:cond delay="0"/>
                                          </p:stCondLst>
                                        </p:cTn>
                                        <p:tgtEl>
                                          <p:spTgt spid="62468"/>
                                        </p:tgtEl>
                                        <p:attrNameLst>
                                          <p:attrName>style.visibility</p:attrName>
                                        </p:attrNameLst>
                                      </p:cBhvr>
                                      <p:to>
                                        <p:strVal val="visible"/>
                                      </p:to>
                                    </p:set>
                                    <p:animEffect transition="in" filter="slide(fromBottom)">
                                      <p:cBhvr>
                                        <p:cTn id="31" dur="500"/>
                                        <p:tgtEl>
                                          <p:spTgt spid="624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6" grpId="0" autoUpdateAnimBg="0"/>
      <p:bldP spid="62467" grpId="0" build="p" autoUpdateAnimBg="0"/>
    </p:bldLst>
  </p:timing>
</p:sld>
</file>

<file path=ppt/slides/slide1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685800" y="1035050"/>
            <a:ext cx="7772400" cy="609600"/>
          </a:xfrm>
        </p:spPr>
        <p:txBody>
          <a:bodyPr/>
          <a:lstStyle/>
          <a:p>
            <a:pPr eaLnBrk="1" hangingPunct="1">
              <a:defRPr/>
            </a:pPr>
            <a:r>
              <a:rPr lang="tr-TR" b="1" smtClean="0">
                <a:effectLst>
                  <a:outerShdw blurRad="38100" dist="38100" dir="2700000" algn="tl">
                    <a:srgbClr val="C0C0C0"/>
                  </a:outerShdw>
                </a:effectLst>
                <a:latin typeface="Comic Sans MS" pitchFamily="66" charset="0"/>
              </a:rPr>
              <a:t>ÖĞRENMENİN ESASLARI</a:t>
            </a:r>
            <a:endParaRPr lang="tr-TR" smtClean="0">
              <a:latin typeface="Comic Sans MS" pitchFamily="66" charset="0"/>
            </a:endParaRPr>
          </a:p>
        </p:txBody>
      </p:sp>
      <p:sp>
        <p:nvSpPr>
          <p:cNvPr id="63491" name="Rectangle 3"/>
          <p:cNvSpPr>
            <a:spLocks noGrp="1" noChangeArrowheads="1"/>
          </p:cNvSpPr>
          <p:nvPr>
            <p:ph type="body" idx="1"/>
          </p:nvPr>
        </p:nvSpPr>
        <p:spPr/>
        <p:txBody>
          <a:bodyPr/>
          <a:lstStyle/>
          <a:p>
            <a:pPr eaLnBrk="1" hangingPunct="1">
              <a:defRPr/>
            </a:pPr>
            <a:r>
              <a:rPr lang="tr-TR" b="1" smtClean="0">
                <a:effectLst>
                  <a:outerShdw blurRad="38100" dist="38100" dir="2700000" algn="tl">
                    <a:srgbClr val="C0C0C0"/>
                  </a:outerShdw>
                </a:effectLst>
                <a:latin typeface="Comic Sans MS" pitchFamily="66" charset="0"/>
              </a:rPr>
              <a:t>ÖĞRENME</a:t>
            </a:r>
            <a:r>
              <a:rPr lang="tr-TR" smtClean="0">
                <a:latin typeface="Comic Sans MS" pitchFamily="66" charset="0"/>
              </a:rPr>
              <a:t> ,tekrarlayarak veya bir yaşantı sonucu davranışta ve bilgi düzeyinde meydana gelen  devamlı bir değişikliktir.</a:t>
            </a:r>
          </a:p>
          <a:p>
            <a:pPr eaLnBrk="1" hangingPunct="1">
              <a:defRPr/>
            </a:pPr>
            <a:r>
              <a:rPr lang="tr-TR" b="1" smtClean="0">
                <a:effectLst>
                  <a:outerShdw blurRad="38100" dist="38100" dir="2700000" algn="tl">
                    <a:srgbClr val="C0C0C0"/>
                  </a:outerShdw>
                </a:effectLst>
                <a:latin typeface="Comic Sans MS" pitchFamily="66" charset="0"/>
              </a:rPr>
              <a:t>Öğrenme</a:t>
            </a:r>
            <a:r>
              <a:rPr lang="tr-TR" smtClean="0">
                <a:latin typeface="Comic Sans MS" pitchFamily="66" charset="0"/>
              </a:rPr>
              <a:t> soyut bir olay veya durum değildir, beyindeki sinir hücreleri arasında kurulan protein zincirleriyle meydana gelir.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3491">
                                            <p:txEl>
                                              <p:pRg st="0" end="0"/>
                                            </p:txEl>
                                          </p:spTgt>
                                        </p:tgtEl>
                                        <p:attrNameLst>
                                          <p:attrName>style.visibility</p:attrName>
                                        </p:attrNameLst>
                                      </p:cBhvr>
                                      <p:to>
                                        <p:strVal val="visible"/>
                                      </p:to>
                                    </p:set>
                                    <p:anim calcmode="lin" valueType="num">
                                      <p:cBhvr additive="base">
                                        <p:cTn id="13" dur="500" fill="hold"/>
                                        <p:tgtEl>
                                          <p:spTgt spid="6349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3491">
                                            <p:txEl>
                                              <p:pRg st="1" end="1"/>
                                            </p:txEl>
                                          </p:spTgt>
                                        </p:tgtEl>
                                        <p:attrNameLst>
                                          <p:attrName>style.visibility</p:attrName>
                                        </p:attrNameLst>
                                      </p:cBhvr>
                                      <p:to>
                                        <p:strVal val="visible"/>
                                      </p:to>
                                    </p:set>
                                    <p:anim calcmode="lin" valueType="num">
                                      <p:cBhvr additive="base">
                                        <p:cTn id="19" dur="500" fill="hold"/>
                                        <p:tgtEl>
                                          <p:spTgt spid="6349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6349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0" grpId="0" autoUpdateAnimBg="0"/>
      <p:bldP spid="63491" grpId="0" build="p" autoUpdateAnimBg="0"/>
    </p:bldLst>
  </p:timing>
</p:sld>
</file>

<file path=ppt/slides/slide1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9506" name="Rectangle 1026"/>
          <p:cNvSpPr>
            <a:spLocks noGrp="1" noChangeArrowheads="1"/>
          </p:cNvSpPr>
          <p:nvPr>
            <p:ph type="title"/>
          </p:nvPr>
        </p:nvSpPr>
        <p:spPr/>
        <p:txBody>
          <a:bodyPr/>
          <a:lstStyle/>
          <a:p>
            <a:pPr eaLnBrk="1" hangingPunct="1"/>
            <a:r>
              <a:rPr lang="tr-TR" smtClean="0">
                <a:latin typeface="Comic Sans MS" pitchFamily="66" charset="0"/>
              </a:rPr>
              <a:t>ÖĞRENMENİN ÖN ŞARTLARI</a:t>
            </a:r>
          </a:p>
        </p:txBody>
      </p:sp>
      <p:sp>
        <p:nvSpPr>
          <p:cNvPr id="149507" name="Rectangle 1027"/>
          <p:cNvSpPr>
            <a:spLocks noGrp="1" noChangeArrowheads="1"/>
          </p:cNvSpPr>
          <p:nvPr>
            <p:ph type="body" idx="1"/>
          </p:nvPr>
        </p:nvSpPr>
        <p:spPr>
          <a:xfrm>
            <a:off x="685800" y="2438400"/>
            <a:ext cx="7772400" cy="3657600"/>
          </a:xfrm>
        </p:spPr>
        <p:txBody>
          <a:bodyPr/>
          <a:lstStyle/>
          <a:p>
            <a:pPr eaLnBrk="1" hangingPunct="1">
              <a:defRPr/>
            </a:pPr>
            <a:r>
              <a:rPr lang="tr-TR" b="1" smtClean="0">
                <a:effectLst>
                  <a:outerShdw blurRad="38100" dist="38100" dir="2700000" algn="tl">
                    <a:srgbClr val="C0C0C0"/>
                  </a:outerShdw>
                </a:effectLst>
                <a:latin typeface="Comic Sans MS" pitchFamily="66" charset="0"/>
              </a:rPr>
              <a:t>UYANIKLIK</a:t>
            </a:r>
          </a:p>
          <a:p>
            <a:pPr eaLnBrk="1" hangingPunct="1">
              <a:defRPr/>
            </a:pPr>
            <a:r>
              <a:rPr lang="tr-TR" b="1" smtClean="0">
                <a:effectLst>
                  <a:outerShdw blurRad="38100" dist="38100" dir="2700000" algn="tl">
                    <a:srgbClr val="C0C0C0"/>
                  </a:outerShdw>
                </a:effectLst>
                <a:latin typeface="Comic Sans MS" pitchFamily="66" charset="0"/>
              </a:rPr>
              <a:t> DİKKAT</a:t>
            </a:r>
          </a:p>
          <a:p>
            <a:pPr eaLnBrk="1" hangingPunct="1">
              <a:defRPr/>
            </a:pPr>
            <a:r>
              <a:rPr lang="tr-TR" b="1" smtClean="0">
                <a:effectLst>
                  <a:outerShdw blurRad="38100" dist="38100" dir="2700000" algn="tl">
                    <a:srgbClr val="C0C0C0"/>
                  </a:outerShdw>
                </a:effectLst>
                <a:latin typeface="Comic Sans MS" pitchFamily="66" charset="0"/>
              </a:rPr>
              <a:t> MOTİVASYON</a:t>
            </a:r>
          </a:p>
          <a:p>
            <a:pPr eaLnBrk="1" hangingPunct="1">
              <a:defRPr/>
            </a:pPr>
            <a:r>
              <a:rPr lang="tr-TR" b="1" smtClean="0">
                <a:effectLst>
                  <a:outerShdw blurRad="38100" dist="38100" dir="2700000" algn="tl">
                    <a:srgbClr val="C0C0C0"/>
                  </a:outerShdw>
                </a:effectLst>
                <a:latin typeface="Comic Sans MS" pitchFamily="66" charset="0"/>
              </a:rPr>
              <a:t> AKTİF KATILIM          </a:t>
            </a:r>
          </a:p>
          <a:p>
            <a:pPr eaLnBrk="1" hangingPunct="1">
              <a:defRPr/>
            </a:pPr>
            <a:r>
              <a:rPr lang="tr-TR" b="1" smtClean="0">
                <a:effectLst>
                  <a:outerShdw blurRad="38100" dist="38100" dir="2700000" algn="tl">
                    <a:srgbClr val="C0C0C0"/>
                  </a:outerShdw>
                </a:effectLst>
                <a:latin typeface="Comic Sans MS" pitchFamily="66" charset="0"/>
              </a:rPr>
              <a:t> GERİ BİLDİRİMDİR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9506"/>
                                        </p:tgtEl>
                                        <p:attrNameLst>
                                          <p:attrName>style.visibility</p:attrName>
                                        </p:attrNameLst>
                                      </p:cBhvr>
                                      <p:to>
                                        <p:strVal val="visible"/>
                                      </p:to>
                                    </p:set>
                                    <p:anim calcmode="lin" valueType="num">
                                      <p:cBhvr additive="base">
                                        <p:cTn id="7" dur="500" fill="hold"/>
                                        <p:tgtEl>
                                          <p:spTgt spid="149506"/>
                                        </p:tgtEl>
                                        <p:attrNameLst>
                                          <p:attrName>ppt_x</p:attrName>
                                        </p:attrNameLst>
                                      </p:cBhvr>
                                      <p:tavLst>
                                        <p:tav tm="0">
                                          <p:val>
                                            <p:strVal val="#ppt_x"/>
                                          </p:val>
                                        </p:tav>
                                        <p:tav tm="100000">
                                          <p:val>
                                            <p:strVal val="#ppt_x"/>
                                          </p:val>
                                        </p:tav>
                                      </p:tavLst>
                                    </p:anim>
                                    <p:anim calcmode="lin" valueType="num">
                                      <p:cBhvr additive="base">
                                        <p:cTn id="8" dur="500" fill="hold"/>
                                        <p:tgtEl>
                                          <p:spTgt spid="1495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49507">
                                            <p:txEl>
                                              <p:pRg st="0" end="0"/>
                                            </p:txEl>
                                          </p:spTgt>
                                        </p:tgtEl>
                                        <p:attrNameLst>
                                          <p:attrName>style.visibility</p:attrName>
                                        </p:attrNameLst>
                                      </p:cBhvr>
                                      <p:to>
                                        <p:strVal val="visible"/>
                                      </p:to>
                                    </p:set>
                                    <p:anim calcmode="lin" valueType="num">
                                      <p:cBhvr additive="base">
                                        <p:cTn id="13" dur="500" fill="hold"/>
                                        <p:tgtEl>
                                          <p:spTgt spid="14950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4950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49507">
                                            <p:txEl>
                                              <p:pRg st="1" end="1"/>
                                            </p:txEl>
                                          </p:spTgt>
                                        </p:tgtEl>
                                        <p:attrNameLst>
                                          <p:attrName>style.visibility</p:attrName>
                                        </p:attrNameLst>
                                      </p:cBhvr>
                                      <p:to>
                                        <p:strVal val="visible"/>
                                      </p:to>
                                    </p:set>
                                    <p:anim calcmode="lin" valueType="num">
                                      <p:cBhvr additive="base">
                                        <p:cTn id="19" dur="500" fill="hold"/>
                                        <p:tgtEl>
                                          <p:spTgt spid="149507">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950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49507">
                                            <p:txEl>
                                              <p:pRg st="2" end="2"/>
                                            </p:txEl>
                                          </p:spTgt>
                                        </p:tgtEl>
                                        <p:attrNameLst>
                                          <p:attrName>style.visibility</p:attrName>
                                        </p:attrNameLst>
                                      </p:cBhvr>
                                      <p:to>
                                        <p:strVal val="visible"/>
                                      </p:to>
                                    </p:set>
                                    <p:anim calcmode="lin" valueType="num">
                                      <p:cBhvr additive="base">
                                        <p:cTn id="25" dur="500" fill="hold"/>
                                        <p:tgtEl>
                                          <p:spTgt spid="149507">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4950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49507">
                                            <p:txEl>
                                              <p:pRg st="3" end="3"/>
                                            </p:txEl>
                                          </p:spTgt>
                                        </p:tgtEl>
                                        <p:attrNameLst>
                                          <p:attrName>style.visibility</p:attrName>
                                        </p:attrNameLst>
                                      </p:cBhvr>
                                      <p:to>
                                        <p:strVal val="visible"/>
                                      </p:to>
                                    </p:set>
                                    <p:anim calcmode="lin" valueType="num">
                                      <p:cBhvr additive="base">
                                        <p:cTn id="31" dur="500" fill="hold"/>
                                        <p:tgtEl>
                                          <p:spTgt spid="149507">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49507">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49507">
                                            <p:txEl>
                                              <p:pRg st="4" end="4"/>
                                            </p:txEl>
                                          </p:spTgt>
                                        </p:tgtEl>
                                        <p:attrNameLst>
                                          <p:attrName>style.visibility</p:attrName>
                                        </p:attrNameLst>
                                      </p:cBhvr>
                                      <p:to>
                                        <p:strVal val="visible"/>
                                      </p:to>
                                    </p:set>
                                    <p:anim calcmode="lin" valueType="num">
                                      <p:cBhvr additive="base">
                                        <p:cTn id="37" dur="500" fill="hold"/>
                                        <p:tgtEl>
                                          <p:spTgt spid="149507">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4950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06" grpId="0" autoUpdateAnimBg="0"/>
      <p:bldP spid="149507" grpId="0" build="p" autoUpdateAnimBg="0"/>
    </p:bldLst>
  </p:timing>
</p:sld>
</file>

<file path=ppt/slides/slide1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5" name="Rectangle 3"/>
          <p:cNvSpPr>
            <a:spLocks noGrp="1" noChangeArrowheads="1"/>
          </p:cNvSpPr>
          <p:nvPr>
            <p:ph type="body" idx="1"/>
          </p:nvPr>
        </p:nvSpPr>
        <p:spPr>
          <a:xfrm>
            <a:off x="685800" y="762000"/>
            <a:ext cx="7772400" cy="5334000"/>
          </a:xfrm>
        </p:spPr>
        <p:txBody>
          <a:bodyPr/>
          <a:lstStyle/>
          <a:p>
            <a:pPr eaLnBrk="1" hangingPunct="1"/>
            <a:r>
              <a:rPr lang="tr-TR" smtClean="0">
                <a:latin typeface="Comic Sans MS" pitchFamily="66" charset="0"/>
              </a:rPr>
              <a:t>Sinir hücresi sahip olduğu özellikler gereği kas hücrelerinden bütünüyle farklıdır.                                           Koşan bir atletin veya ağır bir yük taşıyan birinin kaslarında meydana gelen yorulmaya benzeyen bir yorgunluğun “ </a:t>
            </a:r>
            <a:r>
              <a:rPr lang="tr-TR" b="1" smtClean="0">
                <a:latin typeface="Comic Sans MS" pitchFamily="66" charset="0"/>
              </a:rPr>
              <a:t>çok çalışmak” </a:t>
            </a:r>
            <a:r>
              <a:rPr lang="tr-TR" smtClean="0">
                <a:latin typeface="Comic Sans MS" pitchFamily="66" charset="0"/>
              </a:rPr>
              <a:t>sonucu beyinde meydana gelmesi söz konusu değildir.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anim calcmode="lin" valueType="num">
                                      <p:cBhvr>
                                        <p:cTn id="7" dur="1000" fill="hold"/>
                                        <p:tgtEl>
                                          <p:spTgt spid="6451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6451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6451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6451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build="p" autoUpdateAnimBg="0"/>
    </p:bldLst>
  </p:timing>
</p:sld>
</file>

<file path=ppt/slides/slide1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tr-TR" smtClean="0">
                <a:latin typeface="Comic Sans MS" pitchFamily="66" charset="0"/>
              </a:rPr>
              <a:t>Öğrenme sırasında  yorgunluk oluşur mu ?</a:t>
            </a:r>
          </a:p>
        </p:txBody>
      </p:sp>
      <p:sp>
        <p:nvSpPr>
          <p:cNvPr id="65539" name="Rectangle 3"/>
          <p:cNvSpPr>
            <a:spLocks noGrp="1" noChangeArrowheads="1"/>
          </p:cNvSpPr>
          <p:nvPr>
            <p:ph type="body" idx="1"/>
          </p:nvPr>
        </p:nvSpPr>
        <p:spPr>
          <a:xfrm>
            <a:off x="228600" y="2057400"/>
            <a:ext cx="8229600" cy="4343400"/>
          </a:xfrm>
        </p:spPr>
        <p:txBody>
          <a:bodyPr/>
          <a:lstStyle/>
          <a:p>
            <a:pPr eaLnBrk="1" hangingPunct="1">
              <a:lnSpc>
                <a:spcPct val="90000"/>
              </a:lnSpc>
            </a:pPr>
            <a:r>
              <a:rPr lang="tr-TR" smtClean="0">
                <a:latin typeface="Comic Sans MS" pitchFamily="66" charset="0"/>
              </a:rPr>
              <a:t>Beynin sınırlarına ulaşmak bu gün için pek mümkün gözükmemektedir. </a:t>
            </a:r>
          </a:p>
          <a:p>
            <a:pPr eaLnBrk="1" hangingPunct="1">
              <a:lnSpc>
                <a:spcPct val="90000"/>
              </a:lnSpc>
            </a:pPr>
            <a:r>
              <a:rPr lang="tr-TR" smtClean="0">
                <a:latin typeface="Comic Sans MS" pitchFamily="66" charset="0"/>
              </a:rPr>
              <a:t>Bu sebeple öğrenme yoluyla beynin         “ </a:t>
            </a:r>
            <a:r>
              <a:rPr lang="tr-TR" b="1" smtClean="0">
                <a:latin typeface="Comic Sans MS" pitchFamily="66" charset="0"/>
              </a:rPr>
              <a:t>dolması” </a:t>
            </a:r>
            <a:r>
              <a:rPr lang="tr-TR" smtClean="0">
                <a:latin typeface="Comic Sans MS" pitchFamily="66" charset="0"/>
              </a:rPr>
              <a:t>ve ” </a:t>
            </a:r>
            <a:r>
              <a:rPr lang="tr-TR" b="1" smtClean="0">
                <a:latin typeface="Comic Sans MS" pitchFamily="66" charset="0"/>
              </a:rPr>
              <a:t>yorulması “</a:t>
            </a:r>
            <a:r>
              <a:rPr lang="tr-TR" smtClean="0">
                <a:latin typeface="Comic Sans MS" pitchFamily="66" charset="0"/>
              </a:rPr>
              <a:t>imkansızdır.</a:t>
            </a:r>
          </a:p>
          <a:p>
            <a:pPr eaLnBrk="1" hangingPunct="1">
              <a:lnSpc>
                <a:spcPct val="90000"/>
              </a:lnSpc>
            </a:pPr>
            <a:r>
              <a:rPr lang="tr-TR" smtClean="0">
                <a:latin typeface="Comic Sans MS" pitchFamily="66" charset="0"/>
              </a:rPr>
              <a:t>Öğrenme sırasında oluşan yorgunluk, ya bedeni belirli bir biçimde tutmaktan oluşan kas yorgunluğu, ya da başka bir şey yapmak isteğinden kaynaklanan duygusal yorgunluktur.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5538"/>
                                        </p:tgtEl>
                                        <p:attrNameLst>
                                          <p:attrName>style.visibility</p:attrName>
                                        </p:attrNameLst>
                                      </p:cBhvr>
                                      <p:to>
                                        <p:strVal val="visible"/>
                                      </p:to>
                                    </p:set>
                                    <p:anim calcmode="lin" valueType="num">
                                      <p:cBhvr additive="base">
                                        <p:cTn id="7" dur="500" fill="hold"/>
                                        <p:tgtEl>
                                          <p:spTgt spid="65538"/>
                                        </p:tgtEl>
                                        <p:attrNameLst>
                                          <p:attrName>ppt_x</p:attrName>
                                        </p:attrNameLst>
                                      </p:cBhvr>
                                      <p:tavLst>
                                        <p:tav tm="0">
                                          <p:val>
                                            <p:strVal val="0-#ppt_w/2"/>
                                          </p:val>
                                        </p:tav>
                                        <p:tav tm="100000">
                                          <p:val>
                                            <p:strVal val="#ppt_x"/>
                                          </p:val>
                                        </p:tav>
                                      </p:tavLst>
                                    </p:anim>
                                    <p:anim calcmode="lin" valueType="num">
                                      <p:cBhvr additive="base">
                                        <p:cTn id="8" dur="500" fill="hold"/>
                                        <p:tgtEl>
                                          <p:spTgt spid="6553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65539">
                                            <p:txEl>
                                              <p:pRg st="0" end="0"/>
                                            </p:txEl>
                                          </p:spTgt>
                                        </p:tgtEl>
                                        <p:attrNameLst>
                                          <p:attrName>style.visibility</p:attrName>
                                        </p:attrNameLst>
                                      </p:cBhvr>
                                      <p:to>
                                        <p:strVal val="visible"/>
                                      </p:to>
                                    </p:set>
                                    <p:anim calcmode="lin" valueType="num">
                                      <p:cBhvr>
                                        <p:cTn id="13" dur="1000" fill="hold"/>
                                        <p:tgtEl>
                                          <p:spTgt spid="6553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6553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6553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6553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65539">
                                            <p:txEl>
                                              <p:pRg st="1" end="1"/>
                                            </p:txEl>
                                          </p:spTgt>
                                        </p:tgtEl>
                                        <p:attrNameLst>
                                          <p:attrName>style.visibility</p:attrName>
                                        </p:attrNameLst>
                                      </p:cBhvr>
                                      <p:to>
                                        <p:strVal val="visible"/>
                                      </p:to>
                                    </p:set>
                                    <p:anim calcmode="lin" valueType="num">
                                      <p:cBhvr>
                                        <p:cTn id="21" dur="1000" fill="hold"/>
                                        <p:tgtEl>
                                          <p:spTgt spid="65539">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65539">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6553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6553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65539">
                                            <p:txEl>
                                              <p:pRg st="2" end="2"/>
                                            </p:txEl>
                                          </p:spTgt>
                                        </p:tgtEl>
                                        <p:attrNameLst>
                                          <p:attrName>style.visibility</p:attrName>
                                        </p:attrNameLst>
                                      </p:cBhvr>
                                      <p:to>
                                        <p:strVal val="visible"/>
                                      </p:to>
                                    </p:set>
                                    <p:anim calcmode="lin" valueType="num">
                                      <p:cBhvr>
                                        <p:cTn id="29" dur="1000" fill="hold"/>
                                        <p:tgtEl>
                                          <p:spTgt spid="65539">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65539">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6553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553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8" grpId="0" autoUpdateAnimBg="0"/>
      <p:bldP spid="65539" grpId="0" build="p" autoUpdateAnimBg="0"/>
    </p:bldLst>
  </p:timing>
</p:sld>
</file>

<file path=ppt/slides/slide1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685800" y="1555750"/>
            <a:ext cx="8001000" cy="3441700"/>
          </a:xfrm>
        </p:spPr>
        <p:txBody>
          <a:bodyPr/>
          <a:lstStyle/>
          <a:p>
            <a:pPr eaLnBrk="1" hangingPunct="1"/>
            <a:r>
              <a:rPr lang="tr-TR" smtClean="0">
                <a:latin typeface="Comic Sans MS" pitchFamily="66" charset="0"/>
              </a:rPr>
              <a:t>Öğrenme sırasında meydana gelen yorgunluğu atmak için ON DAKİKALIK düzenli dinlenme aralıklarını vermek yeterlidir.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0-#ppt_w/2"/>
                                          </p:val>
                                        </p:tav>
                                        <p:tav tm="100000">
                                          <p:val>
                                            <p:strVal val="#ppt_x"/>
                                          </p:val>
                                        </p:tav>
                                      </p:tavLst>
                                    </p:anim>
                                    <p:anim calcmode="lin" valueType="num">
                                      <p:cBhvr additive="base">
                                        <p:cTn id="8" dur="500" fill="hold"/>
                                        <p:tgtEl>
                                          <p:spTgt spid="6656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2" grpId="0" autoUpdateAnimBg="0"/>
    </p:bldLst>
  </p:timing>
</p:sld>
</file>

<file path=ppt/slides/slide1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685800" y="160338"/>
            <a:ext cx="7772400" cy="1431925"/>
          </a:xfrm>
        </p:spPr>
        <p:txBody>
          <a:bodyPr/>
          <a:lstStyle/>
          <a:p>
            <a:pPr eaLnBrk="1" hangingPunct="1"/>
            <a:r>
              <a:rPr lang="tr-TR" smtClean="0">
                <a:latin typeface="Comic Sans MS" pitchFamily="66" charset="0"/>
              </a:rPr>
              <a:t>Sınavdan KORKMAK</a:t>
            </a:r>
            <a:br>
              <a:rPr lang="tr-TR" smtClean="0">
                <a:latin typeface="Comic Sans MS" pitchFamily="66" charset="0"/>
              </a:rPr>
            </a:br>
            <a:r>
              <a:rPr lang="tr-TR" smtClean="0">
                <a:latin typeface="Comic Sans MS" pitchFamily="66" charset="0"/>
              </a:rPr>
              <a:t> SINAV KORKUSU</a:t>
            </a:r>
          </a:p>
        </p:txBody>
      </p:sp>
      <p:sp>
        <p:nvSpPr>
          <p:cNvPr id="67590" name="Rectangle 6"/>
          <p:cNvSpPr>
            <a:spLocks noGrp="1" noChangeArrowheads="1"/>
          </p:cNvSpPr>
          <p:nvPr>
            <p:ph type="body" idx="1"/>
          </p:nvPr>
        </p:nvSpPr>
        <p:spPr>
          <a:xfrm>
            <a:off x="304800" y="1828800"/>
            <a:ext cx="8458200" cy="4800600"/>
          </a:xfrm>
          <a:solidFill>
            <a:srgbClr val="FFCCFF"/>
          </a:solidFill>
          <a:ln>
            <a:solidFill>
              <a:schemeClr val="tx1"/>
            </a:solidFill>
          </a:ln>
        </p:spPr>
        <p:txBody>
          <a:bodyPr/>
          <a:lstStyle/>
          <a:p>
            <a:pPr algn="ctr" eaLnBrk="1" hangingPunct="1"/>
            <a:r>
              <a:rPr lang="tr-TR" smtClean="0">
                <a:latin typeface="Comic Sans MS" pitchFamily="66" charset="0"/>
              </a:rPr>
              <a:t>Sınavdan korkan bir öğrenci,yaklaşan sınava göre zamanını programlayarak çalışır ve zaman geçtikçe de korkusu azalır.</a:t>
            </a:r>
          </a:p>
          <a:p>
            <a:pPr eaLnBrk="1" hangingPunct="1"/>
            <a:r>
              <a:rPr lang="tr-TR" smtClean="0">
                <a:latin typeface="Comic Sans MS" pitchFamily="66" charset="0"/>
              </a:rPr>
              <a:t>Hiç şüphesiz öğrenci sınavdan önce bir heyecan duyar . Ancak bu heyecan onu BAŞARIYA GÖTÜRECEK , CANLI VE DİRİTUTACAK ÖLÇÜDE OLAN OLUMLU VE GEREKLİ BİR DUYGUDUR.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7586"/>
                                        </p:tgtEl>
                                        <p:attrNameLst>
                                          <p:attrName>style.visibility</p:attrName>
                                        </p:attrNameLst>
                                      </p:cBhvr>
                                      <p:to>
                                        <p:strVal val="visible"/>
                                      </p:to>
                                    </p:set>
                                    <p:anim calcmode="lin" valueType="num">
                                      <p:cBhvr additive="base">
                                        <p:cTn id="7" dur="5000" fill="hold"/>
                                        <p:tgtEl>
                                          <p:spTgt spid="67586"/>
                                        </p:tgtEl>
                                        <p:attrNameLst>
                                          <p:attrName>ppt_x</p:attrName>
                                        </p:attrNameLst>
                                      </p:cBhvr>
                                      <p:tavLst>
                                        <p:tav tm="0">
                                          <p:val>
                                            <p:strVal val="#ppt_x"/>
                                          </p:val>
                                        </p:tav>
                                        <p:tav tm="100000">
                                          <p:val>
                                            <p:strVal val="#ppt_x"/>
                                          </p:val>
                                        </p:tav>
                                      </p:tavLst>
                                    </p:anim>
                                    <p:anim calcmode="lin" valueType="num">
                                      <p:cBhvr additive="base">
                                        <p:cTn id="8" dur="5000" fill="hold"/>
                                        <p:tgtEl>
                                          <p:spTgt spid="675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67590">
                                            <p:txEl>
                                              <p:pRg st="0" end="0"/>
                                            </p:txEl>
                                          </p:spTgt>
                                        </p:tgtEl>
                                        <p:attrNameLst>
                                          <p:attrName>style.visibility</p:attrName>
                                        </p:attrNameLst>
                                      </p:cBhvr>
                                      <p:to>
                                        <p:strVal val="visible"/>
                                      </p:to>
                                    </p:set>
                                    <p:animEffect transition="in" filter="slide(fromBottom)">
                                      <p:cBhvr>
                                        <p:cTn id="13" dur="500"/>
                                        <p:tgtEl>
                                          <p:spTgt spid="67590">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67590">
                                            <p:txEl>
                                              <p:pRg st="1" end="1"/>
                                            </p:txEl>
                                          </p:spTgt>
                                        </p:tgtEl>
                                        <p:attrNameLst>
                                          <p:attrName>style.visibility</p:attrName>
                                        </p:attrNameLst>
                                      </p:cBhvr>
                                      <p:to>
                                        <p:strVal val="visible"/>
                                      </p:to>
                                    </p:set>
                                    <p:animEffect transition="in" filter="slide(fromBottom)">
                                      <p:cBhvr>
                                        <p:cTn id="18" dur="500"/>
                                        <p:tgtEl>
                                          <p:spTgt spid="6759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6" grpId="0" autoUpdateAnimBg="0"/>
      <p:bldP spid="67590"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type="body" idx="1"/>
          </p:nvPr>
        </p:nvSpPr>
        <p:spPr>
          <a:xfrm>
            <a:off x="395288" y="476250"/>
            <a:ext cx="8229600" cy="6165850"/>
          </a:xfrm>
        </p:spPr>
        <p:txBody>
          <a:bodyPr/>
          <a:lstStyle/>
          <a:p>
            <a:pPr eaLnBrk="1" hangingPunct="1">
              <a:lnSpc>
                <a:spcPct val="90000"/>
              </a:lnSpc>
            </a:pPr>
            <a:r>
              <a:rPr lang="tr-TR" sz="2400" b="1" u="sng" smtClean="0">
                <a:solidFill>
                  <a:schemeClr val="tx2"/>
                </a:solidFill>
                <a:latin typeface="Calibri" pitchFamily="34" charset="0"/>
                <a:ea typeface="Calibri" pitchFamily="34" charset="0"/>
                <a:cs typeface="Calibri" pitchFamily="34" charset="0"/>
              </a:rPr>
              <a:t>Çalışmalar Değerlendirilmeli:</a:t>
            </a:r>
            <a:endParaRPr lang="tr-TR" sz="2400" smtClean="0">
              <a:solidFill>
                <a:schemeClr val="tx2"/>
              </a:solidFill>
              <a:latin typeface="Calibri" pitchFamily="34" charset="0"/>
              <a:ea typeface="Calibri" pitchFamily="34" charset="0"/>
              <a:cs typeface="Calibri" pitchFamily="34" charset="0"/>
            </a:endParaRPr>
          </a:p>
          <a:p>
            <a:pPr eaLnBrk="1" hangingPunct="1">
              <a:lnSpc>
                <a:spcPct val="90000"/>
              </a:lnSpc>
              <a:buFont typeface="Wingdings" pitchFamily="2" charset="2"/>
              <a:buNone/>
            </a:pPr>
            <a:r>
              <a:rPr lang="tr-TR" sz="2400" b="1" smtClean="0">
                <a:latin typeface="Calibri" pitchFamily="34" charset="0"/>
                <a:ea typeface="Calibri" pitchFamily="34" charset="0"/>
                <a:cs typeface="Calibri" pitchFamily="34" charset="0"/>
              </a:rPr>
              <a:t>	Çalışmanın sonunda değişik sorularla, problemlerle kişi kendini değerlendirmelidir.</a:t>
            </a:r>
          </a:p>
          <a:p>
            <a:pPr eaLnBrk="1" hangingPunct="1">
              <a:lnSpc>
                <a:spcPct val="90000"/>
              </a:lnSpc>
              <a:buFont typeface="Wingdings" pitchFamily="2" charset="2"/>
              <a:buNone/>
            </a:pPr>
            <a:r>
              <a:rPr lang="tr-TR" sz="2400" b="1" smtClean="0">
                <a:latin typeface="Calibri" pitchFamily="34" charset="0"/>
                <a:ea typeface="Calibri" pitchFamily="34" charset="0"/>
                <a:cs typeface="Calibri" pitchFamily="34" charset="0"/>
              </a:rPr>
              <a:t>	Cevaplanamayan soruların ait olduğu konular tekrar ele alınmalıdır.</a:t>
            </a:r>
          </a:p>
          <a:p>
            <a:pPr eaLnBrk="1" hangingPunct="1">
              <a:lnSpc>
                <a:spcPct val="90000"/>
              </a:lnSpc>
              <a:buFont typeface="Wingdings" pitchFamily="2" charset="2"/>
              <a:buNone/>
            </a:pPr>
            <a:r>
              <a:rPr lang="tr-TR" sz="2400" b="1" smtClean="0">
                <a:latin typeface="Calibri" pitchFamily="34" charset="0"/>
                <a:ea typeface="Calibri" pitchFamily="34" charset="0"/>
                <a:cs typeface="Calibri" pitchFamily="34" charset="0"/>
              </a:rPr>
              <a:t>	Öğrenme anlamaktır; eğer anlamakta güçlük çekiliyorsa, ilgili ders öğretmenine başvurulmalıdır.</a:t>
            </a:r>
          </a:p>
          <a:p>
            <a:pPr eaLnBrk="1" hangingPunct="1">
              <a:lnSpc>
                <a:spcPct val="90000"/>
              </a:lnSpc>
              <a:buFont typeface="Wingdings" pitchFamily="2" charset="2"/>
              <a:buNone/>
            </a:pPr>
            <a:endParaRPr lang="tr-TR" sz="2400" b="1" u="sng" smtClean="0">
              <a:latin typeface="Calibri" pitchFamily="34" charset="0"/>
              <a:ea typeface="Calibri" pitchFamily="34" charset="0"/>
              <a:cs typeface="Calibri" pitchFamily="34" charset="0"/>
            </a:endParaRPr>
          </a:p>
          <a:p>
            <a:pPr eaLnBrk="1" hangingPunct="1">
              <a:lnSpc>
                <a:spcPct val="90000"/>
              </a:lnSpc>
            </a:pPr>
            <a:r>
              <a:rPr lang="tr-TR" sz="2400" b="1" u="sng" smtClean="0">
                <a:solidFill>
                  <a:schemeClr val="tx2"/>
                </a:solidFill>
                <a:latin typeface="Calibri" pitchFamily="34" charset="0"/>
                <a:ea typeface="Calibri" pitchFamily="34" charset="0"/>
                <a:cs typeface="Calibri" pitchFamily="34" charset="0"/>
              </a:rPr>
              <a:t>Zorlanılan Ders Bir Kenara Bırakılmamalı:</a:t>
            </a:r>
          </a:p>
          <a:p>
            <a:pPr eaLnBrk="1" hangingPunct="1">
              <a:lnSpc>
                <a:spcPct val="90000"/>
              </a:lnSpc>
              <a:buFont typeface="Wingdings" pitchFamily="2" charset="2"/>
              <a:buNone/>
            </a:pPr>
            <a:r>
              <a:rPr lang="tr-TR" sz="2400" b="1" smtClean="0">
                <a:latin typeface="Calibri" pitchFamily="34" charset="0"/>
                <a:ea typeface="Calibri" pitchFamily="34" charset="0"/>
                <a:cs typeface="Calibri" pitchFamily="34" charset="0"/>
              </a:rPr>
              <a:t>	Özellikle matematik, fen bilgisi vb. gibi derslerde zorlanan öğrencilerin, o dersleri tamamen bırakıp hiç çalışmadıkları görülür.</a:t>
            </a:r>
          </a:p>
          <a:p>
            <a:pPr eaLnBrk="1" hangingPunct="1">
              <a:lnSpc>
                <a:spcPct val="90000"/>
              </a:lnSpc>
              <a:buFont typeface="Wingdings" pitchFamily="2" charset="2"/>
              <a:buNone/>
            </a:pPr>
            <a:r>
              <a:rPr lang="tr-TR" sz="2400" b="1" smtClean="0">
                <a:latin typeface="Calibri" pitchFamily="34" charset="0"/>
                <a:ea typeface="Calibri" pitchFamily="34" charset="0"/>
                <a:cs typeface="Calibri" pitchFamily="34" charset="0"/>
              </a:rPr>
              <a:t>	Bu derslerin içinde mutlaka kolay anlaşılabilecek konular olduğu bilinmelidir ve özellikle bunlar üzerinde durulmalıdır.</a:t>
            </a:r>
            <a:endParaRPr lang="tr-TR" sz="2400" b="1" u="sng" smtClean="0">
              <a:latin typeface="Calibri" pitchFamily="34" charset="0"/>
              <a:ea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8611" name="Rectangle 3"/>
          <p:cNvSpPr>
            <a:spLocks noGrp="1" noChangeArrowheads="1"/>
          </p:cNvSpPr>
          <p:nvPr>
            <p:ph type="body" idx="1"/>
          </p:nvPr>
        </p:nvSpPr>
        <p:spPr>
          <a:xfrm>
            <a:off x="685800" y="2514600"/>
            <a:ext cx="7772400" cy="3581400"/>
          </a:xfrm>
        </p:spPr>
        <p:txBody>
          <a:bodyPr/>
          <a:lstStyle/>
          <a:p>
            <a:pPr eaLnBrk="1" hangingPunct="1"/>
            <a:r>
              <a:rPr lang="tr-TR" b="1" smtClean="0">
                <a:latin typeface="Comic Sans MS" pitchFamily="66" charset="0"/>
              </a:rPr>
              <a:t>SIVAV KORKUSU</a:t>
            </a:r>
            <a:r>
              <a:rPr lang="tr-TR" smtClean="0">
                <a:latin typeface="Comic Sans MS" pitchFamily="66" charset="0"/>
              </a:rPr>
              <a:t> olan bir öğrenci ise sınav yaklaştıkça korkusu ve telaşı artar.Bu korku öğrencinin ÇALIŞMASINA VE ÖĞRENMESİNE ENGEL OLUR.                                   </a:t>
            </a:r>
            <a:r>
              <a:rPr lang="tr-TR" b="1" smtClean="0">
                <a:latin typeface="Comic Sans MS" pitchFamily="66" charset="0"/>
              </a:rPr>
              <a:t>SINAV GELİP ÇATTIĞINDA İSE TUTULUR KALIR.</a:t>
            </a:r>
            <a:r>
              <a:rPr lang="tr-TR" smtClean="0">
                <a:latin typeface="Comic Sans MS" pitchFamily="66" charset="0"/>
              </a:rPr>
              <a:t>                                                                       </a:t>
            </a:r>
          </a:p>
        </p:txBody>
      </p:sp>
      <p:sp>
        <p:nvSpPr>
          <p:cNvPr id="68613" name="Rectangle 5"/>
          <p:cNvSpPr>
            <a:spLocks noGrp="1" noChangeArrowheads="1"/>
          </p:cNvSpPr>
          <p:nvPr>
            <p:ph type="title"/>
          </p:nvPr>
        </p:nvSpPr>
        <p:spPr>
          <a:xfrm>
            <a:off x="762000" y="457200"/>
            <a:ext cx="7772400" cy="1219200"/>
          </a:xfrm>
          <a:solidFill>
            <a:srgbClr val="FFCCFF"/>
          </a:solidFill>
          <a:ln>
            <a:solidFill>
              <a:schemeClr val="tx1"/>
            </a:solidFill>
          </a:ln>
        </p:spPr>
        <p:txBody>
          <a:bodyPr anchor="ctr"/>
          <a:lstStyle/>
          <a:p>
            <a:pPr eaLnBrk="1" hangingPunct="1"/>
            <a:r>
              <a:rPr lang="tr-TR" smtClean="0">
                <a:latin typeface="Comic Sans MS" pitchFamily="66" charset="0"/>
              </a:rPr>
              <a:t>SINAV KORKUSU</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anim calcmode="lin" valueType="num">
                                      <p:cBhvr additive="base">
                                        <p:cTn id="7" dur="5000" fill="hold"/>
                                        <p:tgtEl>
                                          <p:spTgt spid="68611">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68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8613"/>
                                        </p:tgtEl>
                                        <p:attrNameLst>
                                          <p:attrName>style.visibility</p:attrName>
                                        </p:attrNameLst>
                                      </p:cBhvr>
                                      <p:to>
                                        <p:strVal val="visible"/>
                                      </p:to>
                                    </p:set>
                                    <p:anim calcmode="lin" valueType="num">
                                      <p:cBhvr additive="base">
                                        <p:cTn id="13" dur="500" fill="hold"/>
                                        <p:tgtEl>
                                          <p:spTgt spid="68613"/>
                                        </p:tgtEl>
                                        <p:attrNameLst>
                                          <p:attrName>ppt_x</p:attrName>
                                        </p:attrNameLst>
                                      </p:cBhvr>
                                      <p:tavLst>
                                        <p:tav tm="0">
                                          <p:val>
                                            <p:strVal val="0-#ppt_w/2"/>
                                          </p:val>
                                        </p:tav>
                                        <p:tav tm="100000">
                                          <p:val>
                                            <p:strVal val="#ppt_x"/>
                                          </p:val>
                                        </p:tav>
                                      </p:tavLst>
                                    </p:anim>
                                    <p:anim calcmode="lin" valueType="num">
                                      <p:cBhvr additive="base">
                                        <p:cTn id="14" dur="500" fill="hold"/>
                                        <p:tgtEl>
                                          <p:spTgt spid="686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autoUpdateAnimBg="0"/>
      <p:bldP spid="68613" grpId="0" animBg="1" autoUpdateAnimBg="0"/>
    </p:bldLst>
  </p:timing>
</p:sld>
</file>

<file path=ppt/slides/slide1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635" name="Rectangle 3"/>
          <p:cNvSpPr>
            <a:spLocks noGrp="1" noChangeArrowheads="1"/>
          </p:cNvSpPr>
          <p:nvPr>
            <p:ph type="body" idx="1"/>
          </p:nvPr>
        </p:nvSpPr>
        <p:spPr>
          <a:xfrm>
            <a:off x="685800" y="2667000"/>
            <a:ext cx="7772400" cy="3810000"/>
          </a:xfrm>
        </p:spPr>
        <p:txBody>
          <a:bodyPr/>
          <a:lstStyle/>
          <a:p>
            <a:pPr eaLnBrk="1" hangingPunct="1"/>
            <a:r>
              <a:rPr lang="tr-TR" smtClean="0">
                <a:latin typeface="Comic Sans MS" pitchFamily="66" charset="0"/>
              </a:rPr>
              <a:t>Gerçekte sağlıklılığın korunması ve aşama yapılması için belirli bir düzeyi aşmayan stres vericilere ihtiyaç vardır.</a:t>
            </a:r>
          </a:p>
          <a:p>
            <a:pPr eaLnBrk="1" hangingPunct="1"/>
            <a:r>
              <a:rPr lang="tr-TR" smtClean="0">
                <a:latin typeface="Comic Sans MS" pitchFamily="66" charset="0"/>
              </a:rPr>
              <a:t>Ancak bu düzeyin kişiden kişiye büyük değişiklikler gösterdiğini unutmamak gerekir.</a:t>
            </a:r>
          </a:p>
        </p:txBody>
      </p:sp>
      <p:sp>
        <p:nvSpPr>
          <p:cNvPr id="69637" name="Oval 5"/>
          <p:cNvSpPr>
            <a:spLocks noGrp="1" noChangeArrowheads="1"/>
          </p:cNvSpPr>
          <p:nvPr>
            <p:ph type="title"/>
          </p:nvPr>
        </p:nvSpPr>
        <p:spPr>
          <a:xfrm>
            <a:off x="685800" y="304800"/>
            <a:ext cx="7772400" cy="1828800"/>
          </a:xfrm>
          <a:prstGeom prst="ellipse">
            <a:avLst/>
          </a:prstGeom>
          <a:solidFill>
            <a:srgbClr val="FFCCFF"/>
          </a:solidFill>
          <a:ln>
            <a:solidFill>
              <a:schemeClr val="tx1"/>
            </a:solidFill>
            <a:round/>
          </a:ln>
        </p:spPr>
        <p:txBody>
          <a:bodyPr anchor="ctr"/>
          <a:lstStyle/>
          <a:p>
            <a:pPr eaLnBrk="1" hangingPunct="1"/>
            <a:r>
              <a:rPr lang="tr-TR" smtClean="0">
                <a:latin typeface="Comic Sans MS" pitchFamily="66" charset="0"/>
              </a:rPr>
              <a:t>ÖĞRENME İÇİN STRES GEREKLİ</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anim calcmode="lin" valueType="num">
                                      <p:cBhvr additive="base">
                                        <p:cTn id="7" dur="500" fill="hold"/>
                                        <p:tgtEl>
                                          <p:spTgt spid="6963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963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9635">
                                            <p:txEl>
                                              <p:pRg st="1" end="1"/>
                                            </p:txEl>
                                          </p:spTgt>
                                        </p:tgtEl>
                                        <p:attrNameLst>
                                          <p:attrName>style.visibility</p:attrName>
                                        </p:attrNameLst>
                                      </p:cBhvr>
                                      <p:to>
                                        <p:strVal val="visible"/>
                                      </p:to>
                                    </p:set>
                                    <p:anim calcmode="lin" valueType="num">
                                      <p:cBhvr additive="base">
                                        <p:cTn id="13" dur="500" fill="hold"/>
                                        <p:tgtEl>
                                          <p:spTgt spid="6963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6963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9637"/>
                                        </p:tgtEl>
                                        <p:attrNameLst>
                                          <p:attrName>style.visibility</p:attrName>
                                        </p:attrNameLst>
                                      </p:cBhvr>
                                      <p:to>
                                        <p:strVal val="visible"/>
                                      </p:to>
                                    </p:set>
                                    <p:anim calcmode="lin" valueType="num">
                                      <p:cBhvr additive="base">
                                        <p:cTn id="19" dur="500" fill="hold"/>
                                        <p:tgtEl>
                                          <p:spTgt spid="69637"/>
                                        </p:tgtEl>
                                        <p:attrNameLst>
                                          <p:attrName>ppt_x</p:attrName>
                                        </p:attrNameLst>
                                      </p:cBhvr>
                                      <p:tavLst>
                                        <p:tav tm="0">
                                          <p:val>
                                            <p:strVal val="#ppt_x"/>
                                          </p:val>
                                        </p:tav>
                                        <p:tav tm="100000">
                                          <p:val>
                                            <p:strVal val="#ppt_x"/>
                                          </p:val>
                                        </p:tav>
                                      </p:tavLst>
                                    </p:anim>
                                    <p:anim calcmode="lin" valueType="num">
                                      <p:cBhvr additive="base">
                                        <p:cTn id="20" dur="500" fill="hold"/>
                                        <p:tgtEl>
                                          <p:spTgt spid="696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autoUpdateAnimBg="0"/>
      <p:bldP spid="69637" grpId="0" animBg="1" autoUpdateAnimBg="0"/>
    </p:bldLst>
  </p:timing>
</p:sld>
</file>

<file path=ppt/slides/slide1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381000" y="1981200"/>
            <a:ext cx="8458200" cy="4876800"/>
          </a:xfrm>
        </p:spPr>
        <p:txBody>
          <a:bodyPr/>
          <a:lstStyle/>
          <a:p>
            <a:pPr eaLnBrk="1" hangingPunct="1"/>
            <a:r>
              <a:rPr lang="tr-TR" smtClean="0">
                <a:latin typeface="Comic Sans MS" pitchFamily="66" charset="0"/>
              </a:rPr>
              <a:t>Kaygı,akıl yürütme ve soyut düşünme yönündeki zihinsel faaliyeti bozar.Bu sebeple sınav kaygısı,öğrenci başarısızlığına yol açan önemli faktörlerden biridir.</a:t>
            </a:r>
          </a:p>
          <a:p>
            <a:pPr eaLnBrk="1" hangingPunct="1"/>
            <a:r>
              <a:rPr lang="tr-TR" smtClean="0">
                <a:latin typeface="Comic Sans MS" pitchFamily="66" charset="0"/>
              </a:rPr>
              <a:t>Anne babalar ve öğretmenler çocuklarının ve öğrencilerin güdüsünü arttırmak,onları kamçılamak için sürekli olarak kaygı artırıcı yaklaşımlarda bulunmaktadır.</a:t>
            </a:r>
          </a:p>
        </p:txBody>
      </p:sp>
      <p:sp>
        <p:nvSpPr>
          <p:cNvPr id="71683" name="Oval 4"/>
          <p:cNvSpPr>
            <a:spLocks noChangeArrowheads="1"/>
          </p:cNvSpPr>
          <p:nvPr/>
        </p:nvSpPr>
        <p:spPr bwMode="auto">
          <a:xfrm>
            <a:off x="609600" y="457200"/>
            <a:ext cx="7924800" cy="1447800"/>
          </a:xfrm>
          <a:prstGeom prst="ellipse">
            <a:avLst/>
          </a:prstGeom>
          <a:solidFill>
            <a:srgbClr val="FFCCFF"/>
          </a:solidFill>
          <a:ln w="9525">
            <a:solidFill>
              <a:schemeClr val="tx1"/>
            </a:solidFill>
            <a:round/>
            <a:headEnd/>
            <a:tailEnd/>
          </a:ln>
        </p:spPr>
        <p:txBody>
          <a:bodyPr wrap="none" anchor="ctr"/>
          <a:lstStyle/>
          <a:p>
            <a:pPr algn="ctr" eaLnBrk="0" hangingPunct="0"/>
            <a:r>
              <a:rPr kumimoji="0" lang="tr-TR" sz="4000">
                <a:latin typeface="Comic Sans MS" pitchFamily="66" charset="0"/>
              </a:rPr>
              <a:t>KAYGI</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anim calcmode="lin" valueType="num">
                                      <p:cBhvr additive="base">
                                        <p:cTn id="7" dur="500" fill="hold"/>
                                        <p:tgtEl>
                                          <p:spTgt spid="706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06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0659">
                                            <p:txEl>
                                              <p:pRg st="1" end="1"/>
                                            </p:txEl>
                                          </p:spTgt>
                                        </p:tgtEl>
                                        <p:attrNameLst>
                                          <p:attrName>style.visibility</p:attrName>
                                        </p:attrNameLst>
                                      </p:cBhvr>
                                      <p:to>
                                        <p:strVal val="visible"/>
                                      </p:to>
                                    </p:set>
                                    <p:anim calcmode="lin" valueType="num">
                                      <p:cBhvr additive="base">
                                        <p:cTn id="13" dur="500" fill="hold"/>
                                        <p:tgtEl>
                                          <p:spTgt spid="706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06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autoUpdateAnimBg="0"/>
    </p:bldLst>
  </p:timing>
</p:sld>
</file>

<file path=ppt/slides/slide1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3" name="Rectangle 3"/>
          <p:cNvSpPr>
            <a:spLocks noGrp="1" noChangeArrowheads="1"/>
          </p:cNvSpPr>
          <p:nvPr>
            <p:ph type="body" idx="1"/>
          </p:nvPr>
        </p:nvSpPr>
        <p:spPr>
          <a:xfrm>
            <a:off x="228600" y="1371600"/>
            <a:ext cx="8686800" cy="5486400"/>
          </a:xfrm>
        </p:spPr>
        <p:txBody>
          <a:bodyPr/>
          <a:lstStyle/>
          <a:p>
            <a:pPr eaLnBrk="1" hangingPunct="1">
              <a:lnSpc>
                <a:spcPct val="90000"/>
              </a:lnSpc>
            </a:pPr>
            <a:r>
              <a:rPr lang="tr-TR" smtClean="0">
                <a:latin typeface="Comic Sans MS" pitchFamily="66" charset="0"/>
              </a:rPr>
              <a:t>Kaygı temelde kişiye rahatsızlık veren olayın kendisinden değil, o olayın kişi için taşıdığı anlamdan kaynaklanmaktadır.</a:t>
            </a:r>
          </a:p>
          <a:p>
            <a:pPr eaLnBrk="1" hangingPunct="1">
              <a:lnSpc>
                <a:spcPct val="90000"/>
              </a:lnSpc>
            </a:pPr>
            <a:r>
              <a:rPr lang="tr-TR" smtClean="0">
                <a:latin typeface="Comic Sans MS" pitchFamily="66" charset="0"/>
              </a:rPr>
              <a:t>Bir çok öğrenci sınavla birlikte,kendi kişiliğinin ve varlığının değerlendirildiğini düşünür.  Böyle bir değerlendirmenin doğurduğu kaygı sırasında, beden kimyasında meydana gelen değişiklikler, beyinde öğrenme için gerekli olan protein zincirlerinin oluşumunu engeller.</a:t>
            </a:r>
          </a:p>
        </p:txBody>
      </p:sp>
      <p:sp>
        <p:nvSpPr>
          <p:cNvPr id="71684" name="Oval 4"/>
          <p:cNvSpPr>
            <a:spLocks noChangeArrowheads="1"/>
          </p:cNvSpPr>
          <p:nvPr/>
        </p:nvSpPr>
        <p:spPr bwMode="auto">
          <a:xfrm>
            <a:off x="685800" y="0"/>
            <a:ext cx="8001000" cy="1447800"/>
          </a:xfrm>
          <a:prstGeom prst="ellipse">
            <a:avLst/>
          </a:prstGeom>
          <a:solidFill>
            <a:srgbClr val="FFCCFF"/>
          </a:solidFill>
          <a:ln w="9525">
            <a:solidFill>
              <a:schemeClr val="tx1"/>
            </a:solidFill>
            <a:round/>
            <a:headEnd/>
            <a:tailEnd/>
          </a:ln>
        </p:spPr>
        <p:txBody>
          <a:bodyPr wrap="none" anchor="ctr"/>
          <a:lstStyle/>
          <a:p>
            <a:pPr algn="ctr" eaLnBrk="0" hangingPunct="0"/>
            <a:r>
              <a:rPr kumimoji="0" lang="tr-TR" sz="3200">
                <a:latin typeface="Comic Sans MS" pitchFamily="66" charset="0"/>
              </a:rPr>
              <a:t>KAYGIYI AZALTMAK</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1683">
                                            <p:txEl>
                                              <p:pRg st="0" end="0"/>
                                            </p:txEl>
                                          </p:spTgt>
                                        </p:tgtEl>
                                        <p:attrNameLst>
                                          <p:attrName>style.visibility</p:attrName>
                                        </p:attrNameLst>
                                      </p:cBhvr>
                                      <p:to>
                                        <p:strVal val="visible"/>
                                      </p:to>
                                    </p:set>
                                    <p:anim calcmode="lin" valueType="num">
                                      <p:cBhvr additive="base">
                                        <p:cTn id="7" dur="500" fill="hold"/>
                                        <p:tgtEl>
                                          <p:spTgt spid="7168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168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1683">
                                            <p:txEl>
                                              <p:pRg st="1" end="1"/>
                                            </p:txEl>
                                          </p:spTgt>
                                        </p:tgtEl>
                                        <p:attrNameLst>
                                          <p:attrName>style.visibility</p:attrName>
                                        </p:attrNameLst>
                                      </p:cBhvr>
                                      <p:to>
                                        <p:strVal val="visible"/>
                                      </p:to>
                                    </p:set>
                                    <p:anim calcmode="lin" valueType="num">
                                      <p:cBhvr additive="base">
                                        <p:cTn id="13" dur="500" fill="hold"/>
                                        <p:tgtEl>
                                          <p:spTgt spid="7168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168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1684"/>
                                        </p:tgtEl>
                                        <p:attrNameLst>
                                          <p:attrName>style.visibility</p:attrName>
                                        </p:attrNameLst>
                                      </p:cBhvr>
                                      <p:to>
                                        <p:strVal val="visible"/>
                                      </p:to>
                                    </p:set>
                                    <p:anim calcmode="lin" valueType="num">
                                      <p:cBhvr additive="base">
                                        <p:cTn id="19" dur="500" fill="hold"/>
                                        <p:tgtEl>
                                          <p:spTgt spid="71684"/>
                                        </p:tgtEl>
                                        <p:attrNameLst>
                                          <p:attrName>ppt_x</p:attrName>
                                        </p:attrNameLst>
                                      </p:cBhvr>
                                      <p:tavLst>
                                        <p:tav tm="0">
                                          <p:val>
                                            <p:strVal val="#ppt_x"/>
                                          </p:val>
                                        </p:tav>
                                        <p:tav tm="100000">
                                          <p:val>
                                            <p:strVal val="#ppt_x"/>
                                          </p:val>
                                        </p:tav>
                                      </p:tavLst>
                                    </p:anim>
                                    <p:anim calcmode="lin" valueType="num">
                                      <p:cBhvr additive="base">
                                        <p:cTn id="20" dur="500" fill="hold"/>
                                        <p:tgtEl>
                                          <p:spTgt spid="7168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3" grpId="0" build="p" autoUpdateAnimBg="0"/>
      <p:bldP spid="71684" grpId="0" animBg="1" autoUpdateAnimBg="0"/>
    </p:bldLst>
  </p:timing>
</p:sld>
</file>

<file path=ppt/slides/slide1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533400" y="23813"/>
            <a:ext cx="7924800" cy="2771775"/>
          </a:xfrm>
        </p:spPr>
        <p:txBody>
          <a:bodyPr/>
          <a:lstStyle/>
          <a:p>
            <a:pPr eaLnBrk="1" hangingPunct="1"/>
            <a:r>
              <a:rPr lang="tr-TR" smtClean="0">
                <a:latin typeface="Comic Sans MS" pitchFamily="66" charset="0"/>
              </a:rPr>
              <a:t>Kaygı akıl yürütme ve soyut düşünme yönündeki zihinsel faaliyeti bozar.</a:t>
            </a:r>
            <a:br>
              <a:rPr lang="tr-TR" smtClean="0">
                <a:latin typeface="Comic Sans MS" pitchFamily="66" charset="0"/>
              </a:rPr>
            </a:br>
            <a:endParaRPr lang="tr-TR" smtClean="0">
              <a:latin typeface="Comic Sans MS" pitchFamily="66" charset="0"/>
            </a:endParaRPr>
          </a:p>
        </p:txBody>
      </p:sp>
      <p:sp>
        <p:nvSpPr>
          <p:cNvPr id="72707" name="Rectangle 3"/>
          <p:cNvSpPr>
            <a:spLocks noGrp="1" noChangeArrowheads="1"/>
          </p:cNvSpPr>
          <p:nvPr>
            <p:ph type="body" idx="1"/>
          </p:nvPr>
        </p:nvSpPr>
        <p:spPr>
          <a:xfrm>
            <a:off x="609600" y="2514600"/>
            <a:ext cx="8077200" cy="4114800"/>
          </a:xfrm>
        </p:spPr>
        <p:txBody>
          <a:bodyPr/>
          <a:lstStyle/>
          <a:p>
            <a:pPr eaLnBrk="1" hangingPunct="1"/>
            <a:r>
              <a:rPr lang="tr-TR" smtClean="0">
                <a:latin typeface="Comic Sans MS" pitchFamily="66" charset="0"/>
              </a:rPr>
              <a:t>Ders ve sınav zamanı öğrencilerimize kaygı artırıcı,                                      “</a:t>
            </a:r>
            <a:r>
              <a:rPr lang="tr-TR" b="1" smtClean="0">
                <a:latin typeface="Comic Sans MS" pitchFamily="66" charset="0"/>
              </a:rPr>
              <a:t>Bu kadar çalışmayla kazanamazsın</a:t>
            </a:r>
            <a:r>
              <a:rPr lang="tr-TR" smtClean="0">
                <a:latin typeface="Comic Sans MS" pitchFamily="66" charset="0"/>
              </a:rPr>
              <a:t>”, “</a:t>
            </a:r>
            <a:r>
              <a:rPr lang="tr-TR" b="1" smtClean="0">
                <a:latin typeface="Comic Sans MS" pitchFamily="66" charset="0"/>
              </a:rPr>
              <a:t>Arkadaşların bu kadar mı çalışıyor</a:t>
            </a:r>
            <a:r>
              <a:rPr lang="tr-TR" smtClean="0">
                <a:latin typeface="Comic Sans MS" pitchFamily="66" charset="0"/>
              </a:rPr>
              <a:t>?”, “</a:t>
            </a:r>
            <a:r>
              <a:rPr lang="tr-TR" b="1" smtClean="0">
                <a:latin typeface="Comic Sans MS" pitchFamily="66" charset="0"/>
              </a:rPr>
              <a:t>Düşük not alırsan babana ne</a:t>
            </a:r>
            <a:r>
              <a:rPr lang="tr-TR" smtClean="0">
                <a:latin typeface="Comic Sans MS" pitchFamily="66" charset="0"/>
              </a:rPr>
              <a:t> </a:t>
            </a:r>
            <a:r>
              <a:rPr lang="tr-TR" b="1" smtClean="0">
                <a:latin typeface="Comic Sans MS" pitchFamily="66" charset="0"/>
              </a:rPr>
              <a:t>söyleyeceğiz</a:t>
            </a:r>
            <a:r>
              <a:rPr lang="tr-TR" smtClean="0">
                <a:latin typeface="Comic Sans MS" pitchFamily="66" charset="0"/>
              </a:rPr>
              <a:t>”gibi sözler söylemek çocukların sağlıklarını bozar ve tehdit edici yöndeki yaklaşımlar kaygıyı artırır.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2706"/>
                                        </p:tgtEl>
                                        <p:attrNameLst>
                                          <p:attrName>style.visibility</p:attrName>
                                        </p:attrNameLst>
                                      </p:cBhvr>
                                      <p:to>
                                        <p:strVal val="visible"/>
                                      </p:to>
                                    </p:set>
                                    <p:anim calcmode="lin" valueType="num">
                                      <p:cBhvr additive="base">
                                        <p:cTn id="7" dur="500" fill="hold"/>
                                        <p:tgtEl>
                                          <p:spTgt spid="72706"/>
                                        </p:tgtEl>
                                        <p:attrNameLst>
                                          <p:attrName>ppt_x</p:attrName>
                                        </p:attrNameLst>
                                      </p:cBhvr>
                                      <p:tavLst>
                                        <p:tav tm="0">
                                          <p:val>
                                            <p:strVal val="#ppt_x"/>
                                          </p:val>
                                        </p:tav>
                                        <p:tav tm="100000">
                                          <p:val>
                                            <p:strVal val="#ppt_x"/>
                                          </p:val>
                                        </p:tav>
                                      </p:tavLst>
                                    </p:anim>
                                    <p:anim calcmode="lin" valueType="num">
                                      <p:cBhvr additive="base">
                                        <p:cTn id="8" dur="500" fill="hold"/>
                                        <p:tgtEl>
                                          <p:spTgt spid="727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72707">
                                            <p:txEl>
                                              <p:pRg st="0" end="0"/>
                                            </p:txEl>
                                          </p:spTgt>
                                        </p:tgtEl>
                                        <p:attrNameLst>
                                          <p:attrName>style.visibility</p:attrName>
                                        </p:attrNameLst>
                                      </p:cBhvr>
                                      <p:to>
                                        <p:strVal val="visible"/>
                                      </p:to>
                                    </p:set>
                                    <p:anim calcmode="lin" valueType="num">
                                      <p:cBhvr>
                                        <p:cTn id="13" dur="1000" fill="hold"/>
                                        <p:tgtEl>
                                          <p:spTgt spid="7270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7270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727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727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2706" grpId="0" autoUpdateAnimBg="0"/>
      <p:bldP spid="72707" grpId="0" build="p" autoUpdateAnimBg="0"/>
    </p:bldLst>
  </p:timing>
</p:sld>
</file>

<file path=ppt/slides/slide1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685800" y="1373188"/>
            <a:ext cx="7924800" cy="4111625"/>
          </a:xfrm>
        </p:spPr>
        <p:txBody>
          <a:bodyPr/>
          <a:lstStyle/>
          <a:p>
            <a:pPr eaLnBrk="1" hangingPunct="1"/>
            <a:r>
              <a:rPr lang="tr-TR" smtClean="0">
                <a:latin typeface="Comic Sans MS" pitchFamily="66" charset="0"/>
              </a:rPr>
              <a:t>Anne- baba olarak görevinizin çocuğa iyi bir eğitim vermek olduğu kadar, ona hayatı sevdirmek ve yaşama sevincini aşılamak olduğunu göz ardı etmeyin.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3730"/>
                                        </p:tgtEl>
                                        <p:attrNameLst>
                                          <p:attrName>style.visibility</p:attrName>
                                        </p:attrNameLst>
                                      </p:cBhvr>
                                      <p:to>
                                        <p:strVal val="visible"/>
                                      </p:to>
                                    </p:set>
                                    <p:anim calcmode="lin" valueType="num">
                                      <p:cBhvr additive="base">
                                        <p:cTn id="7" dur="5000" fill="hold"/>
                                        <p:tgtEl>
                                          <p:spTgt spid="73730"/>
                                        </p:tgtEl>
                                        <p:attrNameLst>
                                          <p:attrName>ppt_x</p:attrName>
                                        </p:attrNameLst>
                                      </p:cBhvr>
                                      <p:tavLst>
                                        <p:tav tm="0">
                                          <p:val>
                                            <p:strVal val="#ppt_x"/>
                                          </p:val>
                                        </p:tav>
                                        <p:tav tm="100000">
                                          <p:val>
                                            <p:strVal val="#ppt_x"/>
                                          </p:val>
                                        </p:tav>
                                      </p:tavLst>
                                    </p:anim>
                                    <p:anim calcmode="lin" valueType="num">
                                      <p:cBhvr additive="base">
                                        <p:cTn id="8" dur="5000" fill="hold"/>
                                        <p:tgtEl>
                                          <p:spTgt spid="737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0" grpId="0" autoUpdateAnimBg="0"/>
    </p:bldLst>
  </p:timing>
</p:sld>
</file>

<file path=ppt/slides/slide1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609600" y="244475"/>
            <a:ext cx="7848600" cy="2101850"/>
          </a:xfrm>
        </p:spPr>
        <p:txBody>
          <a:bodyPr/>
          <a:lstStyle/>
          <a:p>
            <a:pPr eaLnBrk="1" hangingPunct="1"/>
            <a:r>
              <a:rPr lang="tr-TR" smtClean="0">
                <a:latin typeface="Comic Sans MS" pitchFamily="66" charset="0"/>
              </a:rPr>
              <a:t>Birbirinize bağlılığın AMAÇ, SINAVLARIN ARAÇ olduğunu unutmayın </a:t>
            </a:r>
          </a:p>
        </p:txBody>
      </p:sp>
      <p:sp>
        <p:nvSpPr>
          <p:cNvPr id="74755" name="Rectangle 3"/>
          <p:cNvSpPr>
            <a:spLocks noGrp="1" noChangeArrowheads="1"/>
          </p:cNvSpPr>
          <p:nvPr>
            <p:ph type="body" idx="1"/>
          </p:nvPr>
        </p:nvSpPr>
        <p:spPr>
          <a:xfrm>
            <a:off x="228600" y="2438400"/>
            <a:ext cx="8686800" cy="4419600"/>
          </a:xfrm>
        </p:spPr>
        <p:txBody>
          <a:bodyPr/>
          <a:lstStyle/>
          <a:p>
            <a:pPr eaLnBrk="1" hangingPunct="1">
              <a:lnSpc>
                <a:spcPct val="90000"/>
              </a:lnSpc>
              <a:defRPr/>
            </a:pPr>
            <a:r>
              <a:rPr lang="tr-TR" smtClean="0">
                <a:latin typeface="Comic Sans MS" pitchFamily="66" charset="0"/>
              </a:rPr>
              <a:t>Anne babaların kabul etmeleri gereken bir şey vardır ki ,</a:t>
            </a:r>
            <a:r>
              <a:rPr lang="tr-TR" b="1" smtClean="0">
                <a:effectLst>
                  <a:outerShdw blurRad="38100" dist="38100" dir="2700000" algn="tl">
                    <a:srgbClr val="C0C0C0"/>
                  </a:outerShdw>
                </a:effectLst>
                <a:latin typeface="Comic Sans MS" pitchFamily="66" charset="0"/>
              </a:rPr>
              <a:t>Kimse kimseye YAŞAMAYI ÖĞRETEMEZ.Herkes hayatı KENDİ YAŞAYARAK ÖĞRENİR.Anne babalar kendi gençliklerini düşünürlerse , kendi yaptıkları bir çok hata konusunda kendilerinin de büyükleri tarafından daha önce uyarılmış olduklarını hatırlayacaklardır.</a:t>
            </a:r>
            <a:endParaRPr lang="tr-TR"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anim calcmode="lin" valueType="num">
                                      <p:cBhvr>
                                        <p:cTn id="7" dur="1000" fill="hold"/>
                                        <p:tgtEl>
                                          <p:spTgt spid="74754"/>
                                        </p:tgtEl>
                                        <p:attrNameLst>
                                          <p:attrName>ppt_w</p:attrName>
                                        </p:attrNameLst>
                                      </p:cBhvr>
                                      <p:tavLst>
                                        <p:tav tm="0">
                                          <p:val>
                                            <p:fltVal val="0"/>
                                          </p:val>
                                        </p:tav>
                                        <p:tav tm="100000">
                                          <p:val>
                                            <p:strVal val="#ppt_w"/>
                                          </p:val>
                                        </p:tav>
                                      </p:tavLst>
                                    </p:anim>
                                    <p:anim calcmode="lin" valueType="num">
                                      <p:cBhvr>
                                        <p:cTn id="8" dur="1000" fill="hold"/>
                                        <p:tgtEl>
                                          <p:spTgt spid="74754"/>
                                        </p:tgtEl>
                                        <p:attrNameLst>
                                          <p:attrName>ppt_h</p:attrName>
                                        </p:attrNameLst>
                                      </p:cBhvr>
                                      <p:tavLst>
                                        <p:tav tm="0">
                                          <p:val>
                                            <p:fltVal val="0"/>
                                          </p:val>
                                        </p:tav>
                                        <p:tav tm="100000">
                                          <p:val>
                                            <p:strVal val="#ppt_h"/>
                                          </p:val>
                                        </p:tav>
                                      </p:tavLst>
                                    </p:anim>
                                    <p:anim calcmode="lin" valueType="num">
                                      <p:cBhvr>
                                        <p:cTn id="9" dur="1000" fill="hold"/>
                                        <p:tgtEl>
                                          <p:spTgt spid="7475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475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74755">
                                            <p:txEl>
                                              <p:pRg st="0" end="0"/>
                                            </p:txEl>
                                          </p:spTgt>
                                        </p:tgtEl>
                                        <p:attrNameLst>
                                          <p:attrName>style.visibility</p:attrName>
                                        </p:attrNameLst>
                                      </p:cBhvr>
                                      <p:to>
                                        <p:strVal val="visible"/>
                                      </p:to>
                                    </p:set>
                                    <p:anim calcmode="lin" valueType="num">
                                      <p:cBhvr>
                                        <p:cTn id="15" dur="1000" fill="hold"/>
                                        <p:tgtEl>
                                          <p:spTgt spid="7475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7475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7475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7475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autoUpdateAnimBg="0"/>
      <p:bldP spid="74755" grpId="0" build="p" autoUpdateAnimBg="0"/>
    </p:bldLst>
  </p:timing>
</p:sld>
</file>

<file path=ppt/slides/slide1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609600" y="450850"/>
            <a:ext cx="7848600" cy="3441700"/>
          </a:xfrm>
        </p:spPr>
        <p:txBody>
          <a:bodyPr/>
          <a:lstStyle/>
          <a:p>
            <a:pPr eaLnBrk="1" hangingPunct="1">
              <a:defRPr/>
            </a:pPr>
            <a:r>
              <a:rPr lang="tr-TR" b="1" smtClean="0">
                <a:effectLst>
                  <a:outerShdw blurRad="38100" dist="38100" dir="2700000" algn="tl">
                    <a:srgbClr val="C0C0C0"/>
                  </a:outerShdw>
                </a:effectLst>
                <a:latin typeface="Comic Sans MS" pitchFamily="66" charset="0"/>
              </a:rPr>
              <a:t>GENÇ İNSANLAR HATA YAPARAK DÜNYANIN VE BU DÜNYA İÇİNDE KENDİ GÜCÜNÜN SINIRLARINI TANIR.</a:t>
            </a:r>
            <a:endParaRPr lang="tr-TR" smtClean="0">
              <a:latin typeface="Comic Sans MS" pitchFamily="66" charset="0"/>
            </a:endParaRPr>
          </a:p>
        </p:txBody>
      </p:sp>
      <p:sp>
        <p:nvSpPr>
          <p:cNvPr id="75779" name="Rectangle 3"/>
          <p:cNvSpPr>
            <a:spLocks noGrp="1" noChangeArrowheads="1"/>
          </p:cNvSpPr>
          <p:nvPr>
            <p:ph type="body" idx="1"/>
          </p:nvPr>
        </p:nvSpPr>
        <p:spPr>
          <a:xfrm>
            <a:off x="685800" y="4724400"/>
            <a:ext cx="8153400" cy="1752600"/>
          </a:xfrm>
        </p:spPr>
        <p:txBody>
          <a:bodyPr/>
          <a:lstStyle/>
          <a:p>
            <a:pPr eaLnBrk="1" hangingPunct="1"/>
            <a:r>
              <a:rPr lang="tr-TR" smtClean="0">
                <a:latin typeface="Comic Sans MS" pitchFamily="66" charset="0"/>
              </a:rPr>
              <a:t>Bu anlamda her hata gelişme yolunda bir aşamadır. Bunun için iki şart vardır.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0" fill="hold"/>
                                        <p:tgtEl>
                                          <p:spTgt spid="75778"/>
                                        </p:tgtEl>
                                        <p:attrNameLst>
                                          <p:attrName>ppt_x</p:attrName>
                                        </p:attrNameLst>
                                      </p:cBhvr>
                                      <p:tavLst>
                                        <p:tav tm="0">
                                          <p:val>
                                            <p:strVal val="#ppt_x"/>
                                          </p:val>
                                        </p:tav>
                                        <p:tav tm="100000">
                                          <p:val>
                                            <p:strVal val="#ppt_x"/>
                                          </p:val>
                                        </p:tav>
                                      </p:tavLst>
                                    </p:anim>
                                    <p:anim calcmode="lin" valueType="num">
                                      <p:cBhvr additive="base">
                                        <p:cTn id="8" dur="5000" fill="hold"/>
                                        <p:tgtEl>
                                          <p:spTgt spid="757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500" fill="hold"/>
                                        <p:tgtEl>
                                          <p:spTgt spid="7577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57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8" grpId="0" autoUpdateAnimBg="0"/>
      <p:bldP spid="75779" grpId="0" build="p" autoUpdateAnimBg="0"/>
    </p:bldLst>
  </p:timing>
</p:sld>
</file>

<file path=ppt/slides/slide1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3" name="Rectangle 3"/>
          <p:cNvSpPr>
            <a:spLocks noGrp="1" noChangeArrowheads="1"/>
          </p:cNvSpPr>
          <p:nvPr>
            <p:ph type="body" idx="1"/>
          </p:nvPr>
        </p:nvSpPr>
        <p:spPr>
          <a:xfrm>
            <a:off x="685800" y="762000"/>
            <a:ext cx="7772400" cy="5715000"/>
          </a:xfrm>
        </p:spPr>
        <p:txBody>
          <a:bodyPr/>
          <a:lstStyle/>
          <a:p>
            <a:pPr eaLnBrk="1" hangingPunct="1">
              <a:defRPr/>
            </a:pPr>
            <a:r>
              <a:rPr lang="tr-TR" sz="2800" smtClean="0">
                <a:latin typeface="Comic Sans MS" pitchFamily="66" charset="0"/>
              </a:rPr>
              <a:t>Birincisi : </a:t>
            </a:r>
            <a:r>
              <a:rPr lang="tr-TR" sz="2800" b="1" smtClean="0">
                <a:effectLst>
                  <a:outerShdw blurRad="38100" dist="38100" dir="2700000" algn="tl">
                    <a:srgbClr val="C0C0C0"/>
                  </a:outerShdw>
                </a:effectLst>
                <a:latin typeface="Comic Sans MS" pitchFamily="66" charset="0"/>
              </a:rPr>
              <a:t>Hatalardan ders alarak ileriye doğru bir adım atılması ve aynı hatanın tekrarlanmaması .</a:t>
            </a:r>
          </a:p>
          <a:p>
            <a:pPr eaLnBrk="1" hangingPunct="1">
              <a:buFontTx/>
              <a:buNone/>
              <a:defRPr/>
            </a:pPr>
            <a:endParaRPr lang="tr-TR" sz="2800" b="1" smtClean="0">
              <a:effectLst>
                <a:outerShdw blurRad="38100" dist="38100" dir="2700000" algn="tl">
                  <a:srgbClr val="C0C0C0"/>
                </a:outerShdw>
              </a:effectLst>
              <a:latin typeface="Comic Sans MS" pitchFamily="66" charset="0"/>
            </a:endParaRPr>
          </a:p>
          <a:p>
            <a:pPr eaLnBrk="1" hangingPunct="1">
              <a:defRPr/>
            </a:pPr>
            <a:r>
              <a:rPr lang="tr-TR" sz="2800" smtClean="0">
                <a:latin typeface="Comic Sans MS" pitchFamily="66" charset="0"/>
              </a:rPr>
              <a:t>İkincisi ise ; </a:t>
            </a:r>
            <a:r>
              <a:rPr lang="tr-TR" sz="2800" b="1" smtClean="0">
                <a:effectLst>
                  <a:outerShdw blurRad="38100" dist="38100" dir="2700000" algn="tl">
                    <a:srgbClr val="C0C0C0"/>
                  </a:outerShdw>
                </a:effectLst>
                <a:latin typeface="Comic Sans MS" pitchFamily="66" charset="0"/>
              </a:rPr>
              <a:t>bütün hayatı içine alacak ve hayatın akışını olumsuz yönde etkileyecek hatalar yapılmaması.</a:t>
            </a:r>
            <a:r>
              <a:rPr lang="tr-TR" sz="2800" smtClean="0">
                <a:latin typeface="Comic Sans MS" pitchFamily="66" charset="0"/>
              </a:rPr>
              <a:t> </a:t>
            </a:r>
          </a:p>
          <a:p>
            <a:pPr eaLnBrk="1" hangingPunct="1">
              <a:defRPr/>
            </a:pPr>
            <a:endParaRPr lang="tr-TR" sz="2800" smtClean="0">
              <a:latin typeface="Comic Sans MS" pitchFamily="66" charset="0"/>
            </a:endParaRPr>
          </a:p>
          <a:p>
            <a:pPr eaLnBrk="1" hangingPunct="1">
              <a:buFontTx/>
              <a:buNone/>
              <a:defRPr/>
            </a:pPr>
            <a:r>
              <a:rPr lang="tr-TR" sz="2800" smtClean="0">
                <a:latin typeface="Comic Sans MS" pitchFamily="66" charset="0"/>
              </a:rPr>
              <a:t>                                                                                                                                    Bu nedenle anne- babaların </a:t>
            </a:r>
            <a:r>
              <a:rPr lang="tr-TR" sz="2800" b="1" smtClean="0">
                <a:effectLst>
                  <a:outerShdw blurRad="38100" dist="38100" dir="2700000" algn="tl">
                    <a:srgbClr val="C0C0C0"/>
                  </a:outerShdw>
                </a:effectLst>
                <a:latin typeface="Comic Sans MS" pitchFamily="66" charset="0"/>
              </a:rPr>
              <a:t>cesaretli </a:t>
            </a:r>
            <a:r>
              <a:rPr lang="tr-TR" sz="2800" smtClean="0">
                <a:latin typeface="Comic Sans MS" pitchFamily="66" charset="0"/>
              </a:rPr>
              <a:t>ve </a:t>
            </a:r>
            <a:r>
              <a:rPr lang="tr-TR" sz="2800" b="1" smtClean="0">
                <a:effectLst>
                  <a:outerShdw blurRad="38100" dist="38100" dir="2700000" algn="tl">
                    <a:srgbClr val="C0C0C0"/>
                  </a:outerShdw>
                </a:effectLst>
                <a:latin typeface="Comic Sans MS" pitchFamily="66" charset="0"/>
              </a:rPr>
              <a:t>sabırlı olması</a:t>
            </a:r>
            <a:r>
              <a:rPr lang="tr-TR" sz="2800" smtClean="0">
                <a:latin typeface="Comic Sans MS" pitchFamily="66" charset="0"/>
              </a:rPr>
              <a:t> gerekir.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6803">
                                            <p:txEl>
                                              <p:pRg st="2" end="2"/>
                                            </p:txEl>
                                          </p:spTgt>
                                        </p:tgtEl>
                                        <p:attrNameLst>
                                          <p:attrName>style.visibility</p:attrName>
                                        </p:attrNameLst>
                                      </p:cBhvr>
                                      <p:to>
                                        <p:strVal val="visible"/>
                                      </p:to>
                                    </p:set>
                                    <p:anim calcmode="lin" valueType="num">
                                      <p:cBhvr additive="base">
                                        <p:cTn id="13" dur="500" fill="hold"/>
                                        <p:tgtEl>
                                          <p:spTgt spid="7680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680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6803">
                                            <p:txEl>
                                              <p:pRg st="4" end="4"/>
                                            </p:txEl>
                                          </p:spTgt>
                                        </p:tgtEl>
                                        <p:attrNameLst>
                                          <p:attrName>style.visibility</p:attrName>
                                        </p:attrNameLst>
                                      </p:cBhvr>
                                      <p:to>
                                        <p:strVal val="visible"/>
                                      </p:to>
                                    </p:set>
                                    <p:anim calcmode="lin" valueType="num">
                                      <p:cBhvr additive="base">
                                        <p:cTn id="19" dur="500" fill="hold"/>
                                        <p:tgtEl>
                                          <p:spTgt spid="7680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680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1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685800" y="260350"/>
            <a:ext cx="7772400" cy="3441700"/>
          </a:xfrm>
        </p:spPr>
        <p:txBody>
          <a:bodyPr/>
          <a:lstStyle/>
          <a:p>
            <a:pPr eaLnBrk="1" hangingPunct="1">
              <a:defRPr/>
            </a:pPr>
            <a:r>
              <a:rPr lang="tr-TR" b="1" smtClean="0">
                <a:effectLst>
                  <a:outerShdw blurRad="38100" dist="38100" dir="2700000" algn="tl">
                    <a:srgbClr val="C0C0C0"/>
                  </a:outerShdw>
                </a:effectLst>
                <a:latin typeface="Comic Sans MS" pitchFamily="66" charset="0"/>
              </a:rPr>
              <a:t>BÜYÜME NE KADAR ACILI BİR SÜREÇSE, ÇAĞDAŞ ANNE-BABA OLABİLMEK DE AYNI DERECEDE ZOR BİR SÜREÇTİR.</a:t>
            </a:r>
            <a:r>
              <a:rPr lang="tr-TR" smtClean="0">
                <a:latin typeface="Comic Sans MS" pitchFamily="66" charset="0"/>
              </a:rPr>
              <a:t> </a:t>
            </a:r>
          </a:p>
        </p:txBody>
      </p:sp>
      <p:sp>
        <p:nvSpPr>
          <p:cNvPr id="77827" name="Rectangle 3"/>
          <p:cNvSpPr>
            <a:spLocks noGrp="1" noChangeArrowheads="1"/>
          </p:cNvSpPr>
          <p:nvPr>
            <p:ph type="body" idx="1"/>
          </p:nvPr>
        </p:nvSpPr>
        <p:spPr>
          <a:xfrm>
            <a:off x="685800" y="4114800"/>
            <a:ext cx="7772400" cy="2438400"/>
          </a:xfrm>
        </p:spPr>
        <p:txBody>
          <a:bodyPr/>
          <a:lstStyle/>
          <a:p>
            <a:pPr eaLnBrk="1" hangingPunct="1"/>
            <a:r>
              <a:rPr lang="tr-TR" smtClean="0">
                <a:latin typeface="Comic Sans MS" pitchFamily="66" charset="0"/>
              </a:rPr>
              <a:t>SONUÇ OLARAK ANNE-BABANIN KENDİ OTORİTELERİNİ HANGİ TEMELE DAYANDIRACAKLARINA KARAR VERMELERİ GEREKİR.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ppt_x"/>
                                          </p:val>
                                        </p:tav>
                                        <p:tav tm="100000">
                                          <p:val>
                                            <p:strVal val="#ppt_x"/>
                                          </p:val>
                                        </p:tav>
                                      </p:tavLst>
                                    </p:anim>
                                    <p:anim calcmode="lin" valueType="num">
                                      <p:cBhvr additive="base">
                                        <p:cTn id="8" dur="500" fill="hold"/>
                                        <p:tgtEl>
                                          <p:spTgt spid="778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77827">
                                            <p:txEl>
                                              <p:pRg st="0" end="0"/>
                                            </p:txEl>
                                          </p:spTgt>
                                        </p:tgtEl>
                                        <p:attrNameLst>
                                          <p:attrName>style.visibility</p:attrName>
                                        </p:attrNameLst>
                                      </p:cBhvr>
                                      <p:to>
                                        <p:strVal val="visible"/>
                                      </p:to>
                                    </p:set>
                                    <p:anim calcmode="lin" valueType="num">
                                      <p:cBhvr additive="base">
                                        <p:cTn id="13" dur="5000" fill="hold"/>
                                        <p:tgtEl>
                                          <p:spTgt spid="7782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7782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6" grpId="0" autoUpdateAnimBg="0"/>
      <p:bldP spid="77827" grpId="0" build="p" autoUpdateAnimBg="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Başlık"/>
          <p:cNvSpPr>
            <a:spLocks noGrp="1"/>
          </p:cNvSpPr>
          <p:nvPr>
            <p:ph type="title"/>
          </p:nvPr>
        </p:nvSpPr>
        <p:spPr>
          <a:xfrm>
            <a:off x="395288" y="1628775"/>
            <a:ext cx="8229600" cy="4321175"/>
          </a:xfrm>
        </p:spPr>
        <p:txBody>
          <a:bodyPr/>
          <a:lstStyle/>
          <a:p>
            <a:pPr algn="ctr"/>
            <a:r>
              <a:rPr lang="tr-TR" sz="5400" b="1" smtClean="0">
                <a:latin typeface="Calibri" pitchFamily="34" charset="0"/>
                <a:ea typeface="Calibri" pitchFamily="34" charset="0"/>
                <a:cs typeface="Calibri" pitchFamily="34" charset="0"/>
              </a:rPr>
              <a:t>Evde Ders Çalışma Düzeni Kazandırmada Velilere Düşen Görevler</a:t>
            </a:r>
            <a:endParaRPr lang="tr-TR" sz="4800" smtClean="0">
              <a:latin typeface="Calibri" pitchFamily="34" charset="0"/>
              <a:ea typeface="Calibri" pitchFamily="34" charset="0"/>
              <a:cs typeface="Calibri" pitchFamily="34" charset="0"/>
            </a:endParaRPr>
          </a:p>
        </p:txBody>
      </p:sp>
    </p:spTree>
  </p:cSld>
  <p:clrMapOvr>
    <a:masterClrMapping/>
  </p:clrMapOvr>
  <p:transition/>
  <p:timing>
    <p:tnLst>
      <p:par>
        <p:cT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pPr eaLnBrk="1" hangingPunct="1"/>
            <a:r>
              <a:rPr lang="tr-TR" smtClean="0">
                <a:latin typeface="Comic Sans MS" pitchFamily="66" charset="0"/>
              </a:rPr>
              <a:t>OTORİTENİN DAYANDIĞI TEMEL</a:t>
            </a:r>
          </a:p>
        </p:txBody>
      </p:sp>
      <p:sp>
        <p:nvSpPr>
          <p:cNvPr id="78851" name="Rectangle 3"/>
          <p:cNvSpPr>
            <a:spLocks noGrp="1" noChangeArrowheads="1"/>
          </p:cNvSpPr>
          <p:nvPr>
            <p:ph type="body" idx="1"/>
          </p:nvPr>
        </p:nvSpPr>
        <p:spPr>
          <a:xfrm>
            <a:off x="304800" y="1981200"/>
            <a:ext cx="8305800" cy="4419600"/>
          </a:xfrm>
        </p:spPr>
        <p:txBody>
          <a:bodyPr/>
          <a:lstStyle/>
          <a:p>
            <a:pPr eaLnBrk="1" hangingPunct="1">
              <a:lnSpc>
                <a:spcPct val="90000"/>
              </a:lnSpc>
              <a:defRPr/>
            </a:pPr>
            <a:r>
              <a:rPr lang="tr-TR" sz="2800" smtClean="0">
                <a:latin typeface="Comic Sans MS" pitchFamily="66" charset="0"/>
              </a:rPr>
              <a:t>Otoritenin dayandığı temel   ” </a:t>
            </a:r>
            <a:r>
              <a:rPr lang="tr-TR" sz="2800" b="1" smtClean="0">
                <a:effectLst>
                  <a:outerShdw blurRad="38100" dist="38100" dir="2700000" algn="tl">
                    <a:srgbClr val="C0C0C0"/>
                  </a:outerShdw>
                </a:effectLst>
                <a:latin typeface="Comic Sans MS" pitchFamily="66" charset="0"/>
              </a:rPr>
              <a:t>güç</a:t>
            </a:r>
            <a:r>
              <a:rPr lang="tr-TR" sz="2800" smtClean="0">
                <a:latin typeface="Comic Sans MS" pitchFamily="66" charset="0"/>
              </a:rPr>
              <a:t>” olabilir.O takdirde böyle bir otoritenin araçları </a:t>
            </a:r>
            <a:r>
              <a:rPr lang="tr-TR" sz="2800" b="1" smtClean="0">
                <a:effectLst>
                  <a:outerShdw blurRad="38100" dist="38100" dir="2700000" algn="tl">
                    <a:srgbClr val="C0C0C0"/>
                  </a:outerShdw>
                </a:effectLst>
                <a:latin typeface="Comic Sans MS" pitchFamily="66" charset="0"/>
              </a:rPr>
              <a:t>CEZA, ÖDÜL, KORKUTMA ve TEHDİTTİR.</a:t>
            </a:r>
            <a:r>
              <a:rPr lang="tr-TR" sz="2800" smtClean="0">
                <a:latin typeface="Comic Sans MS" pitchFamily="66" charset="0"/>
              </a:rPr>
              <a:t>Bu araçların kullanılması , insanları otoriteyi kullananlara mesafe koyma ihtiyacına yöneltir ve kişi güce dayanan otorite kullanan kişiden uzaklaşır.Böyle bir durumda,</a:t>
            </a:r>
          </a:p>
          <a:p>
            <a:pPr eaLnBrk="1" hangingPunct="1">
              <a:lnSpc>
                <a:spcPct val="90000"/>
              </a:lnSpc>
              <a:defRPr/>
            </a:pPr>
            <a:endParaRPr lang="tr-TR" sz="2800" smtClean="0">
              <a:latin typeface="Comic Sans MS" pitchFamily="66" charset="0"/>
            </a:endParaRPr>
          </a:p>
          <a:p>
            <a:pPr eaLnBrk="1" hangingPunct="1">
              <a:lnSpc>
                <a:spcPct val="90000"/>
              </a:lnSpc>
              <a:buFontTx/>
              <a:buNone/>
              <a:defRPr/>
            </a:pPr>
            <a:r>
              <a:rPr lang="tr-TR" sz="2800" smtClean="0">
                <a:latin typeface="Comic Sans MS" pitchFamily="66" charset="0"/>
              </a:rPr>
              <a:t> “</a:t>
            </a:r>
            <a:r>
              <a:rPr lang="tr-TR" sz="2800" b="1" smtClean="0">
                <a:latin typeface="Comic Sans MS" pitchFamily="66" charset="0"/>
              </a:rPr>
              <a:t>Çocuklarımız bize</a:t>
            </a:r>
            <a:r>
              <a:rPr lang="tr-TR" sz="2800" smtClean="0">
                <a:latin typeface="Comic Sans MS" pitchFamily="66" charset="0"/>
              </a:rPr>
              <a:t> </a:t>
            </a:r>
            <a:r>
              <a:rPr lang="tr-TR" sz="2800" b="1" smtClean="0">
                <a:latin typeface="Comic Sans MS" pitchFamily="66" charset="0"/>
              </a:rPr>
              <a:t>yaklaşmıyor, bizimle konuşmuyor</a:t>
            </a:r>
            <a:r>
              <a:rPr lang="tr-TR" sz="2800" smtClean="0">
                <a:latin typeface="Comic Sans MS" pitchFamily="66" charset="0"/>
              </a:rPr>
              <a:t>” diye şikayet ederiz.</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8850"/>
                                        </p:tgtEl>
                                        <p:attrNameLst>
                                          <p:attrName>style.visibility</p:attrName>
                                        </p:attrNameLst>
                                      </p:cBhvr>
                                      <p:to>
                                        <p:strVal val="visible"/>
                                      </p:to>
                                    </p:set>
                                    <p:anim calcmode="lin" valueType="num">
                                      <p:cBhvr additive="base">
                                        <p:cTn id="7" dur="5000" fill="hold"/>
                                        <p:tgtEl>
                                          <p:spTgt spid="78850"/>
                                        </p:tgtEl>
                                        <p:attrNameLst>
                                          <p:attrName>ppt_x</p:attrName>
                                        </p:attrNameLst>
                                      </p:cBhvr>
                                      <p:tavLst>
                                        <p:tav tm="0">
                                          <p:val>
                                            <p:strVal val="#ppt_x"/>
                                          </p:val>
                                        </p:tav>
                                        <p:tav tm="100000">
                                          <p:val>
                                            <p:strVal val="#ppt_x"/>
                                          </p:val>
                                        </p:tav>
                                      </p:tavLst>
                                    </p:anim>
                                    <p:anim calcmode="lin" valueType="num">
                                      <p:cBhvr additive="base">
                                        <p:cTn id="8" dur="5000" fill="hold"/>
                                        <p:tgtEl>
                                          <p:spTgt spid="788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8851">
                                            <p:txEl>
                                              <p:pRg st="0" end="0"/>
                                            </p:txEl>
                                          </p:spTgt>
                                        </p:tgtEl>
                                        <p:attrNameLst>
                                          <p:attrName>style.visibility</p:attrName>
                                        </p:attrNameLst>
                                      </p:cBhvr>
                                      <p:to>
                                        <p:strVal val="visible"/>
                                      </p:to>
                                    </p:set>
                                    <p:anim calcmode="lin" valueType="num">
                                      <p:cBhvr additive="base">
                                        <p:cTn id="13" dur="500" fill="hold"/>
                                        <p:tgtEl>
                                          <p:spTgt spid="7885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7885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8851">
                                            <p:txEl>
                                              <p:pRg st="2" end="2"/>
                                            </p:txEl>
                                          </p:spTgt>
                                        </p:tgtEl>
                                        <p:attrNameLst>
                                          <p:attrName>style.visibility</p:attrName>
                                        </p:attrNameLst>
                                      </p:cBhvr>
                                      <p:to>
                                        <p:strVal val="visible"/>
                                      </p:to>
                                    </p:set>
                                    <p:anim calcmode="lin" valueType="num">
                                      <p:cBhvr additive="base">
                                        <p:cTn id="19" dur="500" fill="hold"/>
                                        <p:tgtEl>
                                          <p:spTgt spid="788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788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8850" grpId="0" autoUpdateAnimBg="0"/>
      <p:bldP spid="78851" grpId="0" build="p" autoUpdateAnimBg="0"/>
    </p:bldLst>
  </p:timing>
</p:sld>
</file>

<file path=ppt/slides/slide1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pPr eaLnBrk="1" hangingPunct="1">
              <a:defRPr/>
            </a:pPr>
            <a:r>
              <a:rPr lang="tr-TR" smtClean="0">
                <a:latin typeface="Comic Sans MS" pitchFamily="66" charset="0"/>
              </a:rPr>
              <a:t>OTORİTENİN DAYANDIĞI TEMEL </a:t>
            </a:r>
            <a:r>
              <a:rPr lang="tr-TR" b="1" smtClean="0">
                <a:effectLst>
                  <a:outerShdw blurRad="38100" dist="38100" dir="2700000" algn="tl">
                    <a:srgbClr val="C0C0C0"/>
                  </a:outerShdw>
                </a:effectLst>
                <a:latin typeface="Comic Sans MS" pitchFamily="66" charset="0"/>
              </a:rPr>
              <a:t>BİLGİ</a:t>
            </a:r>
            <a:r>
              <a:rPr lang="tr-TR" smtClean="0">
                <a:latin typeface="Comic Sans MS" pitchFamily="66" charset="0"/>
              </a:rPr>
              <a:t> İSE;</a:t>
            </a:r>
          </a:p>
        </p:txBody>
      </p:sp>
      <p:sp>
        <p:nvSpPr>
          <p:cNvPr id="79875" name="Rectangle 3"/>
          <p:cNvSpPr>
            <a:spLocks noGrp="1" noChangeArrowheads="1"/>
          </p:cNvSpPr>
          <p:nvPr>
            <p:ph type="body" idx="1"/>
          </p:nvPr>
        </p:nvSpPr>
        <p:spPr>
          <a:xfrm>
            <a:off x="228600" y="1981200"/>
            <a:ext cx="8610600" cy="4572000"/>
          </a:xfrm>
        </p:spPr>
        <p:txBody>
          <a:bodyPr/>
          <a:lstStyle/>
          <a:p>
            <a:pPr eaLnBrk="1" hangingPunct="1">
              <a:lnSpc>
                <a:spcPct val="90000"/>
              </a:lnSpc>
            </a:pPr>
            <a:r>
              <a:rPr lang="tr-TR" smtClean="0">
                <a:latin typeface="Comic Sans MS" pitchFamily="66" charset="0"/>
              </a:rPr>
              <a:t>Bilgiye dayanan otoritenin aracı                 ” BİLGİ” , </a:t>
            </a:r>
            <a:r>
              <a:rPr lang="tr-TR" b="1" smtClean="0">
                <a:latin typeface="Comic Sans MS" pitchFamily="66" charset="0"/>
              </a:rPr>
              <a:t>anlayış ve hoşgörüdür</a:t>
            </a:r>
            <a:r>
              <a:rPr lang="tr-TR" smtClean="0">
                <a:latin typeface="Comic Sans MS" pitchFamily="66" charset="0"/>
              </a:rPr>
              <a:t>. Bilginin bir otorite aracı olarak kullanılması , insanı otoriteyi kullanan </a:t>
            </a:r>
            <a:r>
              <a:rPr lang="tr-TR" b="1" smtClean="0">
                <a:latin typeface="Comic Sans MS" pitchFamily="66" charset="0"/>
              </a:rPr>
              <a:t>Kişiye YAKLAŞTIRIR</a:t>
            </a:r>
            <a:r>
              <a:rPr lang="tr-TR" smtClean="0">
                <a:latin typeface="Comic Sans MS" pitchFamily="66" charset="0"/>
              </a:rPr>
              <a:t>. </a:t>
            </a:r>
          </a:p>
          <a:p>
            <a:pPr eaLnBrk="1" hangingPunct="1">
              <a:lnSpc>
                <a:spcPct val="90000"/>
              </a:lnSpc>
            </a:pPr>
            <a:endParaRPr lang="tr-TR" smtClean="0">
              <a:latin typeface="Comic Sans MS" pitchFamily="66" charset="0"/>
            </a:endParaRPr>
          </a:p>
          <a:p>
            <a:pPr eaLnBrk="1" hangingPunct="1">
              <a:lnSpc>
                <a:spcPct val="90000"/>
              </a:lnSpc>
            </a:pPr>
            <a:r>
              <a:rPr lang="tr-TR" smtClean="0">
                <a:latin typeface="Comic Sans MS" pitchFamily="66" charset="0"/>
              </a:rPr>
              <a:t> O zaman da anneler ve babalar çocuklarının kendilerine yakınlaştığını, ihtiyaç duyduğu zaman başvurduklarını ve fikir sorduklarını görürler.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 calcmode="lin" valueType="num">
                                      <p:cBhvr>
                                        <p:cTn id="7" dur="1000" fill="hold"/>
                                        <p:tgtEl>
                                          <p:spTgt spid="79874"/>
                                        </p:tgtEl>
                                        <p:attrNameLst>
                                          <p:attrName>ppt_w</p:attrName>
                                        </p:attrNameLst>
                                      </p:cBhvr>
                                      <p:tavLst>
                                        <p:tav tm="0">
                                          <p:val>
                                            <p:fltVal val="0"/>
                                          </p:val>
                                        </p:tav>
                                        <p:tav tm="100000">
                                          <p:val>
                                            <p:strVal val="#ppt_w"/>
                                          </p:val>
                                        </p:tav>
                                      </p:tavLst>
                                    </p:anim>
                                    <p:anim calcmode="lin" valueType="num">
                                      <p:cBhvr>
                                        <p:cTn id="8" dur="1000" fill="hold"/>
                                        <p:tgtEl>
                                          <p:spTgt spid="79874"/>
                                        </p:tgtEl>
                                        <p:attrNameLst>
                                          <p:attrName>ppt_h</p:attrName>
                                        </p:attrNameLst>
                                      </p:cBhvr>
                                      <p:tavLst>
                                        <p:tav tm="0">
                                          <p:val>
                                            <p:fltVal val="0"/>
                                          </p:val>
                                        </p:tav>
                                        <p:tav tm="100000">
                                          <p:val>
                                            <p:strVal val="#ppt_h"/>
                                          </p:val>
                                        </p:tav>
                                      </p:tavLst>
                                    </p:anim>
                                    <p:anim calcmode="lin" valueType="num">
                                      <p:cBhvr>
                                        <p:cTn id="9" dur="1000" fill="hold"/>
                                        <p:tgtEl>
                                          <p:spTgt spid="7987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7987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79875">
                                            <p:txEl>
                                              <p:pRg st="0" end="0"/>
                                            </p:txEl>
                                          </p:spTgt>
                                        </p:tgtEl>
                                        <p:attrNameLst>
                                          <p:attrName>style.visibility</p:attrName>
                                        </p:attrNameLst>
                                      </p:cBhvr>
                                      <p:to>
                                        <p:strVal val="visible"/>
                                      </p:to>
                                    </p:set>
                                    <p:anim calcmode="lin" valueType="num">
                                      <p:cBhvr additive="base">
                                        <p:cTn id="15" dur="5000" fill="hold"/>
                                        <p:tgtEl>
                                          <p:spTgt spid="79875">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7987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79875">
                                            <p:txEl>
                                              <p:pRg st="2" end="2"/>
                                            </p:txEl>
                                          </p:spTgt>
                                        </p:tgtEl>
                                        <p:attrNameLst>
                                          <p:attrName>style.visibility</p:attrName>
                                        </p:attrNameLst>
                                      </p:cBhvr>
                                      <p:to>
                                        <p:strVal val="visible"/>
                                      </p:to>
                                    </p:set>
                                    <p:anim calcmode="lin" valueType="num">
                                      <p:cBhvr additive="base">
                                        <p:cTn id="21" dur="5000" fill="hold"/>
                                        <p:tgtEl>
                                          <p:spTgt spid="79875">
                                            <p:txEl>
                                              <p:pRg st="2" end="2"/>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79875">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autoUpdateAnimBg="0"/>
      <p:bldP spid="79875" grpId="0" build="p" autoUpdateAnimBg="0"/>
    </p:bldLst>
  </p:timing>
</p:sld>
</file>

<file path=ppt/slides/slide1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533400" y="1425575"/>
            <a:ext cx="7924800" cy="3625850"/>
          </a:xfrm>
          <a:solidFill>
            <a:srgbClr val="FFCCFF"/>
          </a:solidFill>
        </p:spPr>
        <p:txBody>
          <a:bodyPr/>
          <a:lstStyle/>
          <a:p>
            <a:pPr eaLnBrk="1" hangingPunct="1">
              <a:defRPr/>
            </a:pPr>
            <a:r>
              <a:rPr lang="tr-TR" sz="3200" b="1" smtClean="0">
                <a:effectLst>
                  <a:outerShdw blurRad="38100" dist="38100" dir="2700000" algn="tl">
                    <a:srgbClr val="000000"/>
                  </a:outerShdw>
                </a:effectLst>
                <a:latin typeface="Comic Sans MS" pitchFamily="66" charset="0"/>
              </a:rPr>
              <a:t>UNUTMAMAK GEREKİR Kİ ÇOCUKLARIMIZLA YAKINLAŞMAK VE ONLARA YARDIMCI OLMAK İSTİYORSAK OTORİTENİN DAYANACAĞI TEMEL                         “  BİLGİ </a:t>
            </a:r>
            <a:r>
              <a:rPr lang="tr-TR" sz="4000" b="1" smtClean="0">
                <a:effectLst>
                  <a:outerShdw blurRad="38100" dist="38100" dir="2700000" algn="tl">
                    <a:srgbClr val="000000"/>
                  </a:outerShdw>
                </a:effectLst>
                <a:latin typeface="Comic Sans MS" pitchFamily="66" charset="0"/>
              </a:rPr>
              <a:t>  “    </a:t>
            </a:r>
            <a:r>
              <a:rPr lang="tr-TR" sz="3200" b="1" smtClean="0">
                <a:effectLst>
                  <a:outerShdw blurRad="38100" dist="38100" dir="2700000" algn="tl">
                    <a:srgbClr val="000000"/>
                  </a:outerShdw>
                </a:effectLst>
                <a:latin typeface="Comic Sans MS" pitchFamily="66" charset="0"/>
              </a:rPr>
              <a:t> </a:t>
            </a:r>
            <a:br>
              <a:rPr lang="tr-TR" sz="3200" b="1" smtClean="0">
                <a:effectLst>
                  <a:outerShdw blurRad="38100" dist="38100" dir="2700000" algn="tl">
                    <a:srgbClr val="000000"/>
                  </a:outerShdw>
                </a:effectLst>
                <a:latin typeface="Comic Sans MS" pitchFamily="66" charset="0"/>
              </a:rPr>
            </a:br>
            <a:r>
              <a:rPr lang="tr-TR" sz="3200" b="1" smtClean="0">
                <a:effectLst>
                  <a:outerShdw blurRad="38100" dist="38100" dir="2700000" algn="tl">
                    <a:srgbClr val="000000"/>
                  </a:outerShdw>
                </a:effectLst>
                <a:latin typeface="Comic Sans MS" pitchFamily="66" charset="0"/>
              </a:rPr>
              <a:t>                    OLMALIDIR.</a:t>
            </a:r>
            <a:endParaRPr lang="tr-TR"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0" fill="hold"/>
                                        <p:tgtEl>
                                          <p:spTgt spid="45058"/>
                                        </p:tgtEl>
                                        <p:attrNameLst>
                                          <p:attrName>ppt_x</p:attrName>
                                        </p:attrNameLst>
                                      </p:cBhvr>
                                      <p:tavLst>
                                        <p:tav tm="0">
                                          <p:val>
                                            <p:strVal val="#ppt_x"/>
                                          </p:val>
                                        </p:tav>
                                        <p:tav tm="100000">
                                          <p:val>
                                            <p:strVal val="#ppt_x"/>
                                          </p:val>
                                        </p:tav>
                                      </p:tavLst>
                                    </p:anim>
                                    <p:anim calcmode="lin" valueType="num">
                                      <p:cBhvr additive="base">
                                        <p:cTn id="8" dur="5000" fill="hold"/>
                                        <p:tgtEl>
                                          <p:spTgt spid="450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autoUpdateAnimBg="0"/>
    </p:bldLst>
  </p:timing>
</p:sld>
</file>

<file path=ppt/slides/slide1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p:txBody>
          <a:bodyPr/>
          <a:lstStyle/>
          <a:p>
            <a:pPr eaLnBrk="1" hangingPunct="1">
              <a:defRPr/>
            </a:pPr>
            <a:r>
              <a:rPr lang="tr-TR" b="1" smtClean="0">
                <a:effectLst>
                  <a:outerShdw blurRad="38100" dist="38100" dir="2700000" algn="tl">
                    <a:srgbClr val="C0C0C0"/>
                  </a:outerShdw>
                </a:effectLst>
                <a:latin typeface="Comic Sans MS" pitchFamily="66" charset="0"/>
              </a:rPr>
              <a:t>EN İYİ ÇOCUK YETİŞTİRME YOLU</a:t>
            </a:r>
            <a:endParaRPr lang="tr-TR" smtClean="0">
              <a:latin typeface="Comic Sans MS" pitchFamily="66" charset="0"/>
            </a:endParaRPr>
          </a:p>
        </p:txBody>
      </p:sp>
      <p:sp>
        <p:nvSpPr>
          <p:cNvPr id="80899" name="Rectangle 3"/>
          <p:cNvSpPr>
            <a:spLocks noGrp="1" noChangeArrowheads="1"/>
          </p:cNvSpPr>
          <p:nvPr>
            <p:ph type="body" idx="1"/>
          </p:nvPr>
        </p:nvSpPr>
        <p:spPr>
          <a:xfrm>
            <a:off x="228600" y="2286000"/>
            <a:ext cx="8534400" cy="4267200"/>
          </a:xfrm>
        </p:spPr>
        <p:txBody>
          <a:bodyPr/>
          <a:lstStyle/>
          <a:p>
            <a:pPr eaLnBrk="1" hangingPunct="1">
              <a:lnSpc>
                <a:spcPct val="90000"/>
              </a:lnSpc>
              <a:defRPr/>
            </a:pPr>
            <a:r>
              <a:rPr lang="tr-TR" smtClean="0">
                <a:latin typeface="Comic Sans MS" pitchFamily="66" charset="0"/>
              </a:rPr>
              <a:t>Yapılan araştırmalar “</a:t>
            </a:r>
            <a:r>
              <a:rPr lang="tr-TR" b="1" smtClean="0">
                <a:effectLst>
                  <a:outerShdw blurRad="38100" dist="38100" dir="2700000" algn="tl">
                    <a:srgbClr val="C0C0C0"/>
                  </a:outerShdw>
                </a:effectLst>
                <a:latin typeface="Comic Sans MS" pitchFamily="66" charset="0"/>
              </a:rPr>
              <a:t>BAŞARILI VE MUTLU  BİREYLER YETİŞTİRMEMİZ VE  TOPLUMA UYUM SAĞLAMALARINA YARDIMCI OLMAMIZ  “ BİZLERİN</a:t>
            </a:r>
            <a:r>
              <a:rPr lang="tr-TR" smtClean="0">
                <a:latin typeface="Comic Sans MS" pitchFamily="66" charset="0"/>
              </a:rPr>
              <a:t> çocuklarımızla kurduğumuz </a:t>
            </a:r>
            <a:r>
              <a:rPr lang="tr-TR" b="1" smtClean="0">
                <a:effectLst>
                  <a:outerShdw blurRad="38100" dist="38100" dir="2700000" algn="tl">
                    <a:srgbClr val="C0C0C0"/>
                  </a:outerShdw>
                </a:effectLst>
                <a:latin typeface="Comic Sans MS" pitchFamily="66" charset="0"/>
              </a:rPr>
              <a:t>duygusal ilişkinin niteliği ve çocuğun yaşadığı sorunları kabullenme biçimimizin belirleyici olduğu görüşündeler.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0898"/>
                                        </p:tgtEl>
                                        <p:attrNameLst>
                                          <p:attrName>style.visibility</p:attrName>
                                        </p:attrNameLst>
                                      </p:cBhvr>
                                      <p:to>
                                        <p:strVal val="visible"/>
                                      </p:to>
                                    </p:set>
                                    <p:anim calcmode="lin" valueType="num">
                                      <p:cBhvr additive="base">
                                        <p:cTn id="7" dur="500" fill="hold"/>
                                        <p:tgtEl>
                                          <p:spTgt spid="80898"/>
                                        </p:tgtEl>
                                        <p:attrNameLst>
                                          <p:attrName>ppt_x</p:attrName>
                                        </p:attrNameLst>
                                      </p:cBhvr>
                                      <p:tavLst>
                                        <p:tav tm="0">
                                          <p:val>
                                            <p:strVal val="#ppt_x"/>
                                          </p:val>
                                        </p:tav>
                                        <p:tav tm="100000">
                                          <p:val>
                                            <p:strVal val="#ppt_x"/>
                                          </p:val>
                                        </p:tav>
                                      </p:tavLst>
                                    </p:anim>
                                    <p:anim calcmode="lin" valueType="num">
                                      <p:cBhvr additive="base">
                                        <p:cTn id="8" dur="500" fill="hold"/>
                                        <p:tgtEl>
                                          <p:spTgt spid="808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0899">
                                            <p:txEl>
                                              <p:pRg st="0" end="0"/>
                                            </p:txEl>
                                          </p:spTgt>
                                        </p:tgtEl>
                                        <p:attrNameLst>
                                          <p:attrName>style.visibility</p:attrName>
                                        </p:attrNameLst>
                                      </p:cBhvr>
                                      <p:to>
                                        <p:strVal val="visible"/>
                                      </p:to>
                                    </p:set>
                                    <p:anim calcmode="lin" valueType="num">
                                      <p:cBhvr additive="base">
                                        <p:cTn id="13" dur="5000" fill="hold"/>
                                        <p:tgtEl>
                                          <p:spTgt spid="80899">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808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8" grpId="0" autoUpdateAnimBg="0"/>
      <p:bldP spid="80899" grpId="0" build="p" autoUpdateAnimBg="0"/>
    </p:bldLst>
  </p:timing>
</p:sld>
</file>

<file path=ppt/slides/slide1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228600" y="358775"/>
            <a:ext cx="8534400" cy="2101850"/>
          </a:xfrm>
        </p:spPr>
        <p:txBody>
          <a:bodyPr/>
          <a:lstStyle/>
          <a:p>
            <a:pPr eaLnBrk="1" hangingPunct="1"/>
            <a:r>
              <a:rPr lang="tr-TR" smtClean="0">
                <a:latin typeface="Comic Sans MS" pitchFamily="66" charset="0"/>
              </a:rPr>
              <a:t>AİLE ÇOCUK İLİŞKİSİNDE SICAKLIK VE DUYGUNUN EKSİKLİĞİ :</a:t>
            </a:r>
          </a:p>
        </p:txBody>
      </p:sp>
      <p:sp>
        <p:nvSpPr>
          <p:cNvPr id="81923" name="Rectangle 3"/>
          <p:cNvSpPr>
            <a:spLocks noGrp="1" noChangeArrowheads="1"/>
          </p:cNvSpPr>
          <p:nvPr>
            <p:ph type="body" idx="1"/>
          </p:nvPr>
        </p:nvSpPr>
        <p:spPr>
          <a:xfrm>
            <a:off x="914400" y="2514600"/>
            <a:ext cx="7543800" cy="3581400"/>
          </a:xfrm>
        </p:spPr>
        <p:txBody>
          <a:bodyPr/>
          <a:lstStyle/>
          <a:p>
            <a:pPr eaLnBrk="1" hangingPunct="1"/>
            <a:r>
              <a:rPr lang="tr-TR" b="1" smtClean="0">
                <a:latin typeface="Comic Sans MS" pitchFamily="66" charset="0"/>
              </a:rPr>
              <a:t>SALDIRGANLIK,</a:t>
            </a:r>
          </a:p>
          <a:p>
            <a:pPr eaLnBrk="1" hangingPunct="1"/>
            <a:r>
              <a:rPr lang="tr-TR" b="1" smtClean="0">
                <a:latin typeface="Comic Sans MS" pitchFamily="66" charset="0"/>
              </a:rPr>
              <a:t>ÇEKİNGENLİK,</a:t>
            </a:r>
          </a:p>
          <a:p>
            <a:pPr eaLnBrk="1" hangingPunct="1"/>
            <a:r>
              <a:rPr lang="tr-TR" b="1" smtClean="0">
                <a:latin typeface="Comic Sans MS" pitchFamily="66" charset="0"/>
              </a:rPr>
              <a:t>GÜVENSİZLİK </a:t>
            </a:r>
            <a:r>
              <a:rPr lang="tr-TR" smtClean="0">
                <a:latin typeface="Comic Sans MS" pitchFamily="66" charset="0"/>
              </a:rPr>
              <a:t> GİBİ İSTENMEYEN KİŞİLİK ÖZELLİKLERİNİN GELİŞMESİNE YOL AÇABİLMEKTEDİR.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81922"/>
                                        </p:tgtEl>
                                        <p:attrNameLst>
                                          <p:attrName>style.visibility</p:attrName>
                                        </p:attrNameLst>
                                      </p:cBhvr>
                                      <p:to>
                                        <p:strVal val="visible"/>
                                      </p:to>
                                    </p:set>
                                    <p:anim calcmode="lin" valueType="num">
                                      <p:cBhvr additive="base">
                                        <p:cTn id="7" dur="5000" fill="hold"/>
                                        <p:tgtEl>
                                          <p:spTgt spid="81922"/>
                                        </p:tgtEl>
                                        <p:attrNameLst>
                                          <p:attrName>ppt_x</p:attrName>
                                        </p:attrNameLst>
                                      </p:cBhvr>
                                      <p:tavLst>
                                        <p:tav tm="0">
                                          <p:val>
                                            <p:strVal val="#ppt_x"/>
                                          </p:val>
                                        </p:tav>
                                        <p:tav tm="100000">
                                          <p:val>
                                            <p:strVal val="#ppt_x"/>
                                          </p:val>
                                        </p:tav>
                                      </p:tavLst>
                                    </p:anim>
                                    <p:anim calcmode="lin" valueType="num">
                                      <p:cBhvr additive="base">
                                        <p:cTn id="8" dur="5000" fill="hold"/>
                                        <p:tgtEl>
                                          <p:spTgt spid="819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6" fill="hold" grpId="0" nodeType="clickEffect">
                                  <p:stCondLst>
                                    <p:cond delay="0"/>
                                  </p:stCondLst>
                                  <p:childTnLst>
                                    <p:set>
                                      <p:cBhvr>
                                        <p:cTn id="12" dur="1" fill="hold">
                                          <p:stCondLst>
                                            <p:cond delay="0"/>
                                          </p:stCondLst>
                                        </p:cTn>
                                        <p:tgtEl>
                                          <p:spTgt spid="81923">
                                            <p:txEl>
                                              <p:pRg st="0" end="0"/>
                                            </p:txEl>
                                          </p:spTgt>
                                        </p:tgtEl>
                                        <p:attrNameLst>
                                          <p:attrName>style.visibility</p:attrName>
                                        </p:attrNameLst>
                                      </p:cBhvr>
                                      <p:to>
                                        <p:strVal val="visible"/>
                                      </p:to>
                                    </p:set>
                                    <p:animEffect transition="in" filter="strips(downRight)">
                                      <p:cBhvr>
                                        <p:cTn id="13" dur="500"/>
                                        <p:tgtEl>
                                          <p:spTgt spid="8192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6" fill="hold" grpId="0" nodeType="clickEffect">
                                  <p:stCondLst>
                                    <p:cond delay="0"/>
                                  </p:stCondLst>
                                  <p:childTnLst>
                                    <p:set>
                                      <p:cBhvr>
                                        <p:cTn id="17" dur="1" fill="hold">
                                          <p:stCondLst>
                                            <p:cond delay="0"/>
                                          </p:stCondLst>
                                        </p:cTn>
                                        <p:tgtEl>
                                          <p:spTgt spid="81923">
                                            <p:txEl>
                                              <p:pRg st="1" end="1"/>
                                            </p:txEl>
                                          </p:spTgt>
                                        </p:tgtEl>
                                        <p:attrNameLst>
                                          <p:attrName>style.visibility</p:attrName>
                                        </p:attrNameLst>
                                      </p:cBhvr>
                                      <p:to>
                                        <p:strVal val="visible"/>
                                      </p:to>
                                    </p:set>
                                    <p:animEffect transition="in" filter="strips(downRight)">
                                      <p:cBhvr>
                                        <p:cTn id="18" dur="500"/>
                                        <p:tgtEl>
                                          <p:spTgt spid="8192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6" fill="hold" grpId="0" nodeType="clickEffect">
                                  <p:stCondLst>
                                    <p:cond delay="0"/>
                                  </p:stCondLst>
                                  <p:childTnLst>
                                    <p:set>
                                      <p:cBhvr>
                                        <p:cTn id="22" dur="1" fill="hold">
                                          <p:stCondLst>
                                            <p:cond delay="0"/>
                                          </p:stCondLst>
                                        </p:cTn>
                                        <p:tgtEl>
                                          <p:spTgt spid="81923">
                                            <p:txEl>
                                              <p:pRg st="2" end="2"/>
                                            </p:txEl>
                                          </p:spTgt>
                                        </p:tgtEl>
                                        <p:attrNameLst>
                                          <p:attrName>style.visibility</p:attrName>
                                        </p:attrNameLst>
                                      </p:cBhvr>
                                      <p:to>
                                        <p:strVal val="visible"/>
                                      </p:to>
                                    </p:set>
                                    <p:animEffect transition="in" filter="strips(downRight)">
                                      <p:cBhvr>
                                        <p:cTn id="23" dur="500"/>
                                        <p:tgtEl>
                                          <p:spTgt spid="819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2" grpId="0" autoUpdateAnimBg="0"/>
      <p:bldP spid="81923" grpId="0" build="p" autoUpdateAnimBg="0"/>
    </p:bldLst>
  </p:timing>
</p:sld>
</file>

<file path=ppt/slides/slide1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xfrm>
            <a:off x="685800" y="242888"/>
            <a:ext cx="7772400" cy="2409825"/>
          </a:xfrm>
        </p:spPr>
        <p:txBody>
          <a:bodyPr/>
          <a:lstStyle/>
          <a:p>
            <a:pPr eaLnBrk="1" hangingPunct="1"/>
            <a:r>
              <a:rPr lang="tr-TR" sz="3600" smtClean="0">
                <a:latin typeface="Comic Sans MS" pitchFamily="66" charset="0"/>
              </a:rPr>
              <a:t>Prof. Dr. </a:t>
            </a:r>
            <a:r>
              <a:rPr lang="tr-TR" sz="3600" b="1" smtClean="0">
                <a:latin typeface="Comic Sans MS" pitchFamily="66" charset="0"/>
              </a:rPr>
              <a:t>İlkay Kasaturanın</a:t>
            </a:r>
            <a:r>
              <a:rPr lang="tr-TR" sz="3600" smtClean="0">
                <a:latin typeface="Comic Sans MS" pitchFamily="66" charset="0"/>
              </a:rPr>
              <a:t> Yaptığı Araştırmaya göre( “</a:t>
            </a:r>
            <a:r>
              <a:rPr lang="tr-TR" sz="3600" b="1" smtClean="0">
                <a:latin typeface="Comic Sans MS" pitchFamily="66" charset="0"/>
              </a:rPr>
              <a:t>Okul başarısından hayat başarısına”  kitabından  alınmıştır)</a:t>
            </a:r>
            <a:r>
              <a:rPr lang="tr-TR" smtClean="0">
                <a:latin typeface="Comic Sans MS" pitchFamily="66" charset="0"/>
              </a:rPr>
              <a:t> </a:t>
            </a:r>
          </a:p>
        </p:txBody>
      </p:sp>
      <p:sp>
        <p:nvSpPr>
          <p:cNvPr id="113667" name="Rectangle 3"/>
          <p:cNvSpPr>
            <a:spLocks noGrp="1" noChangeArrowheads="1"/>
          </p:cNvSpPr>
          <p:nvPr>
            <p:ph type="body" idx="1"/>
          </p:nvPr>
        </p:nvSpPr>
        <p:spPr>
          <a:xfrm>
            <a:off x="685800" y="2895600"/>
            <a:ext cx="7772400" cy="3657600"/>
          </a:xfrm>
        </p:spPr>
        <p:txBody>
          <a:bodyPr/>
          <a:lstStyle/>
          <a:p>
            <a:pPr eaLnBrk="1" hangingPunct="1">
              <a:lnSpc>
                <a:spcPct val="90000"/>
              </a:lnSpc>
              <a:defRPr/>
            </a:pPr>
            <a:r>
              <a:rPr lang="tr-TR" smtClean="0">
                <a:latin typeface="Comic Sans MS" pitchFamily="66" charset="0"/>
              </a:rPr>
              <a:t>Başarıda </a:t>
            </a:r>
            <a:r>
              <a:rPr lang="tr-TR" sz="3600" b="1" smtClean="0">
                <a:effectLst>
                  <a:outerShdw blurRad="38100" dist="38100" dir="2700000" algn="tl">
                    <a:srgbClr val="C0C0C0"/>
                  </a:outerShdw>
                </a:effectLst>
                <a:latin typeface="Comic Sans MS" pitchFamily="66" charset="0"/>
              </a:rPr>
              <a:t>demokratik disiplinin</a:t>
            </a:r>
            <a:r>
              <a:rPr lang="tr-TR" smtClean="0">
                <a:latin typeface="Comic Sans MS" pitchFamily="66" charset="0"/>
              </a:rPr>
              <a:t> , otoriter ve gevşek disiplinden daha etkili olduğunu göstermiştir.</a:t>
            </a:r>
          </a:p>
          <a:p>
            <a:pPr eaLnBrk="1" hangingPunct="1">
              <a:lnSpc>
                <a:spcPct val="90000"/>
              </a:lnSpc>
              <a:defRPr/>
            </a:pPr>
            <a:r>
              <a:rPr lang="tr-TR" b="1" smtClean="0">
                <a:effectLst>
                  <a:outerShdw blurRad="38100" dist="38100" dir="2700000" algn="tl">
                    <a:srgbClr val="C0C0C0"/>
                  </a:outerShdw>
                </a:effectLst>
                <a:latin typeface="Comic Sans MS" pitchFamily="66" charset="0"/>
              </a:rPr>
              <a:t>DEMOKRATİK BİR ORTAM içinde </a:t>
            </a:r>
            <a:r>
              <a:rPr lang="tr-TR" smtClean="0">
                <a:latin typeface="Comic Sans MS" pitchFamily="66" charset="0"/>
              </a:rPr>
              <a:t>yetişen çocuk ailesi ile aynı düşüncede olmasa bile onlarla sıcak bir ilişki kurabilmektedir.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3666"/>
                                        </p:tgtEl>
                                        <p:attrNameLst>
                                          <p:attrName>style.visibility</p:attrName>
                                        </p:attrNameLst>
                                      </p:cBhvr>
                                      <p:to>
                                        <p:strVal val="visible"/>
                                      </p:to>
                                    </p:set>
                                    <p:anim calcmode="lin" valueType="num">
                                      <p:cBhvr additive="base">
                                        <p:cTn id="7" dur="500" fill="hold"/>
                                        <p:tgtEl>
                                          <p:spTgt spid="113666"/>
                                        </p:tgtEl>
                                        <p:attrNameLst>
                                          <p:attrName>ppt_x</p:attrName>
                                        </p:attrNameLst>
                                      </p:cBhvr>
                                      <p:tavLst>
                                        <p:tav tm="0">
                                          <p:val>
                                            <p:strVal val="#ppt_x"/>
                                          </p:val>
                                        </p:tav>
                                        <p:tav tm="100000">
                                          <p:val>
                                            <p:strVal val="#ppt_x"/>
                                          </p:val>
                                        </p:tav>
                                      </p:tavLst>
                                    </p:anim>
                                    <p:anim calcmode="lin" valueType="num">
                                      <p:cBhvr additive="base">
                                        <p:cTn id="8" dur="500" fill="hold"/>
                                        <p:tgtEl>
                                          <p:spTgt spid="11366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13667">
                                            <p:txEl>
                                              <p:pRg st="0" end="0"/>
                                            </p:txEl>
                                          </p:spTgt>
                                        </p:tgtEl>
                                        <p:attrNameLst>
                                          <p:attrName>style.visibility</p:attrName>
                                        </p:attrNameLst>
                                      </p:cBhvr>
                                      <p:to>
                                        <p:strVal val="visible"/>
                                      </p:to>
                                    </p:set>
                                    <p:anim calcmode="lin" valueType="num">
                                      <p:cBhvr additive="base">
                                        <p:cTn id="13" dur="5000" fill="hold"/>
                                        <p:tgtEl>
                                          <p:spTgt spid="113667">
                                            <p:txEl>
                                              <p:pRg st="0" end="0"/>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11366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113667">
                                            <p:txEl>
                                              <p:pRg st="1" end="1"/>
                                            </p:txEl>
                                          </p:spTgt>
                                        </p:tgtEl>
                                        <p:attrNameLst>
                                          <p:attrName>style.visibility</p:attrName>
                                        </p:attrNameLst>
                                      </p:cBhvr>
                                      <p:to>
                                        <p:strVal val="visible"/>
                                      </p:to>
                                    </p:set>
                                    <p:anim calcmode="lin" valueType="num">
                                      <p:cBhvr additive="base">
                                        <p:cTn id="19" dur="5000" fill="hold"/>
                                        <p:tgtEl>
                                          <p:spTgt spid="113667">
                                            <p:txEl>
                                              <p:pRg st="1" end="1"/>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11366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3666" grpId="0" autoUpdateAnimBg="0"/>
      <p:bldP spid="113667" grpId="0" build="p" autoUpdateAnimBg="0"/>
    </p:bldLst>
  </p:timing>
</p:sld>
</file>

<file path=ppt/slides/slide1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4691" name="Rectangle 3"/>
          <p:cNvSpPr>
            <a:spLocks noGrp="1" noChangeArrowheads="1"/>
          </p:cNvSpPr>
          <p:nvPr>
            <p:ph type="body" idx="1"/>
          </p:nvPr>
        </p:nvSpPr>
        <p:spPr>
          <a:xfrm>
            <a:off x="228600" y="381000"/>
            <a:ext cx="8915400" cy="6172200"/>
          </a:xfrm>
        </p:spPr>
        <p:txBody>
          <a:bodyPr/>
          <a:lstStyle/>
          <a:p>
            <a:pPr eaLnBrk="1" hangingPunct="1">
              <a:defRPr/>
            </a:pPr>
            <a:r>
              <a:rPr lang="tr-TR" b="1" smtClean="0">
                <a:latin typeface="Comic Sans MS" pitchFamily="66" charset="0"/>
              </a:rPr>
              <a:t>OTORİTER ORTAM</a:t>
            </a:r>
            <a:r>
              <a:rPr lang="tr-TR" smtClean="0">
                <a:latin typeface="Comic Sans MS" pitchFamily="66" charset="0"/>
              </a:rPr>
              <a:t> içinde büyüyenlerse yüzeyde olumlu ama içten isyankar olmaktadırlar. </a:t>
            </a:r>
          </a:p>
          <a:p>
            <a:pPr eaLnBrk="1" hangingPunct="1">
              <a:defRPr/>
            </a:pPr>
            <a:endParaRPr lang="tr-TR" smtClean="0">
              <a:latin typeface="Comic Sans MS" pitchFamily="66" charset="0"/>
            </a:endParaRPr>
          </a:p>
          <a:p>
            <a:pPr eaLnBrk="1" hangingPunct="1">
              <a:defRPr/>
            </a:pPr>
            <a:r>
              <a:rPr lang="tr-TR" smtClean="0">
                <a:latin typeface="Comic Sans MS" pitchFamily="66" charset="0"/>
              </a:rPr>
              <a:t>Bir başka deyişle </a:t>
            </a:r>
            <a:r>
              <a:rPr lang="tr-TR" b="1" smtClean="0">
                <a:latin typeface="Comic Sans MS" pitchFamily="66" charset="0"/>
              </a:rPr>
              <a:t>çocuklarına güven</a:t>
            </a:r>
            <a:r>
              <a:rPr lang="tr-TR" smtClean="0">
                <a:latin typeface="Comic Sans MS" pitchFamily="66" charset="0"/>
              </a:rPr>
              <a:t> </a:t>
            </a:r>
            <a:r>
              <a:rPr lang="tr-TR" b="1" smtClean="0">
                <a:latin typeface="Comic Sans MS" pitchFamily="66" charset="0"/>
              </a:rPr>
              <a:t>duyan</a:t>
            </a:r>
            <a:r>
              <a:rPr lang="tr-TR" smtClean="0">
                <a:latin typeface="Comic Sans MS" pitchFamily="66" charset="0"/>
              </a:rPr>
              <a:t> ve </a:t>
            </a:r>
            <a:r>
              <a:rPr lang="tr-TR" b="1" smtClean="0">
                <a:latin typeface="Comic Sans MS" pitchFamily="66" charset="0"/>
              </a:rPr>
              <a:t>onların sorumluluk duygularına</a:t>
            </a:r>
            <a:r>
              <a:rPr lang="tr-TR" smtClean="0">
                <a:latin typeface="Comic Sans MS" pitchFamily="66" charset="0"/>
              </a:rPr>
              <a:t> </a:t>
            </a:r>
            <a:r>
              <a:rPr lang="tr-TR" b="1" smtClean="0">
                <a:latin typeface="Comic Sans MS" pitchFamily="66" charset="0"/>
              </a:rPr>
              <a:t>inanarak, </a:t>
            </a:r>
            <a:r>
              <a:rPr lang="tr-TR" smtClean="0">
                <a:latin typeface="Comic Sans MS" pitchFamily="66" charset="0"/>
              </a:rPr>
              <a:t> ancak birkaç </a:t>
            </a:r>
            <a:r>
              <a:rPr lang="tr-TR" b="1" smtClean="0">
                <a:latin typeface="Comic Sans MS" pitchFamily="66" charset="0"/>
              </a:rPr>
              <a:t>gerekli sınırlamayla yetinen</a:t>
            </a:r>
            <a:r>
              <a:rPr lang="tr-TR" smtClean="0">
                <a:latin typeface="Comic Sans MS" pitchFamily="66" charset="0"/>
              </a:rPr>
              <a:t> , </a:t>
            </a:r>
            <a:r>
              <a:rPr lang="tr-TR" b="1" smtClean="0">
                <a:latin typeface="Comic Sans MS" pitchFamily="66" charset="0"/>
              </a:rPr>
              <a:t>önemli kararlarda</a:t>
            </a:r>
            <a:r>
              <a:rPr lang="tr-TR" smtClean="0">
                <a:latin typeface="Comic Sans MS" pitchFamily="66" charset="0"/>
              </a:rPr>
              <a:t> </a:t>
            </a:r>
            <a:r>
              <a:rPr lang="tr-TR" b="1" smtClean="0">
                <a:latin typeface="Comic Sans MS" pitchFamily="66" charset="0"/>
              </a:rPr>
              <a:t>bile çocuklarının onayını alan</a:t>
            </a:r>
            <a:r>
              <a:rPr lang="tr-TR" smtClean="0">
                <a:latin typeface="Comic Sans MS" pitchFamily="66" charset="0"/>
              </a:rPr>
              <a:t> anne babaların bu </a:t>
            </a:r>
            <a:r>
              <a:rPr lang="tr-TR" b="1" smtClean="0">
                <a:effectLst>
                  <a:outerShdw blurRad="38100" dist="38100" dir="2700000" algn="tl">
                    <a:srgbClr val="C0C0C0"/>
                  </a:outerShdw>
                </a:effectLst>
                <a:latin typeface="Comic Sans MS" pitchFamily="66" charset="0"/>
              </a:rPr>
              <a:t>demokratik eğitimlerinin başarı konusunda da yararlı sonuçları görülmektedir.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14691">
                                            <p:txEl>
                                              <p:pRg st="0" end="0"/>
                                            </p:txEl>
                                          </p:spTgt>
                                        </p:tgtEl>
                                        <p:attrNameLst>
                                          <p:attrName>style.visibility</p:attrName>
                                        </p:attrNameLst>
                                      </p:cBhvr>
                                      <p:to>
                                        <p:strVal val="visible"/>
                                      </p:to>
                                    </p:set>
                                    <p:anim calcmode="lin" valueType="num">
                                      <p:cBhvr additive="base">
                                        <p:cTn id="7" dur="5000" fill="hold"/>
                                        <p:tgtEl>
                                          <p:spTgt spid="114691">
                                            <p:txEl>
                                              <p:pRg st="0" end="0"/>
                                            </p:txEl>
                                          </p:spTgt>
                                        </p:tgtEl>
                                        <p:attrNameLst>
                                          <p:attrName>ppt_x</p:attrName>
                                        </p:attrNameLst>
                                      </p:cBhvr>
                                      <p:tavLst>
                                        <p:tav tm="0">
                                          <p:val>
                                            <p:strVal val="1+#ppt_w/2"/>
                                          </p:val>
                                        </p:tav>
                                        <p:tav tm="100000">
                                          <p:val>
                                            <p:strVal val="#ppt_x"/>
                                          </p:val>
                                        </p:tav>
                                      </p:tavLst>
                                    </p:anim>
                                    <p:anim calcmode="lin" valueType="num">
                                      <p:cBhvr additive="base">
                                        <p:cTn id="8" dur="5000" fill="hold"/>
                                        <p:tgtEl>
                                          <p:spTgt spid="11469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14691">
                                            <p:txEl>
                                              <p:pRg st="2" end="2"/>
                                            </p:txEl>
                                          </p:spTgt>
                                        </p:tgtEl>
                                        <p:attrNameLst>
                                          <p:attrName>style.visibility</p:attrName>
                                        </p:attrNameLst>
                                      </p:cBhvr>
                                      <p:to>
                                        <p:strVal val="visible"/>
                                      </p:to>
                                    </p:set>
                                    <p:anim calcmode="lin" valueType="num">
                                      <p:cBhvr additive="base">
                                        <p:cTn id="13" dur="5000" fill="hold"/>
                                        <p:tgtEl>
                                          <p:spTgt spid="114691">
                                            <p:txEl>
                                              <p:pRg st="2" end="2"/>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114691">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4691" grpId="0" build="p" autoUpdateAnimBg="0"/>
    </p:bldLst>
  </p:timing>
</p:sld>
</file>

<file path=ppt/slides/slide1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5714" name="Rectangle 2"/>
          <p:cNvSpPr>
            <a:spLocks noGrp="1" noChangeArrowheads="1"/>
          </p:cNvSpPr>
          <p:nvPr>
            <p:ph type="title"/>
          </p:nvPr>
        </p:nvSpPr>
        <p:spPr>
          <a:xfrm>
            <a:off x="609600" y="434975"/>
            <a:ext cx="7848600" cy="2101850"/>
          </a:xfrm>
        </p:spPr>
        <p:txBody>
          <a:bodyPr/>
          <a:lstStyle/>
          <a:p>
            <a:pPr eaLnBrk="1" hangingPunct="1">
              <a:defRPr/>
            </a:pPr>
            <a:r>
              <a:rPr lang="tr-TR" b="1" smtClean="0">
                <a:effectLst>
                  <a:outerShdw blurRad="38100" dist="38100" dir="2700000" algn="tl">
                    <a:srgbClr val="C0C0C0"/>
                  </a:outerShdw>
                </a:effectLst>
                <a:latin typeface="Comic Sans MS" pitchFamily="66" charset="0"/>
              </a:rPr>
              <a:t>AİLE ORTAMININ</a:t>
            </a:r>
            <a:r>
              <a:rPr lang="tr-TR" smtClean="0">
                <a:latin typeface="Comic Sans MS" pitchFamily="66" charset="0"/>
              </a:rPr>
              <a:t> ÇALIŞMA TUTUMUNA ETKİSİ</a:t>
            </a:r>
          </a:p>
        </p:txBody>
      </p:sp>
      <p:sp>
        <p:nvSpPr>
          <p:cNvPr id="115715" name="Rectangle 3"/>
          <p:cNvSpPr>
            <a:spLocks noGrp="1" noChangeArrowheads="1"/>
          </p:cNvSpPr>
          <p:nvPr>
            <p:ph type="body" idx="1"/>
          </p:nvPr>
        </p:nvSpPr>
        <p:spPr>
          <a:xfrm>
            <a:off x="228600" y="2819400"/>
            <a:ext cx="8610600" cy="3733800"/>
          </a:xfrm>
        </p:spPr>
        <p:txBody>
          <a:bodyPr/>
          <a:lstStyle/>
          <a:p>
            <a:pPr eaLnBrk="1" hangingPunct="1">
              <a:defRPr/>
            </a:pPr>
            <a:r>
              <a:rPr lang="tr-TR" smtClean="0">
                <a:latin typeface="Comic Sans MS" pitchFamily="66" charset="0"/>
              </a:rPr>
              <a:t>Mutlu bir evde çocuklar;</a:t>
            </a:r>
            <a:r>
              <a:rPr lang="tr-TR" b="1" smtClean="0">
                <a:effectLst>
                  <a:outerShdw blurRad="38100" dist="38100" dir="2700000" algn="tl">
                    <a:srgbClr val="C0C0C0"/>
                  </a:outerShdw>
                </a:effectLst>
                <a:latin typeface="Comic Sans MS" pitchFamily="66" charset="0"/>
              </a:rPr>
              <a:t>PAYLAŞMAK VE ÜZERİNE DÜŞENİ YAPMAK İSTERLER. Bu da AKADEMİK BAŞARIYI, ÖĞRETMEN VE DERSE KARŞI OLUMLU BİR TUTUMU , OKUL DÜZENİNE UYUMU VE SOSYAL ÇALIŞMALARA ETKİN KATILMAYI SAĞLAR.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5714"/>
                                        </p:tgtEl>
                                        <p:attrNameLst>
                                          <p:attrName>style.visibility</p:attrName>
                                        </p:attrNameLst>
                                      </p:cBhvr>
                                      <p:to>
                                        <p:strVal val="visible"/>
                                      </p:to>
                                    </p:set>
                                    <p:anim calcmode="lin" valueType="num">
                                      <p:cBhvr additive="base">
                                        <p:cTn id="7" dur="500" fill="hold"/>
                                        <p:tgtEl>
                                          <p:spTgt spid="115714"/>
                                        </p:tgtEl>
                                        <p:attrNameLst>
                                          <p:attrName>ppt_x</p:attrName>
                                        </p:attrNameLst>
                                      </p:cBhvr>
                                      <p:tavLst>
                                        <p:tav tm="0">
                                          <p:val>
                                            <p:strVal val="0-#ppt_w/2"/>
                                          </p:val>
                                        </p:tav>
                                        <p:tav tm="100000">
                                          <p:val>
                                            <p:strVal val="#ppt_x"/>
                                          </p:val>
                                        </p:tav>
                                      </p:tavLst>
                                    </p:anim>
                                    <p:anim calcmode="lin" valueType="num">
                                      <p:cBhvr additive="base">
                                        <p:cTn id="8" dur="500" fill="hold"/>
                                        <p:tgtEl>
                                          <p:spTgt spid="1157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15715">
                                            <p:txEl>
                                              <p:pRg st="0" end="0"/>
                                            </p:txEl>
                                          </p:spTgt>
                                        </p:tgtEl>
                                        <p:attrNameLst>
                                          <p:attrName>style.visibility</p:attrName>
                                        </p:attrNameLst>
                                      </p:cBhvr>
                                      <p:to>
                                        <p:strVal val="visible"/>
                                      </p:to>
                                    </p:set>
                                    <p:anim calcmode="lin" valueType="num">
                                      <p:cBhvr additive="base">
                                        <p:cTn id="13" dur="5000" fill="hold"/>
                                        <p:tgtEl>
                                          <p:spTgt spid="115715">
                                            <p:txEl>
                                              <p:pRg st="0" end="0"/>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1157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714" grpId="0" autoUpdateAnimBg="0"/>
      <p:bldP spid="115715" grpId="0" build="p" autoUpdateAnimBg="0"/>
    </p:bldLst>
  </p:timing>
</p:sld>
</file>

<file path=ppt/slides/slide1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eaLnBrk="1" hangingPunct="1">
              <a:defRPr/>
            </a:pPr>
            <a:r>
              <a:rPr lang="tr-TR" b="1" smtClean="0">
                <a:effectLst>
                  <a:outerShdw blurRad="38100" dist="38100" dir="2700000" algn="tl">
                    <a:srgbClr val="C0C0C0"/>
                  </a:outerShdw>
                </a:effectLst>
                <a:latin typeface="Comic Sans MS" pitchFamily="66" charset="0"/>
              </a:rPr>
              <a:t>Çatışmalı bir aile ortamından gelen çocuklar</a:t>
            </a:r>
            <a:endParaRPr lang="tr-TR" smtClean="0">
              <a:latin typeface="Comic Sans MS" pitchFamily="66" charset="0"/>
            </a:endParaRPr>
          </a:p>
        </p:txBody>
      </p:sp>
      <p:sp>
        <p:nvSpPr>
          <p:cNvPr id="116739" name="Rectangle 3"/>
          <p:cNvSpPr>
            <a:spLocks noGrp="1" noChangeArrowheads="1"/>
          </p:cNvSpPr>
          <p:nvPr>
            <p:ph type="body" idx="1"/>
          </p:nvPr>
        </p:nvSpPr>
        <p:spPr>
          <a:xfrm>
            <a:off x="685800" y="2667000"/>
            <a:ext cx="7772400" cy="3810000"/>
          </a:xfrm>
        </p:spPr>
        <p:txBody>
          <a:bodyPr/>
          <a:lstStyle/>
          <a:p>
            <a:pPr eaLnBrk="1" hangingPunct="1">
              <a:defRPr/>
            </a:pPr>
            <a:r>
              <a:rPr lang="tr-TR" smtClean="0">
                <a:latin typeface="Comic Sans MS" pitchFamily="66" charset="0"/>
              </a:rPr>
              <a:t>Ancak baskı altında , çok ender olarak da yetenekleri oranında çalışırlar. </a:t>
            </a:r>
          </a:p>
          <a:p>
            <a:pPr eaLnBrk="1" hangingPunct="1">
              <a:defRPr/>
            </a:pPr>
            <a:endParaRPr lang="tr-TR" smtClean="0">
              <a:latin typeface="Comic Sans MS" pitchFamily="66" charset="0"/>
            </a:endParaRPr>
          </a:p>
          <a:p>
            <a:pPr eaLnBrk="1" hangingPunct="1">
              <a:defRPr/>
            </a:pPr>
            <a:r>
              <a:rPr lang="tr-TR" b="1" smtClean="0">
                <a:effectLst>
                  <a:outerShdw blurRad="38100" dist="38100" dir="2700000" algn="tl">
                    <a:srgbClr val="C0C0C0"/>
                  </a:outerShdw>
                </a:effectLst>
                <a:latin typeface="Comic Sans MS" pitchFamily="66" charset="0"/>
              </a:rPr>
              <a:t>BÖYLE BİR TUTUM OKUL BAŞARISIZLIĞI İÇİN BAŞKALARINDA HATA ARAYAN DAVRANIŞA YOL AÇAR.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6738"/>
                                        </p:tgtEl>
                                        <p:attrNameLst>
                                          <p:attrName>style.visibility</p:attrName>
                                        </p:attrNameLst>
                                      </p:cBhvr>
                                      <p:to>
                                        <p:strVal val="visible"/>
                                      </p:to>
                                    </p:set>
                                    <p:anim calcmode="lin" valueType="num">
                                      <p:cBhvr additive="base">
                                        <p:cTn id="7" dur="500" fill="hold"/>
                                        <p:tgtEl>
                                          <p:spTgt spid="116738"/>
                                        </p:tgtEl>
                                        <p:attrNameLst>
                                          <p:attrName>ppt_x</p:attrName>
                                        </p:attrNameLst>
                                      </p:cBhvr>
                                      <p:tavLst>
                                        <p:tav tm="0">
                                          <p:val>
                                            <p:strVal val="#ppt_x"/>
                                          </p:val>
                                        </p:tav>
                                        <p:tav tm="100000">
                                          <p:val>
                                            <p:strVal val="#ppt_x"/>
                                          </p:val>
                                        </p:tav>
                                      </p:tavLst>
                                    </p:anim>
                                    <p:anim calcmode="lin" valueType="num">
                                      <p:cBhvr additive="base">
                                        <p:cTn id="8" dur="500" fill="hold"/>
                                        <p:tgtEl>
                                          <p:spTgt spid="11673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8" fill="hold" grpId="0" nodeType="clickEffect">
                                  <p:stCondLst>
                                    <p:cond delay="0"/>
                                  </p:stCondLst>
                                  <p:childTnLst>
                                    <p:set>
                                      <p:cBhvr>
                                        <p:cTn id="12" dur="1" fill="hold">
                                          <p:stCondLst>
                                            <p:cond delay="0"/>
                                          </p:stCondLst>
                                        </p:cTn>
                                        <p:tgtEl>
                                          <p:spTgt spid="116739">
                                            <p:txEl>
                                              <p:pRg st="0" end="0"/>
                                            </p:txEl>
                                          </p:spTgt>
                                        </p:tgtEl>
                                        <p:attrNameLst>
                                          <p:attrName>style.visibility</p:attrName>
                                        </p:attrNameLst>
                                      </p:cBhvr>
                                      <p:to>
                                        <p:strVal val="visible"/>
                                      </p:to>
                                    </p:set>
                                    <p:anim calcmode="lin" valueType="num">
                                      <p:cBhvr additive="base">
                                        <p:cTn id="13" dur="5000" fill="hold"/>
                                        <p:tgtEl>
                                          <p:spTgt spid="116739">
                                            <p:txEl>
                                              <p:pRg st="0" end="0"/>
                                            </p:txEl>
                                          </p:spTgt>
                                        </p:tgtEl>
                                        <p:attrNameLst>
                                          <p:attrName>ppt_x</p:attrName>
                                        </p:attrNameLst>
                                      </p:cBhvr>
                                      <p:tavLst>
                                        <p:tav tm="0">
                                          <p:val>
                                            <p:strVal val="0-#ppt_w/2"/>
                                          </p:val>
                                        </p:tav>
                                        <p:tav tm="100000">
                                          <p:val>
                                            <p:strVal val="#ppt_x"/>
                                          </p:val>
                                        </p:tav>
                                      </p:tavLst>
                                    </p:anim>
                                    <p:anim calcmode="lin" valueType="num">
                                      <p:cBhvr additive="base">
                                        <p:cTn id="14" dur="5000" fill="hold"/>
                                        <p:tgtEl>
                                          <p:spTgt spid="11673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8" fill="hold" grpId="0" nodeType="clickEffect">
                                  <p:stCondLst>
                                    <p:cond delay="0"/>
                                  </p:stCondLst>
                                  <p:childTnLst>
                                    <p:set>
                                      <p:cBhvr>
                                        <p:cTn id="18" dur="1" fill="hold">
                                          <p:stCondLst>
                                            <p:cond delay="0"/>
                                          </p:stCondLst>
                                        </p:cTn>
                                        <p:tgtEl>
                                          <p:spTgt spid="116739">
                                            <p:txEl>
                                              <p:pRg st="2" end="2"/>
                                            </p:txEl>
                                          </p:spTgt>
                                        </p:tgtEl>
                                        <p:attrNameLst>
                                          <p:attrName>style.visibility</p:attrName>
                                        </p:attrNameLst>
                                      </p:cBhvr>
                                      <p:to>
                                        <p:strVal val="visible"/>
                                      </p:to>
                                    </p:set>
                                    <p:anim calcmode="lin" valueType="num">
                                      <p:cBhvr additive="base">
                                        <p:cTn id="19" dur="5000" fill="hold"/>
                                        <p:tgtEl>
                                          <p:spTgt spid="116739">
                                            <p:txEl>
                                              <p:pRg st="2" end="2"/>
                                            </p:txEl>
                                          </p:spTgt>
                                        </p:tgtEl>
                                        <p:attrNameLst>
                                          <p:attrName>ppt_x</p:attrName>
                                        </p:attrNameLst>
                                      </p:cBhvr>
                                      <p:tavLst>
                                        <p:tav tm="0">
                                          <p:val>
                                            <p:strVal val="0-#ppt_w/2"/>
                                          </p:val>
                                        </p:tav>
                                        <p:tav tm="100000">
                                          <p:val>
                                            <p:strVal val="#ppt_x"/>
                                          </p:val>
                                        </p:tav>
                                      </p:tavLst>
                                    </p:anim>
                                    <p:anim calcmode="lin" valueType="num">
                                      <p:cBhvr additive="base">
                                        <p:cTn id="20" dur="5000" fill="hold"/>
                                        <p:tgtEl>
                                          <p:spTgt spid="11673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738" grpId="0" autoUpdateAnimBg="0"/>
      <p:bldP spid="116739" grpId="0" build="p" autoUpdateAnimBg="0"/>
    </p:bldLst>
  </p:timing>
</p:sld>
</file>

<file path=ppt/slides/slide1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457200" y="960438"/>
            <a:ext cx="8001000" cy="1431925"/>
          </a:xfrm>
        </p:spPr>
        <p:txBody>
          <a:bodyPr/>
          <a:lstStyle/>
          <a:p>
            <a:pPr eaLnBrk="1" hangingPunct="1">
              <a:defRPr/>
            </a:pPr>
            <a:r>
              <a:rPr lang="tr-TR" smtClean="0">
                <a:latin typeface="Comic Sans MS" pitchFamily="66" charset="0"/>
              </a:rPr>
              <a:t>Çocuklarımızın </a:t>
            </a:r>
            <a:r>
              <a:rPr lang="tr-TR" b="1" smtClean="0">
                <a:effectLst>
                  <a:outerShdw blurRad="38100" dist="38100" dir="2700000" algn="tl">
                    <a:srgbClr val="C0C0C0"/>
                  </a:outerShdw>
                </a:effectLst>
                <a:latin typeface="Comic Sans MS" pitchFamily="66" charset="0"/>
              </a:rPr>
              <a:t>BAŞARILI </a:t>
            </a:r>
            <a:r>
              <a:rPr lang="tr-TR" smtClean="0">
                <a:latin typeface="Comic Sans MS" pitchFamily="66" charset="0"/>
              </a:rPr>
              <a:t>Olabilmelerini Sağlamak İçin</a:t>
            </a:r>
            <a:endParaRPr lang="tr-TR" smtClean="0">
              <a:latin typeface="Arial" charset="0"/>
            </a:endParaRPr>
          </a:p>
        </p:txBody>
      </p:sp>
      <p:sp>
        <p:nvSpPr>
          <p:cNvPr id="82947" name="Rectangle 3"/>
          <p:cNvSpPr>
            <a:spLocks noGrp="1" noChangeArrowheads="1"/>
          </p:cNvSpPr>
          <p:nvPr>
            <p:ph type="body" idx="1"/>
          </p:nvPr>
        </p:nvSpPr>
        <p:spPr>
          <a:xfrm>
            <a:off x="381000" y="3429000"/>
            <a:ext cx="8077200" cy="2971800"/>
          </a:xfrm>
        </p:spPr>
        <p:txBody>
          <a:bodyPr/>
          <a:lstStyle/>
          <a:p>
            <a:pPr eaLnBrk="1" hangingPunct="1">
              <a:defRPr/>
            </a:pPr>
            <a:r>
              <a:rPr lang="tr-TR" smtClean="0">
                <a:latin typeface="Comic Sans MS" pitchFamily="66" charset="0"/>
              </a:rPr>
              <a:t>Okula gitmekteki </a:t>
            </a:r>
            <a:r>
              <a:rPr lang="tr-TR" b="1" smtClean="0">
                <a:effectLst>
                  <a:outerShdw blurRad="38100" dist="38100" dir="2700000" algn="tl">
                    <a:srgbClr val="C0C0C0"/>
                  </a:outerShdw>
                </a:effectLst>
                <a:latin typeface="Comic Sans MS" pitchFamily="66" charset="0"/>
              </a:rPr>
              <a:t>amacının ne</a:t>
            </a:r>
            <a:r>
              <a:rPr lang="tr-TR" smtClean="0">
                <a:latin typeface="Comic Sans MS" pitchFamily="66" charset="0"/>
              </a:rPr>
              <a:t> </a:t>
            </a:r>
            <a:r>
              <a:rPr lang="tr-TR" b="1" smtClean="0">
                <a:effectLst>
                  <a:outerShdw blurRad="38100" dist="38100" dir="2700000" algn="tl">
                    <a:srgbClr val="C0C0C0"/>
                  </a:outerShdw>
                </a:effectLst>
                <a:latin typeface="Comic Sans MS" pitchFamily="66" charset="0"/>
              </a:rPr>
              <a:t>olduğunu</a:t>
            </a:r>
            <a:r>
              <a:rPr lang="tr-TR" smtClean="0">
                <a:latin typeface="Comic Sans MS" pitchFamily="66" charset="0"/>
              </a:rPr>
              <a:t> açık ve net olarak ona anlatmak,</a:t>
            </a:r>
          </a:p>
          <a:p>
            <a:pPr eaLnBrk="1" hangingPunct="1">
              <a:defRPr/>
            </a:pPr>
            <a:r>
              <a:rPr lang="tr-TR" smtClean="0">
                <a:latin typeface="Comic Sans MS" pitchFamily="66" charset="0"/>
              </a:rPr>
              <a:t>Bu amaca yönelik olarak kendisine uygun </a:t>
            </a:r>
            <a:r>
              <a:rPr lang="tr-TR" b="1" smtClean="0">
                <a:effectLst>
                  <a:outerShdw blurRad="38100" dist="38100" dir="2700000" algn="tl">
                    <a:srgbClr val="C0C0C0"/>
                  </a:outerShdw>
                </a:effectLst>
                <a:latin typeface="Comic Sans MS" pitchFamily="66" charset="0"/>
              </a:rPr>
              <a:t>haftalık bir çalışma programı</a:t>
            </a:r>
            <a:r>
              <a:rPr lang="tr-TR" smtClean="0">
                <a:latin typeface="Comic Sans MS" pitchFamily="66" charset="0"/>
              </a:rPr>
              <a:t> geliştirmekte yarar vardır.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additive="base">
                                        <p:cTn id="7" dur="500" fill="hold"/>
                                        <p:tgtEl>
                                          <p:spTgt spid="82946"/>
                                        </p:tgtEl>
                                        <p:attrNameLst>
                                          <p:attrName>ppt_x</p:attrName>
                                        </p:attrNameLst>
                                      </p:cBhvr>
                                      <p:tavLst>
                                        <p:tav tm="0">
                                          <p:val>
                                            <p:strVal val="#ppt_x"/>
                                          </p:val>
                                        </p:tav>
                                        <p:tav tm="100000">
                                          <p:val>
                                            <p:strVal val="#ppt_x"/>
                                          </p:val>
                                        </p:tav>
                                      </p:tavLst>
                                    </p:anim>
                                    <p:anim calcmode="lin" valueType="num">
                                      <p:cBhvr additive="base">
                                        <p:cTn id="8" dur="500" fill="hold"/>
                                        <p:tgtEl>
                                          <p:spTgt spid="829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82947">
                                            <p:txEl>
                                              <p:pRg st="0" end="0"/>
                                            </p:txEl>
                                          </p:spTgt>
                                        </p:tgtEl>
                                        <p:attrNameLst>
                                          <p:attrName>style.visibility</p:attrName>
                                        </p:attrNameLst>
                                      </p:cBhvr>
                                      <p:to>
                                        <p:strVal val="visible"/>
                                      </p:to>
                                    </p:set>
                                    <p:anim calcmode="lin" valueType="num">
                                      <p:cBhvr additive="base">
                                        <p:cTn id="13" dur="5000" fill="hold"/>
                                        <p:tgtEl>
                                          <p:spTgt spid="82947">
                                            <p:txEl>
                                              <p:pRg st="0" end="0"/>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82947">
                                            <p:txEl>
                                              <p:pRg st="1" end="1"/>
                                            </p:txEl>
                                          </p:spTgt>
                                        </p:tgtEl>
                                        <p:attrNameLst>
                                          <p:attrName>style.visibility</p:attrName>
                                        </p:attrNameLst>
                                      </p:cBhvr>
                                      <p:to>
                                        <p:strVal val="visible"/>
                                      </p:to>
                                    </p:set>
                                    <p:anim calcmode="lin" valueType="num">
                                      <p:cBhvr additive="base">
                                        <p:cTn id="19" dur="5000" fill="hold"/>
                                        <p:tgtEl>
                                          <p:spTgt spid="82947">
                                            <p:txEl>
                                              <p:pRg st="1" end="1"/>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82947">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6" grpId="0" autoUpdateAnimBg="0"/>
      <p:bldP spid="82947"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p:cNvSpPr>
            <a:spLocks noGrp="1"/>
          </p:cNvSpPr>
          <p:nvPr>
            <p:ph type="title"/>
          </p:nvPr>
        </p:nvSpPr>
        <p:spPr>
          <a:xfrm>
            <a:off x="395288" y="1773238"/>
            <a:ext cx="3467100" cy="3816350"/>
          </a:xfrm>
        </p:spPr>
        <p:txBody>
          <a:bodyPr/>
          <a:lstStyle/>
          <a:p>
            <a:pPr algn="ctr"/>
            <a:r>
              <a:rPr lang="tr-TR" b="1" smtClean="0">
                <a:latin typeface="Calibri" pitchFamily="34" charset="0"/>
                <a:ea typeface="Calibri" pitchFamily="34" charset="0"/>
                <a:cs typeface="Calibri" pitchFamily="34" charset="0"/>
              </a:rPr>
              <a:t>Öncelikle, bunu yapmayın.</a:t>
            </a:r>
          </a:p>
        </p:txBody>
      </p:sp>
      <p:pic>
        <p:nvPicPr>
          <p:cNvPr id="22531" name="Picture 2" descr="D:\LENOVO\Desktop\SEMİNER 25.12.2013-\derslere%20ilgileri.jpg"/>
          <p:cNvPicPr>
            <a:picLocks noChangeAspect="1" noChangeArrowheads="1"/>
          </p:cNvPicPr>
          <p:nvPr/>
        </p:nvPicPr>
        <p:blipFill>
          <a:blip r:embed="rId2" cstate="print"/>
          <a:srcRect/>
          <a:stretch>
            <a:fillRect/>
          </a:stretch>
        </p:blipFill>
        <p:spPr bwMode="auto">
          <a:xfrm>
            <a:off x="3851275" y="0"/>
            <a:ext cx="5292725" cy="68040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685800" y="1035050"/>
            <a:ext cx="7772400" cy="609600"/>
          </a:xfrm>
        </p:spPr>
        <p:txBody>
          <a:bodyPr/>
          <a:lstStyle/>
          <a:p>
            <a:pPr eaLnBrk="1" hangingPunct="1"/>
            <a:r>
              <a:rPr lang="tr-TR" smtClean="0">
                <a:latin typeface="Comic Sans MS" pitchFamily="66" charset="0"/>
              </a:rPr>
              <a:t>Haftalık Çalışma Programı</a:t>
            </a:r>
          </a:p>
        </p:txBody>
      </p:sp>
      <p:sp>
        <p:nvSpPr>
          <p:cNvPr id="83971" name="Rectangle 3"/>
          <p:cNvSpPr>
            <a:spLocks noGrp="1" noChangeArrowheads="1"/>
          </p:cNvSpPr>
          <p:nvPr>
            <p:ph type="body" idx="1"/>
          </p:nvPr>
        </p:nvSpPr>
        <p:spPr>
          <a:xfrm>
            <a:off x="0" y="1752600"/>
            <a:ext cx="8839200" cy="4267200"/>
          </a:xfrm>
        </p:spPr>
        <p:txBody>
          <a:bodyPr/>
          <a:lstStyle/>
          <a:p>
            <a:pPr eaLnBrk="1" hangingPunct="1">
              <a:lnSpc>
                <a:spcPct val="90000"/>
              </a:lnSpc>
            </a:pPr>
            <a:r>
              <a:rPr lang="tr-TR" b="1" smtClean="0">
                <a:latin typeface="Comic Sans MS" pitchFamily="66" charset="0"/>
              </a:rPr>
              <a:t>Eve geliş saati,</a:t>
            </a:r>
            <a:endParaRPr lang="tr-TR" smtClean="0">
              <a:latin typeface="Comic Sans MS" pitchFamily="66" charset="0"/>
            </a:endParaRPr>
          </a:p>
          <a:p>
            <a:pPr eaLnBrk="1" hangingPunct="1">
              <a:lnSpc>
                <a:spcPct val="90000"/>
              </a:lnSpc>
            </a:pPr>
            <a:r>
              <a:rPr lang="tr-TR" smtClean="0">
                <a:latin typeface="Comic Sans MS" pitchFamily="66" charset="0"/>
              </a:rPr>
              <a:t>Günün yorgunluğunu üzerinden atmak için </a:t>
            </a:r>
            <a:r>
              <a:rPr lang="tr-TR" b="1" smtClean="0">
                <a:latin typeface="Comic Sans MS" pitchFamily="66" charset="0"/>
              </a:rPr>
              <a:t>dinlenme saati</a:t>
            </a:r>
            <a:r>
              <a:rPr lang="tr-TR" smtClean="0">
                <a:latin typeface="Comic Sans MS" pitchFamily="66" charset="0"/>
              </a:rPr>
              <a:t>, isteyen yemek yer.</a:t>
            </a:r>
          </a:p>
          <a:p>
            <a:pPr eaLnBrk="1" hangingPunct="1">
              <a:lnSpc>
                <a:spcPct val="90000"/>
              </a:lnSpc>
            </a:pPr>
            <a:r>
              <a:rPr lang="tr-TR" b="1" smtClean="0">
                <a:latin typeface="Comic Sans MS" pitchFamily="66" charset="0"/>
              </a:rPr>
              <a:t>Bu gün okulda neler yaptık</a:t>
            </a:r>
            <a:r>
              <a:rPr lang="tr-TR" smtClean="0">
                <a:latin typeface="Comic Sans MS" pitchFamily="66" charset="0"/>
              </a:rPr>
              <a:t> ? Genel tekrar ( Programım en önemli yeri burasıdır ) Tekrarlanmayan bilgi pekişmemektedir.</a:t>
            </a:r>
          </a:p>
          <a:p>
            <a:pPr eaLnBrk="1" hangingPunct="1">
              <a:lnSpc>
                <a:spcPct val="90000"/>
              </a:lnSpc>
            </a:pPr>
            <a:r>
              <a:rPr lang="tr-TR" b="1" smtClean="0">
                <a:latin typeface="Comic Sans MS" pitchFamily="66" charset="0"/>
              </a:rPr>
              <a:t>Çalışılacak birinci derse başlanması(</a:t>
            </a:r>
            <a:r>
              <a:rPr lang="tr-TR" smtClean="0">
                <a:latin typeface="Comic Sans MS" pitchFamily="66" charset="0"/>
              </a:rPr>
              <a:t>20-40 dak</a:t>
            </a:r>
            <a:r>
              <a:rPr lang="tr-TR" b="1" smtClean="0">
                <a:latin typeface="Comic Sans MS" pitchFamily="66" charset="0"/>
              </a:rPr>
              <a:t> )</a:t>
            </a:r>
            <a:r>
              <a:rPr lang="tr-TR" smtClean="0">
                <a:latin typeface="Comic Sans MS" pitchFamily="66" charset="0"/>
              </a:rPr>
              <a: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0-#ppt_w/2"/>
                                          </p:val>
                                        </p:tav>
                                        <p:tav tm="100000">
                                          <p:val>
                                            <p:strVal val="#ppt_x"/>
                                          </p:val>
                                        </p:tav>
                                      </p:tavLst>
                                    </p:anim>
                                    <p:anim calcmode="lin" valueType="num">
                                      <p:cBhvr additive="base">
                                        <p:cTn id="8" dur="500" fill="hold"/>
                                        <p:tgtEl>
                                          <p:spTgt spid="839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p:cTn id="13" dur="1000" fill="hold"/>
                                        <p:tgtEl>
                                          <p:spTgt spid="8397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3971">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8397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397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83971">
                                            <p:txEl>
                                              <p:pRg st="1" end="1"/>
                                            </p:txEl>
                                          </p:spTgt>
                                        </p:tgtEl>
                                        <p:attrNameLst>
                                          <p:attrName>style.visibility</p:attrName>
                                        </p:attrNameLst>
                                      </p:cBhvr>
                                      <p:to>
                                        <p:strVal val="visible"/>
                                      </p:to>
                                    </p:set>
                                    <p:anim calcmode="lin" valueType="num">
                                      <p:cBhvr>
                                        <p:cTn id="21" dur="1000" fill="hold"/>
                                        <p:tgtEl>
                                          <p:spTgt spid="83971">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83971">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8397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397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83971">
                                            <p:txEl>
                                              <p:pRg st="2" end="2"/>
                                            </p:txEl>
                                          </p:spTgt>
                                        </p:tgtEl>
                                        <p:attrNameLst>
                                          <p:attrName>style.visibility</p:attrName>
                                        </p:attrNameLst>
                                      </p:cBhvr>
                                      <p:to>
                                        <p:strVal val="visible"/>
                                      </p:to>
                                    </p:set>
                                    <p:anim calcmode="lin" valueType="num">
                                      <p:cBhvr>
                                        <p:cTn id="29" dur="1000" fill="hold"/>
                                        <p:tgtEl>
                                          <p:spTgt spid="83971">
                                            <p:txEl>
                                              <p:pRg st="2" end="2"/>
                                            </p:txEl>
                                          </p:spTgt>
                                        </p:tgtEl>
                                        <p:attrNameLst>
                                          <p:attrName>ppt_w</p:attrName>
                                        </p:attrNameLst>
                                      </p:cBhvr>
                                      <p:tavLst>
                                        <p:tav tm="0">
                                          <p:val>
                                            <p:fltVal val="0"/>
                                          </p:val>
                                        </p:tav>
                                        <p:tav tm="100000">
                                          <p:val>
                                            <p:strVal val="#ppt_w"/>
                                          </p:val>
                                        </p:tav>
                                      </p:tavLst>
                                    </p:anim>
                                    <p:anim calcmode="lin" valueType="num">
                                      <p:cBhvr>
                                        <p:cTn id="30" dur="1000" fill="hold"/>
                                        <p:tgtEl>
                                          <p:spTgt spid="83971">
                                            <p:txEl>
                                              <p:pRg st="2" end="2"/>
                                            </p:txEl>
                                          </p:spTgt>
                                        </p:tgtEl>
                                        <p:attrNameLst>
                                          <p:attrName>ppt_h</p:attrName>
                                        </p:attrNameLst>
                                      </p:cBhvr>
                                      <p:tavLst>
                                        <p:tav tm="0">
                                          <p:val>
                                            <p:fltVal val="0"/>
                                          </p:val>
                                        </p:tav>
                                        <p:tav tm="100000">
                                          <p:val>
                                            <p:strVal val="#ppt_h"/>
                                          </p:val>
                                        </p:tav>
                                      </p:tavLst>
                                    </p:anim>
                                    <p:anim calcmode="lin" valueType="num">
                                      <p:cBhvr>
                                        <p:cTn id="31" dur="1000" fill="hold"/>
                                        <p:tgtEl>
                                          <p:spTgt spid="8397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8397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83971">
                                            <p:txEl>
                                              <p:pRg st="3" end="3"/>
                                            </p:txEl>
                                          </p:spTgt>
                                        </p:tgtEl>
                                        <p:attrNameLst>
                                          <p:attrName>style.visibility</p:attrName>
                                        </p:attrNameLst>
                                      </p:cBhvr>
                                      <p:to>
                                        <p:strVal val="visible"/>
                                      </p:to>
                                    </p:set>
                                    <p:anim calcmode="lin" valueType="num">
                                      <p:cBhvr>
                                        <p:cTn id="37" dur="1000" fill="hold"/>
                                        <p:tgtEl>
                                          <p:spTgt spid="83971">
                                            <p:txEl>
                                              <p:pRg st="3" end="3"/>
                                            </p:txEl>
                                          </p:spTgt>
                                        </p:tgtEl>
                                        <p:attrNameLst>
                                          <p:attrName>ppt_w</p:attrName>
                                        </p:attrNameLst>
                                      </p:cBhvr>
                                      <p:tavLst>
                                        <p:tav tm="0">
                                          <p:val>
                                            <p:fltVal val="0"/>
                                          </p:val>
                                        </p:tav>
                                        <p:tav tm="100000">
                                          <p:val>
                                            <p:strVal val="#ppt_w"/>
                                          </p:val>
                                        </p:tav>
                                      </p:tavLst>
                                    </p:anim>
                                    <p:anim calcmode="lin" valueType="num">
                                      <p:cBhvr>
                                        <p:cTn id="38" dur="1000" fill="hold"/>
                                        <p:tgtEl>
                                          <p:spTgt spid="83971">
                                            <p:txEl>
                                              <p:pRg st="3" end="3"/>
                                            </p:txEl>
                                          </p:spTgt>
                                        </p:tgtEl>
                                        <p:attrNameLst>
                                          <p:attrName>ppt_h</p:attrName>
                                        </p:attrNameLst>
                                      </p:cBhvr>
                                      <p:tavLst>
                                        <p:tav tm="0">
                                          <p:val>
                                            <p:fltVal val="0"/>
                                          </p:val>
                                        </p:tav>
                                        <p:tav tm="100000">
                                          <p:val>
                                            <p:strVal val="#ppt_h"/>
                                          </p:val>
                                        </p:tav>
                                      </p:tavLst>
                                    </p:anim>
                                    <p:anim calcmode="lin" valueType="num">
                                      <p:cBhvr>
                                        <p:cTn id="39" dur="1000" fill="hold"/>
                                        <p:tgtEl>
                                          <p:spTgt spid="83971">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83971">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0" grpId="0" autoUpdateAnimBg="0"/>
      <p:bldP spid="83971" grpId="0" build="p" autoUpdateAnimBg="0"/>
    </p:bldLst>
  </p:timing>
</p:sld>
</file>

<file path=ppt/slides/slide1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5" name="Rectangle 3"/>
          <p:cNvSpPr>
            <a:spLocks noGrp="1" noChangeArrowheads="1"/>
          </p:cNvSpPr>
          <p:nvPr>
            <p:ph type="body" idx="1"/>
          </p:nvPr>
        </p:nvSpPr>
        <p:spPr>
          <a:xfrm>
            <a:off x="304800" y="533400"/>
            <a:ext cx="8610600" cy="5791200"/>
          </a:xfrm>
        </p:spPr>
        <p:txBody>
          <a:bodyPr/>
          <a:lstStyle/>
          <a:p>
            <a:pPr eaLnBrk="1" hangingPunct="1">
              <a:defRPr/>
            </a:pPr>
            <a:r>
              <a:rPr lang="tr-TR" smtClean="0">
                <a:latin typeface="Comic Sans MS" pitchFamily="66" charset="0"/>
              </a:rPr>
              <a:t>Birinci dersin bitiminde</a:t>
            </a:r>
            <a:r>
              <a:rPr lang="tr-TR" b="1" smtClean="0">
                <a:effectLst>
                  <a:outerShdw blurRad="38100" dist="38100" dir="2700000" algn="tl">
                    <a:srgbClr val="C0C0C0"/>
                  </a:outerShdw>
                </a:effectLst>
                <a:latin typeface="Comic Sans MS" pitchFamily="66" charset="0"/>
              </a:rPr>
              <a:t> DİNLENME    </a:t>
            </a:r>
            <a:r>
              <a:rPr lang="tr-TR" smtClean="0">
                <a:latin typeface="Comic Sans MS" pitchFamily="66" charset="0"/>
              </a:rPr>
              <a:t>    ( En fazla 10 dak. )</a:t>
            </a:r>
          </a:p>
          <a:p>
            <a:pPr eaLnBrk="1" hangingPunct="1">
              <a:defRPr/>
            </a:pPr>
            <a:r>
              <a:rPr lang="tr-TR" b="1" smtClean="0">
                <a:latin typeface="Comic Sans MS" pitchFamily="66" charset="0"/>
              </a:rPr>
              <a:t>İkinci dersin çalışılması</a:t>
            </a:r>
            <a:r>
              <a:rPr lang="tr-TR" smtClean="0">
                <a:latin typeface="Comic Sans MS" pitchFamily="66" charset="0"/>
              </a:rPr>
              <a:t> (20-40 dak. )</a:t>
            </a:r>
          </a:p>
          <a:p>
            <a:pPr eaLnBrk="1" hangingPunct="1">
              <a:defRPr/>
            </a:pPr>
            <a:r>
              <a:rPr lang="tr-TR" smtClean="0">
                <a:latin typeface="Comic Sans MS" pitchFamily="66" charset="0"/>
              </a:rPr>
              <a:t>Dinlenme ,</a:t>
            </a:r>
          </a:p>
          <a:p>
            <a:pPr eaLnBrk="1" hangingPunct="1">
              <a:defRPr/>
            </a:pPr>
            <a:r>
              <a:rPr lang="tr-TR" b="1" smtClean="0">
                <a:latin typeface="Comic Sans MS" pitchFamily="66" charset="0"/>
              </a:rPr>
              <a:t>Üçüncü dersin çalışılması</a:t>
            </a:r>
            <a:r>
              <a:rPr lang="tr-TR" smtClean="0">
                <a:latin typeface="Comic Sans MS" pitchFamily="66" charset="0"/>
              </a:rPr>
              <a:t> .</a:t>
            </a:r>
          </a:p>
          <a:p>
            <a:pPr eaLnBrk="1" hangingPunct="1">
              <a:defRPr/>
            </a:pPr>
            <a:r>
              <a:rPr lang="tr-TR" smtClean="0">
                <a:latin typeface="Comic Sans MS" pitchFamily="66" charset="0"/>
              </a:rPr>
              <a:t>DİNLENME VE UYKU SAATİ                       ( Dinlenmeler çocuklara ödül olarak verildiği için tv ve bilgisayar oynamanın dışında hoşlandığı şeyleri yapabilirler.)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4995">
                                            <p:txEl>
                                              <p:pRg st="0" end="0"/>
                                            </p:txEl>
                                          </p:spTgt>
                                        </p:tgtEl>
                                        <p:attrNameLst>
                                          <p:attrName>style.visibility</p:attrName>
                                        </p:attrNameLst>
                                      </p:cBhvr>
                                      <p:to>
                                        <p:strVal val="visible"/>
                                      </p:to>
                                    </p:set>
                                    <p:anim calcmode="lin" valueType="num">
                                      <p:cBhvr>
                                        <p:cTn id="7" dur="1000" fill="hold"/>
                                        <p:tgtEl>
                                          <p:spTgt spid="8499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8499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8499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499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84995">
                                            <p:txEl>
                                              <p:pRg st="1" end="1"/>
                                            </p:txEl>
                                          </p:spTgt>
                                        </p:tgtEl>
                                        <p:attrNameLst>
                                          <p:attrName>style.visibility</p:attrName>
                                        </p:attrNameLst>
                                      </p:cBhvr>
                                      <p:to>
                                        <p:strVal val="visible"/>
                                      </p:to>
                                    </p:set>
                                    <p:anim calcmode="lin" valueType="num">
                                      <p:cBhvr>
                                        <p:cTn id="15" dur="1000" fill="hold"/>
                                        <p:tgtEl>
                                          <p:spTgt spid="8499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8499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8499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8499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84995">
                                            <p:txEl>
                                              <p:pRg st="2" end="2"/>
                                            </p:txEl>
                                          </p:spTgt>
                                        </p:tgtEl>
                                        <p:attrNameLst>
                                          <p:attrName>style.visibility</p:attrName>
                                        </p:attrNameLst>
                                      </p:cBhvr>
                                      <p:to>
                                        <p:strVal val="visible"/>
                                      </p:to>
                                    </p:set>
                                    <p:anim calcmode="lin" valueType="num">
                                      <p:cBhvr>
                                        <p:cTn id="23" dur="1000" fill="hold"/>
                                        <p:tgtEl>
                                          <p:spTgt spid="84995">
                                            <p:txEl>
                                              <p:pRg st="2" end="2"/>
                                            </p:txEl>
                                          </p:spTgt>
                                        </p:tgtEl>
                                        <p:attrNameLst>
                                          <p:attrName>ppt_w</p:attrName>
                                        </p:attrNameLst>
                                      </p:cBhvr>
                                      <p:tavLst>
                                        <p:tav tm="0">
                                          <p:val>
                                            <p:fltVal val="0"/>
                                          </p:val>
                                        </p:tav>
                                        <p:tav tm="100000">
                                          <p:val>
                                            <p:strVal val="#ppt_w"/>
                                          </p:val>
                                        </p:tav>
                                      </p:tavLst>
                                    </p:anim>
                                    <p:anim calcmode="lin" valueType="num">
                                      <p:cBhvr>
                                        <p:cTn id="24" dur="1000" fill="hold"/>
                                        <p:tgtEl>
                                          <p:spTgt spid="84995">
                                            <p:txEl>
                                              <p:pRg st="2" end="2"/>
                                            </p:txEl>
                                          </p:spTgt>
                                        </p:tgtEl>
                                        <p:attrNameLst>
                                          <p:attrName>ppt_h</p:attrName>
                                        </p:attrNameLst>
                                      </p:cBhvr>
                                      <p:tavLst>
                                        <p:tav tm="0">
                                          <p:val>
                                            <p:fltVal val="0"/>
                                          </p:val>
                                        </p:tav>
                                        <p:tav tm="100000">
                                          <p:val>
                                            <p:strVal val="#ppt_h"/>
                                          </p:val>
                                        </p:tav>
                                      </p:tavLst>
                                    </p:anim>
                                    <p:anim calcmode="lin" valueType="num">
                                      <p:cBhvr>
                                        <p:cTn id="25" dur="1000" fill="hold"/>
                                        <p:tgtEl>
                                          <p:spTgt spid="84995">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84995">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84995">
                                            <p:txEl>
                                              <p:pRg st="3" end="3"/>
                                            </p:txEl>
                                          </p:spTgt>
                                        </p:tgtEl>
                                        <p:attrNameLst>
                                          <p:attrName>style.visibility</p:attrName>
                                        </p:attrNameLst>
                                      </p:cBhvr>
                                      <p:to>
                                        <p:strVal val="visible"/>
                                      </p:to>
                                    </p:set>
                                    <p:anim calcmode="lin" valueType="num">
                                      <p:cBhvr>
                                        <p:cTn id="31" dur="1000" fill="hold"/>
                                        <p:tgtEl>
                                          <p:spTgt spid="84995">
                                            <p:txEl>
                                              <p:pRg st="3" end="3"/>
                                            </p:txEl>
                                          </p:spTgt>
                                        </p:tgtEl>
                                        <p:attrNameLst>
                                          <p:attrName>ppt_w</p:attrName>
                                        </p:attrNameLst>
                                      </p:cBhvr>
                                      <p:tavLst>
                                        <p:tav tm="0">
                                          <p:val>
                                            <p:fltVal val="0"/>
                                          </p:val>
                                        </p:tav>
                                        <p:tav tm="100000">
                                          <p:val>
                                            <p:strVal val="#ppt_w"/>
                                          </p:val>
                                        </p:tav>
                                      </p:tavLst>
                                    </p:anim>
                                    <p:anim calcmode="lin" valueType="num">
                                      <p:cBhvr>
                                        <p:cTn id="32" dur="1000" fill="hold"/>
                                        <p:tgtEl>
                                          <p:spTgt spid="84995">
                                            <p:txEl>
                                              <p:pRg st="3" end="3"/>
                                            </p:txEl>
                                          </p:spTgt>
                                        </p:tgtEl>
                                        <p:attrNameLst>
                                          <p:attrName>ppt_h</p:attrName>
                                        </p:attrNameLst>
                                      </p:cBhvr>
                                      <p:tavLst>
                                        <p:tav tm="0">
                                          <p:val>
                                            <p:fltVal val="0"/>
                                          </p:val>
                                        </p:tav>
                                        <p:tav tm="100000">
                                          <p:val>
                                            <p:strVal val="#ppt_h"/>
                                          </p:val>
                                        </p:tav>
                                      </p:tavLst>
                                    </p:anim>
                                    <p:anim calcmode="lin" valueType="num">
                                      <p:cBhvr>
                                        <p:cTn id="33" dur="1000" fill="hold"/>
                                        <p:tgtEl>
                                          <p:spTgt spid="84995">
                                            <p:txEl>
                                              <p:pRg st="3" end="3"/>
                                            </p:txEl>
                                          </p:spTgt>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84995">
                                            <p:txEl>
                                              <p:pRg st="3" end="3"/>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84995">
                                            <p:txEl>
                                              <p:pRg st="4" end="4"/>
                                            </p:txEl>
                                          </p:spTgt>
                                        </p:tgtEl>
                                        <p:attrNameLst>
                                          <p:attrName>style.visibility</p:attrName>
                                        </p:attrNameLst>
                                      </p:cBhvr>
                                      <p:to>
                                        <p:strVal val="visible"/>
                                      </p:to>
                                    </p:set>
                                    <p:anim calcmode="lin" valueType="num">
                                      <p:cBhvr>
                                        <p:cTn id="39" dur="1000" fill="hold"/>
                                        <p:tgtEl>
                                          <p:spTgt spid="84995">
                                            <p:txEl>
                                              <p:pRg st="4" end="4"/>
                                            </p:txEl>
                                          </p:spTgt>
                                        </p:tgtEl>
                                        <p:attrNameLst>
                                          <p:attrName>ppt_w</p:attrName>
                                        </p:attrNameLst>
                                      </p:cBhvr>
                                      <p:tavLst>
                                        <p:tav tm="0">
                                          <p:val>
                                            <p:fltVal val="0"/>
                                          </p:val>
                                        </p:tav>
                                        <p:tav tm="100000">
                                          <p:val>
                                            <p:strVal val="#ppt_w"/>
                                          </p:val>
                                        </p:tav>
                                      </p:tavLst>
                                    </p:anim>
                                    <p:anim calcmode="lin" valueType="num">
                                      <p:cBhvr>
                                        <p:cTn id="40" dur="1000" fill="hold"/>
                                        <p:tgtEl>
                                          <p:spTgt spid="84995">
                                            <p:txEl>
                                              <p:pRg st="4" end="4"/>
                                            </p:txEl>
                                          </p:spTgt>
                                        </p:tgtEl>
                                        <p:attrNameLst>
                                          <p:attrName>ppt_h</p:attrName>
                                        </p:attrNameLst>
                                      </p:cBhvr>
                                      <p:tavLst>
                                        <p:tav tm="0">
                                          <p:val>
                                            <p:fltVal val="0"/>
                                          </p:val>
                                        </p:tav>
                                        <p:tav tm="100000">
                                          <p:val>
                                            <p:strVal val="#ppt_h"/>
                                          </p:val>
                                        </p:tav>
                                      </p:tavLst>
                                    </p:anim>
                                    <p:anim calcmode="lin" valueType="num">
                                      <p:cBhvr>
                                        <p:cTn id="41" dur="1000" fill="hold"/>
                                        <p:tgtEl>
                                          <p:spTgt spid="84995">
                                            <p:txEl>
                                              <p:pRg st="4" end="4"/>
                                            </p:txEl>
                                          </p:spTgt>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4995">
                                            <p:txEl>
                                              <p:pRg st="4" end="4"/>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17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p:txBody>
          <a:bodyPr/>
          <a:lstStyle/>
          <a:p>
            <a:pPr eaLnBrk="1" hangingPunct="1"/>
            <a:r>
              <a:rPr lang="tr-TR" smtClean="0">
                <a:latin typeface="Comic Sans MS" pitchFamily="66" charset="0"/>
              </a:rPr>
              <a:t>Yapılacak günlük çalışma planında :</a:t>
            </a:r>
          </a:p>
        </p:txBody>
      </p:sp>
      <p:sp>
        <p:nvSpPr>
          <p:cNvPr id="86019" name="Rectangle 3"/>
          <p:cNvSpPr>
            <a:spLocks noGrp="1" noChangeArrowheads="1"/>
          </p:cNvSpPr>
          <p:nvPr>
            <p:ph type="body" idx="1"/>
          </p:nvPr>
        </p:nvSpPr>
        <p:spPr>
          <a:xfrm>
            <a:off x="228600" y="1981200"/>
            <a:ext cx="8610600" cy="4572000"/>
          </a:xfrm>
        </p:spPr>
        <p:txBody>
          <a:bodyPr/>
          <a:lstStyle/>
          <a:p>
            <a:pPr eaLnBrk="1" hangingPunct="1">
              <a:lnSpc>
                <a:spcPct val="90000"/>
              </a:lnSpc>
              <a:defRPr/>
            </a:pPr>
            <a:r>
              <a:rPr lang="tr-TR" b="1" smtClean="0">
                <a:latin typeface="Comic Sans MS" pitchFamily="66" charset="0"/>
              </a:rPr>
              <a:t>İki zihinsel ders arasına </a:t>
            </a:r>
            <a:r>
              <a:rPr lang="tr-TR" smtClean="0">
                <a:latin typeface="Comic Sans MS" pitchFamily="66" charset="0"/>
              </a:rPr>
              <a:t>bir </a:t>
            </a:r>
            <a:r>
              <a:rPr lang="tr-TR" b="1" smtClean="0">
                <a:effectLst>
                  <a:outerShdw blurRad="38100" dist="38100" dir="2700000" algn="tl">
                    <a:srgbClr val="C0C0C0"/>
                  </a:outerShdw>
                </a:effectLst>
                <a:latin typeface="Comic Sans MS" pitchFamily="66" charset="0"/>
              </a:rPr>
              <a:t>pratik dersi</a:t>
            </a:r>
            <a:r>
              <a:rPr lang="tr-TR" smtClean="0">
                <a:latin typeface="Comic Sans MS" pitchFamily="66" charset="0"/>
              </a:rPr>
              <a:t> çalışmak , monotonluğu giderdiği gibi çalışırken dinlenmeyi sağlar.Örn : </a:t>
            </a:r>
            <a:r>
              <a:rPr lang="tr-TR" b="1" smtClean="0">
                <a:latin typeface="Comic Sans MS" pitchFamily="66" charset="0"/>
              </a:rPr>
              <a:t>Matematik</a:t>
            </a:r>
            <a:r>
              <a:rPr lang="tr-TR" smtClean="0">
                <a:latin typeface="Comic Sans MS" pitchFamily="66" charset="0"/>
              </a:rPr>
              <a:t> + </a:t>
            </a:r>
            <a:r>
              <a:rPr lang="tr-TR" b="1" smtClean="0">
                <a:latin typeface="Comic Sans MS" pitchFamily="66" charset="0"/>
              </a:rPr>
              <a:t>Türkçe</a:t>
            </a:r>
            <a:r>
              <a:rPr lang="tr-TR" smtClean="0">
                <a:latin typeface="Comic Sans MS" pitchFamily="66" charset="0"/>
              </a:rPr>
              <a:t> + </a:t>
            </a:r>
            <a:r>
              <a:rPr lang="tr-TR" b="1" smtClean="0">
                <a:latin typeface="Comic Sans MS" pitchFamily="66" charset="0"/>
              </a:rPr>
              <a:t>Fen Bilgisi</a:t>
            </a:r>
            <a:r>
              <a:rPr lang="tr-TR" smtClean="0">
                <a:latin typeface="Comic Sans MS" pitchFamily="66" charset="0"/>
              </a:rPr>
              <a:t> gibi. </a:t>
            </a:r>
          </a:p>
          <a:p>
            <a:pPr eaLnBrk="1" hangingPunct="1">
              <a:lnSpc>
                <a:spcPct val="90000"/>
              </a:lnSpc>
              <a:defRPr/>
            </a:pPr>
            <a:r>
              <a:rPr lang="tr-TR" b="1" smtClean="0">
                <a:latin typeface="Comic Sans MS" pitchFamily="66" charset="0"/>
              </a:rPr>
              <a:t>Dikkat gerektiren zor dersler</a:t>
            </a:r>
            <a:r>
              <a:rPr lang="tr-TR" smtClean="0">
                <a:latin typeface="Comic Sans MS" pitchFamily="66" charset="0"/>
              </a:rPr>
              <a:t> akşamın ilerleyen saatlerinde yapılmamasında yarar vardır.</a:t>
            </a:r>
          </a:p>
          <a:p>
            <a:pPr eaLnBrk="1" hangingPunct="1">
              <a:lnSpc>
                <a:spcPct val="90000"/>
              </a:lnSpc>
              <a:defRPr/>
            </a:pPr>
            <a:r>
              <a:rPr lang="tr-TR" smtClean="0">
                <a:latin typeface="Comic Sans MS" pitchFamily="66" charset="0"/>
              </a:rPr>
              <a:t> Örn : </a:t>
            </a:r>
            <a:r>
              <a:rPr lang="tr-TR" b="1" smtClean="0">
                <a:latin typeface="Comic Sans MS" pitchFamily="66" charset="0"/>
              </a:rPr>
              <a:t>Önce okuma dersi</a:t>
            </a:r>
            <a:r>
              <a:rPr lang="tr-TR" smtClean="0">
                <a:latin typeface="Comic Sans MS" pitchFamily="66" charset="0"/>
              </a:rPr>
              <a:t> , yazılı ödevlerin daha sonra yapılabileceği gibi.</a:t>
            </a:r>
          </a:p>
          <a:p>
            <a:pPr eaLnBrk="1" hangingPunct="1">
              <a:lnSpc>
                <a:spcPct val="90000"/>
              </a:lnSpc>
              <a:defRPr/>
            </a:pPr>
            <a:endParaRPr lang="tr-TR"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ppt_x"/>
                                          </p:val>
                                        </p:tav>
                                        <p:tav tm="100000">
                                          <p:val>
                                            <p:strVal val="#ppt_x"/>
                                          </p:val>
                                        </p:tav>
                                      </p:tavLst>
                                    </p:anim>
                                    <p:anim calcmode="lin" valueType="num">
                                      <p:cBhvr additive="base">
                                        <p:cTn id="8" dur="500" fill="hold"/>
                                        <p:tgtEl>
                                          <p:spTgt spid="860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86019">
                                            <p:txEl>
                                              <p:pRg st="0" end="0"/>
                                            </p:txEl>
                                          </p:spTgt>
                                        </p:tgtEl>
                                        <p:attrNameLst>
                                          <p:attrName>style.visibility</p:attrName>
                                        </p:attrNameLst>
                                      </p:cBhvr>
                                      <p:to>
                                        <p:strVal val="visible"/>
                                      </p:to>
                                    </p:set>
                                    <p:anim calcmode="lin" valueType="num">
                                      <p:cBhvr additive="base">
                                        <p:cTn id="13" dur="5000" fill="hold"/>
                                        <p:tgtEl>
                                          <p:spTgt spid="86019">
                                            <p:txEl>
                                              <p:pRg st="0" end="0"/>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8601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86019">
                                            <p:txEl>
                                              <p:pRg st="1" end="1"/>
                                            </p:txEl>
                                          </p:spTgt>
                                        </p:tgtEl>
                                        <p:attrNameLst>
                                          <p:attrName>style.visibility</p:attrName>
                                        </p:attrNameLst>
                                      </p:cBhvr>
                                      <p:to>
                                        <p:strVal val="visible"/>
                                      </p:to>
                                    </p:set>
                                    <p:anim calcmode="lin" valueType="num">
                                      <p:cBhvr additive="base">
                                        <p:cTn id="19" dur="5000" fill="hold"/>
                                        <p:tgtEl>
                                          <p:spTgt spid="86019">
                                            <p:txEl>
                                              <p:pRg st="1" end="1"/>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8601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86019">
                                            <p:txEl>
                                              <p:pRg st="2" end="2"/>
                                            </p:txEl>
                                          </p:spTgt>
                                        </p:tgtEl>
                                        <p:attrNameLst>
                                          <p:attrName>style.visibility</p:attrName>
                                        </p:attrNameLst>
                                      </p:cBhvr>
                                      <p:to>
                                        <p:strVal val="visible"/>
                                      </p:to>
                                    </p:set>
                                    <p:anim calcmode="lin" valueType="num">
                                      <p:cBhvr additive="base">
                                        <p:cTn id="25" dur="5000" fill="hold"/>
                                        <p:tgtEl>
                                          <p:spTgt spid="86019">
                                            <p:txEl>
                                              <p:pRg st="2" end="2"/>
                                            </p:txEl>
                                          </p:spTgt>
                                        </p:tgtEl>
                                        <p:attrNameLst>
                                          <p:attrName>ppt_x</p:attrName>
                                        </p:attrNameLst>
                                      </p:cBhvr>
                                      <p:tavLst>
                                        <p:tav tm="0">
                                          <p:val>
                                            <p:strVal val="1+#ppt_w/2"/>
                                          </p:val>
                                        </p:tav>
                                        <p:tav tm="100000">
                                          <p:val>
                                            <p:strVal val="#ppt_x"/>
                                          </p:val>
                                        </p:tav>
                                      </p:tavLst>
                                    </p:anim>
                                    <p:anim calcmode="lin" valueType="num">
                                      <p:cBhvr additive="base">
                                        <p:cTn id="26" dur="5000" fill="hold"/>
                                        <p:tgtEl>
                                          <p:spTgt spid="86019">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8" grpId="0" autoUpdateAnimBg="0"/>
      <p:bldP spid="86019" grpId="0" build="p" autoUpdateAnimBg="0"/>
    </p:bldLst>
  </p:timing>
</p:sld>
</file>

<file path=ppt/slides/slide1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457200" y="800100"/>
            <a:ext cx="8001000" cy="762000"/>
          </a:xfrm>
        </p:spPr>
        <p:txBody>
          <a:bodyPr/>
          <a:lstStyle/>
          <a:p>
            <a:pPr eaLnBrk="1" hangingPunct="1"/>
            <a:r>
              <a:rPr lang="tr-TR" smtClean="0">
                <a:latin typeface="Comic Sans MS" pitchFamily="66" charset="0"/>
              </a:rPr>
              <a:t>Haftalık Çalışma Programına :</a:t>
            </a:r>
          </a:p>
        </p:txBody>
      </p:sp>
      <p:sp>
        <p:nvSpPr>
          <p:cNvPr id="87043" name="Rectangle 3"/>
          <p:cNvSpPr>
            <a:spLocks noGrp="1" noChangeArrowheads="1"/>
          </p:cNvSpPr>
          <p:nvPr>
            <p:ph type="body" idx="1"/>
          </p:nvPr>
        </p:nvSpPr>
        <p:spPr>
          <a:xfrm>
            <a:off x="304800" y="1752600"/>
            <a:ext cx="8153400" cy="4724400"/>
          </a:xfrm>
        </p:spPr>
        <p:txBody>
          <a:bodyPr/>
          <a:lstStyle/>
          <a:p>
            <a:pPr eaLnBrk="1" hangingPunct="1">
              <a:lnSpc>
                <a:spcPct val="90000"/>
              </a:lnSpc>
            </a:pPr>
            <a:r>
              <a:rPr lang="tr-TR" smtClean="0">
                <a:latin typeface="Comic Sans MS" pitchFamily="66" charset="0"/>
              </a:rPr>
              <a:t>Ders dışı yapacağımız çalışmaların saati,( SPOR, SANAT, MÜZİK )</a:t>
            </a:r>
          </a:p>
          <a:p>
            <a:pPr eaLnBrk="1" hangingPunct="1">
              <a:lnSpc>
                <a:spcPct val="90000"/>
              </a:lnSpc>
            </a:pPr>
            <a:r>
              <a:rPr lang="tr-TR" smtClean="0">
                <a:latin typeface="Comic Sans MS" pitchFamily="66" charset="0"/>
              </a:rPr>
              <a:t>Ödevlerin teslim edileceği tarihler,</a:t>
            </a:r>
          </a:p>
          <a:p>
            <a:pPr eaLnBrk="1" hangingPunct="1">
              <a:lnSpc>
                <a:spcPct val="90000"/>
              </a:lnSpc>
            </a:pPr>
            <a:r>
              <a:rPr lang="tr-TR" smtClean="0">
                <a:latin typeface="Comic Sans MS" pitchFamily="66" charset="0"/>
              </a:rPr>
              <a:t> Unutulmaması gereken dersle ilgili araç,gereçler.Yazılı günleri belirtilir.</a:t>
            </a:r>
          </a:p>
          <a:p>
            <a:pPr eaLnBrk="1" hangingPunct="1">
              <a:lnSpc>
                <a:spcPct val="90000"/>
              </a:lnSpc>
            </a:pPr>
            <a:r>
              <a:rPr lang="tr-TR" smtClean="0">
                <a:latin typeface="Comic Sans MS" pitchFamily="66" charset="0"/>
              </a:rPr>
              <a:t>Hafta sonu etkinlikleri ve aile ile gidilecek yerler de yazılabilir. Tüm yapılacakların göz önünde olması çocukları rahatlatacaktır.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0-#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7043">
                                            <p:txEl>
                                              <p:pRg st="0" end="0"/>
                                            </p:txEl>
                                          </p:spTgt>
                                        </p:tgtEl>
                                        <p:attrNameLst>
                                          <p:attrName>style.visibility</p:attrName>
                                        </p:attrNameLst>
                                      </p:cBhvr>
                                      <p:to>
                                        <p:strVal val="visible"/>
                                      </p:to>
                                    </p:set>
                                    <p:anim calcmode="lin" valueType="num">
                                      <p:cBhvr additive="base">
                                        <p:cTn id="13" dur="50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87043">
                                            <p:txEl>
                                              <p:pRg st="1" end="1"/>
                                            </p:txEl>
                                          </p:spTgt>
                                        </p:tgtEl>
                                        <p:attrNameLst>
                                          <p:attrName>style.visibility</p:attrName>
                                        </p:attrNameLst>
                                      </p:cBhvr>
                                      <p:to>
                                        <p:strVal val="visible"/>
                                      </p:to>
                                    </p:set>
                                    <p:anim calcmode="lin" valueType="num">
                                      <p:cBhvr additive="base">
                                        <p:cTn id="19" dur="50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87043">
                                            <p:txEl>
                                              <p:pRg st="2" end="2"/>
                                            </p:txEl>
                                          </p:spTgt>
                                        </p:tgtEl>
                                        <p:attrNameLst>
                                          <p:attrName>style.visibility</p:attrName>
                                        </p:attrNameLst>
                                      </p:cBhvr>
                                      <p:to>
                                        <p:strVal val="visible"/>
                                      </p:to>
                                    </p:set>
                                    <p:anim calcmode="lin" valueType="num">
                                      <p:cBhvr additive="base">
                                        <p:cTn id="25" dur="50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87043">
                                            <p:txEl>
                                              <p:pRg st="3" end="3"/>
                                            </p:txEl>
                                          </p:spTgt>
                                        </p:tgtEl>
                                        <p:attrNameLst>
                                          <p:attrName>style.visibility</p:attrName>
                                        </p:attrNameLst>
                                      </p:cBhvr>
                                      <p:to>
                                        <p:strVal val="visible"/>
                                      </p:to>
                                    </p:set>
                                    <p:anim calcmode="lin" valueType="num">
                                      <p:cBhvr additive="base">
                                        <p:cTn id="31" dur="50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8704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2" grpId="0" autoUpdateAnimBg="0"/>
      <p:bldP spid="87043" grpId="0" build="p" autoUpdateAnimBg="0"/>
    </p:bldLst>
  </p:timing>
</p:sld>
</file>

<file path=ppt/slides/slide17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5800" y="549275"/>
            <a:ext cx="7772400" cy="2101850"/>
          </a:xfrm>
        </p:spPr>
        <p:txBody>
          <a:bodyPr/>
          <a:lstStyle/>
          <a:p>
            <a:pPr eaLnBrk="1" hangingPunct="1"/>
            <a:r>
              <a:rPr lang="tr-TR" smtClean="0">
                <a:latin typeface="Comic Sans MS" pitchFamily="66" charset="0"/>
              </a:rPr>
              <a:t>Çalışma davranışını etkileyen çevresel faktörleri kontrol altına alma :</a:t>
            </a:r>
          </a:p>
        </p:txBody>
      </p:sp>
      <p:sp>
        <p:nvSpPr>
          <p:cNvPr id="88067" name="Rectangle 3"/>
          <p:cNvSpPr>
            <a:spLocks noGrp="1" noChangeArrowheads="1"/>
          </p:cNvSpPr>
          <p:nvPr>
            <p:ph type="body" idx="1"/>
          </p:nvPr>
        </p:nvSpPr>
        <p:spPr>
          <a:xfrm>
            <a:off x="685800" y="2971800"/>
            <a:ext cx="7772400" cy="3505200"/>
          </a:xfrm>
        </p:spPr>
        <p:txBody>
          <a:bodyPr/>
          <a:lstStyle/>
          <a:p>
            <a:pPr eaLnBrk="1" hangingPunct="1">
              <a:lnSpc>
                <a:spcPct val="90000"/>
              </a:lnSpc>
              <a:defRPr/>
            </a:pPr>
            <a:r>
              <a:rPr lang="tr-TR" smtClean="0">
                <a:latin typeface="Comic Sans MS" pitchFamily="66" charset="0"/>
              </a:rPr>
              <a:t>Burada amacımız çalışma isteği ve DİKKAT SÜRESİNİ ARTIRMAKTIR .</a:t>
            </a:r>
          </a:p>
          <a:p>
            <a:pPr eaLnBrk="1" hangingPunct="1">
              <a:lnSpc>
                <a:spcPct val="90000"/>
              </a:lnSpc>
              <a:defRPr/>
            </a:pPr>
            <a:r>
              <a:rPr lang="tr-TR" smtClean="0">
                <a:latin typeface="Comic Sans MS" pitchFamily="66" charset="0"/>
              </a:rPr>
              <a:t>Ders çalışma davranışını etkileyen olumlu etkilerin en başında İSTEKLİLİK GELİR. Çalışmayı bilmeyen bir öğrenciye ders “</a:t>
            </a:r>
            <a:r>
              <a:rPr lang="tr-TR" b="1" smtClean="0">
                <a:effectLst>
                  <a:outerShdw blurRad="38100" dist="38100" dir="2700000" algn="tl">
                    <a:srgbClr val="C0C0C0"/>
                  </a:outerShdw>
                </a:effectLst>
                <a:latin typeface="Comic Sans MS" pitchFamily="66" charset="0"/>
              </a:rPr>
              <a:t>yük</a:t>
            </a:r>
            <a:r>
              <a:rPr lang="tr-TR" smtClean="0">
                <a:latin typeface="Comic Sans MS" pitchFamily="66" charset="0"/>
              </a:rPr>
              <a:t>” olmaktadır.</a:t>
            </a:r>
          </a:p>
          <a:p>
            <a:pPr eaLnBrk="1" hangingPunct="1">
              <a:lnSpc>
                <a:spcPct val="90000"/>
              </a:lnSpc>
              <a:defRPr/>
            </a:pPr>
            <a:endParaRPr lang="tr-TR"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0" fill="hold"/>
                                        <p:tgtEl>
                                          <p:spTgt spid="88066"/>
                                        </p:tgtEl>
                                        <p:attrNameLst>
                                          <p:attrName>ppt_x</p:attrName>
                                        </p:attrNameLst>
                                      </p:cBhvr>
                                      <p:tavLst>
                                        <p:tav tm="0">
                                          <p:val>
                                            <p:strVal val="1+#ppt_w/2"/>
                                          </p:val>
                                        </p:tav>
                                        <p:tav tm="100000">
                                          <p:val>
                                            <p:strVal val="#ppt_x"/>
                                          </p:val>
                                        </p:tav>
                                      </p:tavLst>
                                    </p:anim>
                                    <p:anim calcmode="lin" valueType="num">
                                      <p:cBhvr additive="base">
                                        <p:cTn id="8" dur="5000" fill="hold"/>
                                        <p:tgtEl>
                                          <p:spTgt spid="880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88067">
                                            <p:txEl>
                                              <p:pRg st="0" end="0"/>
                                            </p:txEl>
                                          </p:spTgt>
                                        </p:tgtEl>
                                        <p:attrNameLst>
                                          <p:attrName>style.visibility</p:attrName>
                                        </p:attrNameLst>
                                      </p:cBhvr>
                                      <p:to>
                                        <p:strVal val="visible"/>
                                      </p:to>
                                    </p:set>
                                    <p:anim calcmode="lin" valueType="num">
                                      <p:cBhvr>
                                        <p:cTn id="13" dur="1000" fill="hold"/>
                                        <p:tgtEl>
                                          <p:spTgt spid="8806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8806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8806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8806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88067">
                                            <p:txEl>
                                              <p:pRg st="1" end="1"/>
                                            </p:txEl>
                                          </p:spTgt>
                                        </p:tgtEl>
                                        <p:attrNameLst>
                                          <p:attrName>style.visibility</p:attrName>
                                        </p:attrNameLst>
                                      </p:cBhvr>
                                      <p:to>
                                        <p:strVal val="visible"/>
                                      </p:to>
                                    </p:set>
                                    <p:anim calcmode="lin" valueType="num">
                                      <p:cBhvr>
                                        <p:cTn id="21" dur="1000" fill="hold"/>
                                        <p:tgtEl>
                                          <p:spTgt spid="8806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88067">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8806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8806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6" grpId="0" autoUpdateAnimBg="0"/>
      <p:bldP spid="88067" grpId="0" build="p" autoUpdateAnimBg="0"/>
    </p:bldLst>
  </p:timing>
</p:sld>
</file>

<file path=ppt/slides/slide17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914400" y="1462088"/>
            <a:ext cx="7772400" cy="2713037"/>
          </a:xfrm>
        </p:spPr>
        <p:txBody>
          <a:bodyPr/>
          <a:lstStyle/>
          <a:p>
            <a:pPr eaLnBrk="1" hangingPunct="1">
              <a:defRPr/>
            </a:pPr>
            <a:r>
              <a:rPr lang="tr-TR" sz="2800" b="1" i="1" smtClean="0">
                <a:effectLst>
                  <a:outerShdw blurRad="38100" dist="38100" dir="2700000" algn="tl">
                    <a:srgbClr val="C0C0C0"/>
                  </a:outerShdw>
                </a:effectLst>
                <a:latin typeface="Comic Sans MS" pitchFamily="66" charset="0"/>
              </a:rPr>
              <a:t>DÜŞÜNMEDEN ÖĞRENMEK FAYDASIZ,</a:t>
            </a:r>
            <a:br>
              <a:rPr lang="tr-TR" sz="2800" b="1" i="1" smtClean="0">
                <a:effectLst>
                  <a:outerShdw blurRad="38100" dist="38100" dir="2700000" algn="tl">
                    <a:srgbClr val="C0C0C0"/>
                  </a:outerShdw>
                </a:effectLst>
                <a:latin typeface="Comic Sans MS" pitchFamily="66" charset="0"/>
              </a:rPr>
            </a:br>
            <a:r>
              <a:rPr lang="tr-TR" sz="2800" b="1" i="1" smtClean="0">
                <a:effectLst>
                  <a:outerShdw blurRad="38100" dist="38100" dir="2700000" algn="tl">
                    <a:srgbClr val="C0C0C0"/>
                  </a:outerShdw>
                </a:effectLst>
                <a:latin typeface="Comic Sans MS" pitchFamily="66" charset="0"/>
              </a:rPr>
              <a:t/>
            </a:r>
            <a:br>
              <a:rPr lang="tr-TR" sz="2800" b="1" i="1" smtClean="0">
                <a:effectLst>
                  <a:outerShdw blurRad="38100" dist="38100" dir="2700000" algn="tl">
                    <a:srgbClr val="C0C0C0"/>
                  </a:outerShdw>
                </a:effectLst>
                <a:latin typeface="Comic Sans MS" pitchFamily="66" charset="0"/>
              </a:rPr>
            </a:br>
            <a:r>
              <a:rPr lang="tr-TR" sz="2800" b="1" i="1" smtClean="0">
                <a:effectLst>
                  <a:outerShdw blurRad="38100" dist="38100" dir="2700000" algn="tl">
                    <a:srgbClr val="C0C0C0"/>
                  </a:outerShdw>
                </a:effectLst>
                <a:latin typeface="Comic Sans MS" pitchFamily="66" charset="0"/>
              </a:rPr>
              <a:t> ÖĞRENMEDEN DÜŞÜNMEK TEHLİKELİDİR</a:t>
            </a:r>
            <a:r>
              <a:rPr lang="tr-TR" b="1" i="1" smtClean="0">
                <a:effectLst>
                  <a:outerShdw blurRad="38100" dist="38100" dir="2700000" algn="tl">
                    <a:srgbClr val="C0C0C0"/>
                  </a:outerShdw>
                </a:effectLst>
              </a:rPr>
              <a:t>.</a:t>
            </a:r>
            <a:br>
              <a:rPr lang="tr-TR" b="1" i="1" smtClean="0">
                <a:effectLst>
                  <a:outerShdw blurRad="38100" dist="38100" dir="2700000" algn="tl">
                    <a:srgbClr val="C0C0C0"/>
                  </a:outerShdw>
                </a:effectLst>
              </a:rPr>
            </a:br>
            <a:r>
              <a:rPr lang="tr-TR" smtClean="0"/>
              <a:t>                      </a:t>
            </a:r>
            <a:r>
              <a:rPr lang="tr-TR" i="1" smtClean="0"/>
              <a:t>Konfüçyüs</a:t>
            </a:r>
            <a:endParaRPr lang="tr-TR"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0" fill="hold"/>
                                        <p:tgtEl>
                                          <p:spTgt spid="5122"/>
                                        </p:tgtEl>
                                        <p:attrNameLst>
                                          <p:attrName>ppt_w</p:attrName>
                                        </p:attrNameLst>
                                      </p:cBhvr>
                                      <p:tavLst>
                                        <p:tav tm="0" fmla="#ppt_w*sin(2.5*pi*$)">
                                          <p:val>
                                            <p:fltVal val="0"/>
                                          </p:val>
                                        </p:tav>
                                        <p:tav tm="100000">
                                          <p:val>
                                            <p:fltVal val="1"/>
                                          </p:val>
                                        </p:tav>
                                      </p:tavLst>
                                    </p:anim>
                                    <p:anim calcmode="lin" valueType="num">
                                      <p:cBhvr>
                                        <p:cTn id="8" dur="5000" fill="hold"/>
                                        <p:tgtEl>
                                          <p:spTgt spid="51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Lst>
  </p:timing>
</p:sld>
</file>

<file path=ppt/slides/slide17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a:xfrm>
            <a:off x="685800" y="198438"/>
            <a:ext cx="7772400" cy="1431925"/>
          </a:xfrm>
        </p:spPr>
        <p:txBody>
          <a:bodyPr/>
          <a:lstStyle/>
          <a:p>
            <a:pPr eaLnBrk="1" hangingPunct="1"/>
            <a:r>
              <a:rPr lang="tr-TR" smtClean="0">
                <a:latin typeface="Comic Sans MS" pitchFamily="66" charset="0"/>
              </a:rPr>
              <a:t>Öğrenmede </a:t>
            </a:r>
            <a:br>
              <a:rPr lang="tr-TR" smtClean="0">
                <a:latin typeface="Comic Sans MS" pitchFamily="66" charset="0"/>
              </a:rPr>
            </a:br>
            <a:r>
              <a:rPr lang="tr-TR" smtClean="0">
                <a:latin typeface="Comic Sans MS" pitchFamily="66" charset="0"/>
              </a:rPr>
              <a:t>İÇSEL GÜDÜLENME</a:t>
            </a:r>
          </a:p>
        </p:txBody>
      </p:sp>
      <p:sp>
        <p:nvSpPr>
          <p:cNvPr id="195587" name="Rectangle 1027"/>
          <p:cNvSpPr>
            <a:spLocks noGrp="1" noChangeArrowheads="1"/>
          </p:cNvSpPr>
          <p:nvPr>
            <p:ph type="body" idx="1"/>
          </p:nvPr>
        </p:nvSpPr>
        <p:spPr>
          <a:xfrm>
            <a:off x="304800" y="1676400"/>
            <a:ext cx="8610600" cy="5181600"/>
          </a:xfrm>
        </p:spPr>
        <p:txBody>
          <a:bodyPr/>
          <a:lstStyle/>
          <a:p>
            <a:pPr eaLnBrk="1" hangingPunct="1">
              <a:lnSpc>
                <a:spcPct val="90000"/>
              </a:lnSpc>
            </a:pPr>
            <a:r>
              <a:rPr lang="tr-TR" smtClean="0">
                <a:latin typeface="Comic Sans MS" pitchFamily="66" charset="0"/>
              </a:rPr>
              <a:t>Güdülenme eksikliği okulda özellikle AKADEMİK BAŞARININ düşmesiyle kendini gösterir.Başarısızlığını umursamaz hale gelir.Bunu önlemek için :</a:t>
            </a:r>
          </a:p>
          <a:p>
            <a:pPr eaLnBrk="1" hangingPunct="1">
              <a:lnSpc>
                <a:spcPct val="90000"/>
              </a:lnSpc>
            </a:pPr>
            <a:r>
              <a:rPr lang="tr-TR" smtClean="0">
                <a:latin typeface="Comic Sans MS" pitchFamily="66" charset="0"/>
              </a:rPr>
              <a:t>Çocuğumuzun gösterdiği çabadan dolayı onu ödüllendirmek,</a:t>
            </a:r>
          </a:p>
          <a:p>
            <a:pPr eaLnBrk="1" hangingPunct="1">
              <a:lnSpc>
                <a:spcPct val="90000"/>
              </a:lnSpc>
            </a:pPr>
            <a:r>
              <a:rPr lang="tr-TR" smtClean="0">
                <a:latin typeface="Comic Sans MS" pitchFamily="66" charset="0"/>
              </a:rPr>
              <a:t>Yaptığı çalışmanın onun kapasitesini aşmamasını sağlamak,</a:t>
            </a:r>
          </a:p>
          <a:p>
            <a:pPr eaLnBrk="1" hangingPunct="1">
              <a:lnSpc>
                <a:spcPct val="90000"/>
              </a:lnSpc>
            </a:pPr>
            <a:r>
              <a:rPr lang="tr-TR" smtClean="0">
                <a:latin typeface="Comic Sans MS" pitchFamily="66" charset="0"/>
              </a:rPr>
              <a:t>Çocuğun yaptığı işi sergilemek, içsel güdülemeyi artırır.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95586"/>
                                        </p:tgtEl>
                                        <p:attrNameLst>
                                          <p:attrName>style.visibility</p:attrName>
                                        </p:attrNameLst>
                                      </p:cBhvr>
                                      <p:to>
                                        <p:strVal val="visible"/>
                                      </p:to>
                                    </p:set>
                                    <p:anim calcmode="lin" valueType="num">
                                      <p:cBhvr additive="base">
                                        <p:cTn id="7" dur="500" fill="hold"/>
                                        <p:tgtEl>
                                          <p:spTgt spid="195586"/>
                                        </p:tgtEl>
                                        <p:attrNameLst>
                                          <p:attrName>ppt_x</p:attrName>
                                        </p:attrNameLst>
                                      </p:cBhvr>
                                      <p:tavLst>
                                        <p:tav tm="0">
                                          <p:val>
                                            <p:strVal val="0-#ppt_w/2"/>
                                          </p:val>
                                        </p:tav>
                                        <p:tav tm="100000">
                                          <p:val>
                                            <p:strVal val="#ppt_x"/>
                                          </p:val>
                                        </p:tav>
                                      </p:tavLst>
                                    </p:anim>
                                    <p:anim calcmode="lin" valueType="num">
                                      <p:cBhvr additive="base">
                                        <p:cTn id="8" dur="500" fill="hold"/>
                                        <p:tgtEl>
                                          <p:spTgt spid="19558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95587">
                                            <p:txEl>
                                              <p:pRg st="0" end="0"/>
                                            </p:txEl>
                                          </p:spTgt>
                                        </p:tgtEl>
                                        <p:attrNameLst>
                                          <p:attrName>style.visibility</p:attrName>
                                        </p:attrNameLst>
                                      </p:cBhvr>
                                      <p:to>
                                        <p:strVal val="visible"/>
                                      </p:to>
                                    </p:set>
                                    <p:anim calcmode="lin" valueType="num">
                                      <p:cBhvr additive="base">
                                        <p:cTn id="13" dur="5000" fill="hold"/>
                                        <p:tgtEl>
                                          <p:spTgt spid="19558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955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95587">
                                            <p:txEl>
                                              <p:pRg st="1" end="1"/>
                                            </p:txEl>
                                          </p:spTgt>
                                        </p:tgtEl>
                                        <p:attrNameLst>
                                          <p:attrName>style.visibility</p:attrName>
                                        </p:attrNameLst>
                                      </p:cBhvr>
                                      <p:to>
                                        <p:strVal val="visible"/>
                                      </p:to>
                                    </p:set>
                                    <p:anim calcmode="lin" valueType="num">
                                      <p:cBhvr additive="base">
                                        <p:cTn id="19" dur="5000" fill="hold"/>
                                        <p:tgtEl>
                                          <p:spTgt spid="195587">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9558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95587">
                                            <p:txEl>
                                              <p:pRg st="2" end="2"/>
                                            </p:txEl>
                                          </p:spTgt>
                                        </p:tgtEl>
                                        <p:attrNameLst>
                                          <p:attrName>style.visibility</p:attrName>
                                        </p:attrNameLst>
                                      </p:cBhvr>
                                      <p:to>
                                        <p:strVal val="visible"/>
                                      </p:to>
                                    </p:set>
                                    <p:anim calcmode="lin" valueType="num">
                                      <p:cBhvr additive="base">
                                        <p:cTn id="25" dur="5000" fill="hold"/>
                                        <p:tgtEl>
                                          <p:spTgt spid="195587">
                                            <p:txEl>
                                              <p:pRg st="2" end="2"/>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9558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4" fill="hold" grpId="0" nodeType="clickEffect">
                                  <p:stCondLst>
                                    <p:cond delay="0"/>
                                  </p:stCondLst>
                                  <p:childTnLst>
                                    <p:set>
                                      <p:cBhvr>
                                        <p:cTn id="30" dur="1" fill="hold">
                                          <p:stCondLst>
                                            <p:cond delay="0"/>
                                          </p:stCondLst>
                                        </p:cTn>
                                        <p:tgtEl>
                                          <p:spTgt spid="195587">
                                            <p:txEl>
                                              <p:pRg st="3" end="3"/>
                                            </p:txEl>
                                          </p:spTgt>
                                        </p:tgtEl>
                                        <p:attrNameLst>
                                          <p:attrName>style.visibility</p:attrName>
                                        </p:attrNameLst>
                                      </p:cBhvr>
                                      <p:to>
                                        <p:strVal val="visible"/>
                                      </p:to>
                                    </p:set>
                                    <p:anim calcmode="lin" valueType="num">
                                      <p:cBhvr additive="base">
                                        <p:cTn id="31" dur="5000" fill="hold"/>
                                        <p:tgtEl>
                                          <p:spTgt spid="195587">
                                            <p:txEl>
                                              <p:pRg st="3" end="3"/>
                                            </p:txEl>
                                          </p:spTgt>
                                        </p:tgtEl>
                                        <p:attrNameLst>
                                          <p:attrName>ppt_x</p:attrName>
                                        </p:attrNameLst>
                                      </p:cBhvr>
                                      <p:tavLst>
                                        <p:tav tm="0">
                                          <p:val>
                                            <p:strVal val="#ppt_x"/>
                                          </p:val>
                                        </p:tav>
                                        <p:tav tm="100000">
                                          <p:val>
                                            <p:strVal val="#ppt_x"/>
                                          </p:val>
                                        </p:tav>
                                      </p:tavLst>
                                    </p:anim>
                                    <p:anim calcmode="lin" valueType="num">
                                      <p:cBhvr additive="base">
                                        <p:cTn id="32" dur="5000" fill="hold"/>
                                        <p:tgtEl>
                                          <p:spTgt spid="195587">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5586" grpId="0" autoUpdateAnimBg="0"/>
      <p:bldP spid="195587" grpId="0" build="p" autoUpdateAnimBg="0"/>
    </p:bldLst>
  </p:timing>
</p:sld>
</file>

<file path=ppt/slides/slide17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685800" y="236538"/>
            <a:ext cx="7772400" cy="1431925"/>
          </a:xfrm>
        </p:spPr>
        <p:txBody>
          <a:bodyPr/>
          <a:lstStyle/>
          <a:p>
            <a:pPr eaLnBrk="1" hangingPunct="1"/>
            <a:r>
              <a:rPr lang="tr-TR" smtClean="0">
                <a:latin typeface="Comic Sans MS" pitchFamily="66" charset="0"/>
              </a:rPr>
              <a:t>OKUL ÇAĞINDA TELEVİZYON DÜZENİ</a:t>
            </a:r>
          </a:p>
        </p:txBody>
      </p:sp>
      <p:sp>
        <p:nvSpPr>
          <p:cNvPr id="89092" name="Rectangle 4"/>
          <p:cNvSpPr>
            <a:spLocks noGrp="1" noChangeArrowheads="1"/>
          </p:cNvSpPr>
          <p:nvPr>
            <p:ph type="body" sz="half" idx="2"/>
          </p:nvPr>
        </p:nvSpPr>
        <p:spPr>
          <a:xfrm>
            <a:off x="4572000" y="1752600"/>
            <a:ext cx="4343400" cy="4800600"/>
          </a:xfrm>
        </p:spPr>
        <p:txBody>
          <a:bodyPr/>
          <a:lstStyle/>
          <a:p>
            <a:pPr eaLnBrk="1" hangingPunct="1">
              <a:lnSpc>
                <a:spcPct val="90000"/>
              </a:lnSpc>
            </a:pPr>
            <a:r>
              <a:rPr lang="tr-TR" sz="2800" smtClean="0">
                <a:latin typeface="Comic Sans MS" pitchFamily="66" charset="0"/>
              </a:rPr>
              <a:t>OKUL ÇAĞI ÇOCUKLARI ANA-BABALARININ DAVRANIŞLARINI MODEL OLARAK ALMAYA DEVAM ETMEKTEDİRLER.</a:t>
            </a:r>
          </a:p>
          <a:p>
            <a:pPr eaLnBrk="1" hangingPunct="1">
              <a:lnSpc>
                <a:spcPct val="90000"/>
              </a:lnSpc>
            </a:pPr>
            <a:r>
              <a:rPr lang="tr-TR" sz="2800" smtClean="0">
                <a:latin typeface="Comic Sans MS" pitchFamily="66" charset="0"/>
              </a:rPr>
              <a:t>Özellikle hafta içi tv izleme saatlerine sınırlamalar getirilmelidir.</a:t>
            </a:r>
          </a:p>
        </p:txBody>
      </p:sp>
      <p:pic>
        <p:nvPicPr>
          <p:cNvPr id="97284" name="Picture 9" descr="BD06790_"/>
          <p:cNvPicPr>
            <a:picLocks noGrp="1" noChangeAspect="1" noChangeArrowheads="1"/>
          </p:cNvPicPr>
          <p:nvPr>
            <p:ph type="clipArt" sz="half" idx="1"/>
          </p:nvPr>
        </p:nvPicPr>
        <p:blipFill>
          <a:blip r:embed="rId2" cstate="print"/>
          <a:srcRect/>
          <a:stretch>
            <a:fillRect/>
          </a:stretch>
        </p:blipFill>
        <p:spPr>
          <a:xfrm>
            <a:off x="685800" y="2463800"/>
            <a:ext cx="3810000" cy="3149600"/>
          </a:xfrm>
        </p:spPr>
      </p:pic>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500" fill="hold"/>
                                        <p:tgtEl>
                                          <p:spTgt spid="89090"/>
                                        </p:tgtEl>
                                        <p:attrNameLst>
                                          <p:attrName>ppt_x</p:attrName>
                                        </p:attrNameLst>
                                      </p:cBhvr>
                                      <p:tavLst>
                                        <p:tav tm="0">
                                          <p:val>
                                            <p:strVal val="0-#ppt_w/2"/>
                                          </p:val>
                                        </p:tav>
                                        <p:tav tm="100000">
                                          <p:val>
                                            <p:strVal val="#ppt_x"/>
                                          </p:val>
                                        </p:tav>
                                      </p:tavLst>
                                    </p:anim>
                                    <p:anim calcmode="lin" valueType="num">
                                      <p:cBhvr additive="base">
                                        <p:cTn id="8" dur="500" fill="hold"/>
                                        <p:tgtEl>
                                          <p:spTgt spid="890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89092">
                                            <p:txEl>
                                              <p:pRg st="0" end="0"/>
                                            </p:txEl>
                                          </p:spTgt>
                                        </p:tgtEl>
                                        <p:attrNameLst>
                                          <p:attrName>style.visibility</p:attrName>
                                        </p:attrNameLst>
                                      </p:cBhvr>
                                      <p:to>
                                        <p:strVal val="visible"/>
                                      </p:to>
                                    </p:set>
                                    <p:anim calcmode="lin" valueType="num">
                                      <p:cBhvr additive="base">
                                        <p:cTn id="13" dur="5000" fill="hold"/>
                                        <p:tgtEl>
                                          <p:spTgt spid="89092">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8909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89092">
                                            <p:txEl>
                                              <p:pRg st="1" end="1"/>
                                            </p:txEl>
                                          </p:spTgt>
                                        </p:tgtEl>
                                        <p:attrNameLst>
                                          <p:attrName>style.visibility</p:attrName>
                                        </p:attrNameLst>
                                      </p:cBhvr>
                                      <p:to>
                                        <p:strVal val="visible"/>
                                      </p:to>
                                    </p:set>
                                    <p:anim calcmode="lin" valueType="num">
                                      <p:cBhvr additive="base">
                                        <p:cTn id="19" dur="5000" fill="hold"/>
                                        <p:tgtEl>
                                          <p:spTgt spid="89092">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8909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0" grpId="0" autoUpdateAnimBg="0"/>
      <p:bldP spid="89092" grpId="0" build="p" autoUpdateAnimBg="0"/>
    </p:bldLst>
  </p:timing>
</p:sld>
</file>

<file path=ppt/slides/slide17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685800" y="130175"/>
            <a:ext cx="7772400" cy="2101850"/>
          </a:xfrm>
        </p:spPr>
        <p:txBody>
          <a:bodyPr/>
          <a:lstStyle/>
          <a:p>
            <a:pPr eaLnBrk="1" hangingPunct="1"/>
            <a:r>
              <a:rPr lang="tr-TR" smtClean="0">
                <a:latin typeface="Comic Sans MS" pitchFamily="66" charset="0"/>
              </a:rPr>
              <a:t>Çocuğunuzun televizyonda ne izlediğini bilmek , mümkünse birlikte izlemek ve tartışmak</a:t>
            </a:r>
          </a:p>
        </p:txBody>
      </p:sp>
      <p:sp>
        <p:nvSpPr>
          <p:cNvPr id="90115" name="Rectangle 3"/>
          <p:cNvSpPr>
            <a:spLocks noGrp="1" noChangeArrowheads="1"/>
          </p:cNvSpPr>
          <p:nvPr>
            <p:ph type="body" sz="half" idx="1"/>
          </p:nvPr>
        </p:nvSpPr>
        <p:spPr>
          <a:xfrm>
            <a:off x="685800" y="2209800"/>
            <a:ext cx="3810000" cy="4267200"/>
          </a:xfrm>
        </p:spPr>
        <p:txBody>
          <a:bodyPr/>
          <a:lstStyle/>
          <a:p>
            <a:pPr eaLnBrk="1" hangingPunct="1"/>
            <a:r>
              <a:rPr lang="tr-TR" smtClean="0">
                <a:latin typeface="Comic Sans MS" pitchFamily="66" charset="0"/>
              </a:rPr>
              <a:t>TV asla bir ceza ya da ödül gibi, bir disiplin aracı olarak kullanılmamalıdır.</a:t>
            </a:r>
          </a:p>
          <a:p>
            <a:pPr eaLnBrk="1" hangingPunct="1"/>
            <a:r>
              <a:rPr lang="tr-TR" smtClean="0">
                <a:latin typeface="Comic Sans MS" pitchFamily="66" charset="0"/>
              </a:rPr>
              <a:t>Çocuğunuzu farklı program türlerini izlemeye teşvik etmek gerekir.</a:t>
            </a:r>
          </a:p>
          <a:p>
            <a:pPr eaLnBrk="1" hangingPunct="1"/>
            <a:endParaRPr lang="tr-TR" smtClean="0">
              <a:latin typeface="Comic Sans MS" pitchFamily="66" charset="0"/>
            </a:endParaRPr>
          </a:p>
          <a:p>
            <a:pPr eaLnBrk="1" hangingPunct="1"/>
            <a:endParaRPr lang="tr-TR" smtClean="0">
              <a:latin typeface="Comic Sans MS" pitchFamily="66" charset="0"/>
            </a:endParaRPr>
          </a:p>
          <a:p>
            <a:pPr eaLnBrk="1" hangingPunct="1"/>
            <a:endParaRPr lang="tr-TR" smtClean="0">
              <a:latin typeface="Comic Sans MS" pitchFamily="66" charset="0"/>
            </a:endParaRPr>
          </a:p>
        </p:txBody>
      </p:sp>
      <p:sp>
        <p:nvSpPr>
          <p:cNvPr id="90116" name="Rectangle 4"/>
          <p:cNvSpPr>
            <a:spLocks noGrp="1" noChangeArrowheads="1"/>
          </p:cNvSpPr>
          <p:nvPr>
            <p:ph type="body" sz="half" idx="2"/>
          </p:nvPr>
        </p:nvSpPr>
        <p:spPr>
          <a:xfrm>
            <a:off x="4648200" y="2362200"/>
            <a:ext cx="3810000" cy="4114800"/>
          </a:xfrm>
        </p:spPr>
        <p:txBody>
          <a:bodyPr/>
          <a:lstStyle/>
          <a:p>
            <a:pPr eaLnBrk="1" hangingPunct="1"/>
            <a:r>
              <a:rPr lang="tr-TR" smtClean="0">
                <a:latin typeface="Comic Sans MS" pitchFamily="66" charset="0"/>
              </a:rPr>
              <a:t>Çocuğunuzun arkadaşı izliyor olsa bile , istemediğiniz programları izlemesine engel olmaktan çekinmeyin. Nedenlerini kendisine açıklayın.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additive="base">
                                        <p:cTn id="7" dur="500" fill="hold"/>
                                        <p:tgtEl>
                                          <p:spTgt spid="90114"/>
                                        </p:tgtEl>
                                        <p:attrNameLst>
                                          <p:attrName>ppt_x</p:attrName>
                                        </p:attrNameLst>
                                      </p:cBhvr>
                                      <p:tavLst>
                                        <p:tav tm="0">
                                          <p:val>
                                            <p:strVal val="0-#ppt_w/2"/>
                                          </p:val>
                                        </p:tav>
                                        <p:tav tm="100000">
                                          <p:val>
                                            <p:strVal val="#ppt_x"/>
                                          </p:val>
                                        </p:tav>
                                      </p:tavLst>
                                    </p:anim>
                                    <p:anim calcmode="lin" valueType="num">
                                      <p:cBhvr additive="base">
                                        <p:cTn id="8" dur="500" fill="hold"/>
                                        <p:tgtEl>
                                          <p:spTgt spid="901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90115">
                                            <p:txEl>
                                              <p:pRg st="0" end="0"/>
                                            </p:txEl>
                                          </p:spTgt>
                                        </p:tgtEl>
                                        <p:attrNameLst>
                                          <p:attrName>style.visibility</p:attrName>
                                        </p:attrNameLst>
                                      </p:cBhvr>
                                      <p:to>
                                        <p:strVal val="visible"/>
                                      </p:to>
                                    </p:set>
                                    <p:anim calcmode="lin" valueType="num">
                                      <p:cBhvr additive="base">
                                        <p:cTn id="13" dur="5000" fill="hold"/>
                                        <p:tgtEl>
                                          <p:spTgt spid="90115">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901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90115">
                                            <p:txEl>
                                              <p:pRg st="1" end="1"/>
                                            </p:txEl>
                                          </p:spTgt>
                                        </p:tgtEl>
                                        <p:attrNameLst>
                                          <p:attrName>style.visibility</p:attrName>
                                        </p:attrNameLst>
                                      </p:cBhvr>
                                      <p:to>
                                        <p:strVal val="visible"/>
                                      </p:to>
                                    </p:set>
                                    <p:anim calcmode="lin" valueType="num">
                                      <p:cBhvr additive="base">
                                        <p:cTn id="19" dur="5000" fill="hold"/>
                                        <p:tgtEl>
                                          <p:spTgt spid="90115">
                                            <p:txEl>
                                              <p:pRg st="1" end="1"/>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9011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90116">
                                            <p:txEl>
                                              <p:pRg st="0" end="0"/>
                                            </p:txEl>
                                          </p:spTgt>
                                        </p:tgtEl>
                                        <p:attrNameLst>
                                          <p:attrName>style.visibility</p:attrName>
                                        </p:attrNameLst>
                                      </p:cBhvr>
                                      <p:to>
                                        <p:strVal val="visible"/>
                                      </p:to>
                                    </p:set>
                                    <p:anim calcmode="lin" valueType="num">
                                      <p:cBhvr additive="base">
                                        <p:cTn id="25" dur="5000" fill="hold"/>
                                        <p:tgtEl>
                                          <p:spTgt spid="90116">
                                            <p:txEl>
                                              <p:pRg st="0" end="0"/>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901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4" grpId="0" autoUpdateAnimBg="0"/>
      <p:bldP spid="90115" grpId="0" build="p" autoUpdateAnimBg="0"/>
      <p:bldP spid="90116" grpId="0" build="p" autoUpdateAnimBg="0"/>
    </p:bldLst>
  </p:timing>
</p:sld>
</file>

<file path=ppt/slides/slide1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0" y="328613"/>
            <a:ext cx="9144000" cy="2771775"/>
          </a:xfrm>
        </p:spPr>
        <p:txBody>
          <a:bodyPr/>
          <a:lstStyle/>
          <a:p>
            <a:pPr eaLnBrk="1" hangingPunct="1"/>
            <a:r>
              <a:rPr lang="tr-TR" smtClean="0">
                <a:latin typeface="Comic Sans MS" pitchFamily="66" charset="0"/>
              </a:rPr>
              <a:t>Çocuğunuzun korktuğu, izlemek istemedikleri programları izlememe hakkının bulunduğunu öğretmeliyiz.</a:t>
            </a:r>
          </a:p>
        </p:txBody>
      </p:sp>
      <p:sp>
        <p:nvSpPr>
          <p:cNvPr id="91139" name="Rectangle 3"/>
          <p:cNvSpPr>
            <a:spLocks noGrp="1" noChangeArrowheads="1"/>
          </p:cNvSpPr>
          <p:nvPr>
            <p:ph type="body" idx="1"/>
          </p:nvPr>
        </p:nvSpPr>
        <p:spPr>
          <a:xfrm>
            <a:off x="685800" y="3429000"/>
            <a:ext cx="7772400" cy="2667000"/>
          </a:xfrm>
        </p:spPr>
        <p:txBody>
          <a:bodyPr/>
          <a:lstStyle/>
          <a:p>
            <a:pPr eaLnBrk="1" hangingPunct="1"/>
            <a:r>
              <a:rPr lang="tr-TR" smtClean="0">
                <a:latin typeface="Comic Sans MS" pitchFamily="66" charset="0"/>
              </a:rPr>
              <a:t>Çocuğunuzun arkadaşlarına TV ilgili ilke ve kurallarınızı anlatın, mümkün olduğunca ortak uygulamaları hayata geçirmeye çalışın.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1138"/>
                                        </p:tgtEl>
                                        <p:attrNameLst>
                                          <p:attrName>style.visibility</p:attrName>
                                        </p:attrNameLst>
                                      </p:cBhvr>
                                      <p:to>
                                        <p:strVal val="visible"/>
                                      </p:to>
                                    </p:set>
                                    <p:anim calcmode="lin" valueType="num">
                                      <p:cBhvr>
                                        <p:cTn id="7" dur="1000" fill="hold"/>
                                        <p:tgtEl>
                                          <p:spTgt spid="91138"/>
                                        </p:tgtEl>
                                        <p:attrNameLst>
                                          <p:attrName>ppt_w</p:attrName>
                                        </p:attrNameLst>
                                      </p:cBhvr>
                                      <p:tavLst>
                                        <p:tav tm="0">
                                          <p:val>
                                            <p:fltVal val="0"/>
                                          </p:val>
                                        </p:tav>
                                        <p:tav tm="100000">
                                          <p:val>
                                            <p:strVal val="#ppt_w"/>
                                          </p:val>
                                        </p:tav>
                                      </p:tavLst>
                                    </p:anim>
                                    <p:anim calcmode="lin" valueType="num">
                                      <p:cBhvr>
                                        <p:cTn id="8" dur="1000" fill="hold"/>
                                        <p:tgtEl>
                                          <p:spTgt spid="91138"/>
                                        </p:tgtEl>
                                        <p:attrNameLst>
                                          <p:attrName>ppt_h</p:attrName>
                                        </p:attrNameLst>
                                      </p:cBhvr>
                                      <p:tavLst>
                                        <p:tav tm="0">
                                          <p:val>
                                            <p:fltVal val="0"/>
                                          </p:val>
                                        </p:tav>
                                        <p:tav tm="100000">
                                          <p:val>
                                            <p:strVal val="#ppt_h"/>
                                          </p:val>
                                        </p:tav>
                                      </p:tavLst>
                                    </p:anim>
                                    <p:anim calcmode="lin" valueType="num">
                                      <p:cBhvr>
                                        <p:cTn id="9" dur="1000" fill="hold"/>
                                        <p:tgtEl>
                                          <p:spTgt spid="9113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113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8" fill="hold" grpId="0" nodeType="clickEffect">
                                  <p:stCondLst>
                                    <p:cond delay="0"/>
                                  </p:stCondLst>
                                  <p:childTnLst>
                                    <p:set>
                                      <p:cBhvr>
                                        <p:cTn id="14" dur="1" fill="hold">
                                          <p:stCondLst>
                                            <p:cond delay="0"/>
                                          </p:stCondLst>
                                        </p:cTn>
                                        <p:tgtEl>
                                          <p:spTgt spid="91139">
                                            <p:txEl>
                                              <p:pRg st="0" end="0"/>
                                            </p:txEl>
                                          </p:spTgt>
                                        </p:tgtEl>
                                        <p:attrNameLst>
                                          <p:attrName>style.visibility</p:attrName>
                                        </p:attrNameLst>
                                      </p:cBhvr>
                                      <p:to>
                                        <p:strVal val="visible"/>
                                      </p:to>
                                    </p:set>
                                    <p:anim calcmode="lin" valueType="num">
                                      <p:cBhvr additive="base">
                                        <p:cTn id="15" dur="500" fill="hold"/>
                                        <p:tgtEl>
                                          <p:spTgt spid="91139">
                                            <p:txEl>
                                              <p:pRg st="0" end="0"/>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9113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8" grpId="0" autoUpdateAnimBg="0"/>
      <p:bldP spid="91139" grpId="0" build="p"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333375"/>
            <a:ext cx="8229600" cy="647700"/>
          </a:xfrm>
        </p:spPr>
        <p:txBody>
          <a:bodyPr>
            <a:normAutofit fontScale="90000"/>
          </a:bodyPr>
          <a:lstStyle/>
          <a:p>
            <a:pPr>
              <a:defRPr/>
            </a:pPr>
            <a:r>
              <a:rPr lang="tr-TR" sz="3600" b="1" dirty="0" smtClean="0">
                <a:solidFill>
                  <a:schemeClr val="accent6"/>
                </a:solidFill>
                <a:latin typeface="Calibri" pitchFamily="34" charset="0"/>
                <a:ea typeface="Times New Roman"/>
                <a:cs typeface="Calibri" pitchFamily="34" charset="0"/>
              </a:rPr>
              <a:t>Çocuğunuzla birlikte bir program yapın!</a:t>
            </a:r>
            <a:r>
              <a:rPr lang="tr-TR" dirty="0" smtClean="0">
                <a:latin typeface="Calibri"/>
                <a:ea typeface="Calibri"/>
                <a:cs typeface="Times New Roman"/>
              </a:rPr>
              <a:t/>
            </a:r>
            <a:br>
              <a:rPr lang="tr-TR" dirty="0" smtClean="0">
                <a:latin typeface="Calibri"/>
                <a:ea typeface="Calibri"/>
                <a:cs typeface="Times New Roman"/>
              </a:rPr>
            </a:br>
            <a:endParaRPr lang="tr-TR" dirty="0"/>
          </a:p>
        </p:txBody>
      </p:sp>
      <p:sp>
        <p:nvSpPr>
          <p:cNvPr id="24579" name="2 İçerik Yer Tutucusu"/>
          <p:cNvSpPr>
            <a:spLocks noGrp="1"/>
          </p:cNvSpPr>
          <p:nvPr>
            <p:ph idx="1"/>
          </p:nvPr>
        </p:nvSpPr>
        <p:spPr>
          <a:xfrm>
            <a:off x="468313" y="1196975"/>
            <a:ext cx="8229600" cy="4679950"/>
          </a:xfrm>
        </p:spPr>
        <p:txBody>
          <a:bodyPr/>
          <a:lstStyle/>
          <a:p>
            <a:r>
              <a:rPr lang="tr-TR" sz="3200" smtClean="0">
                <a:solidFill>
                  <a:srgbClr val="333333"/>
                </a:solidFill>
                <a:latin typeface="Calibri" pitchFamily="34" charset="0"/>
                <a:ea typeface="Times New Roman" pitchFamily="18" charset="0"/>
                <a:cs typeface="Calibri" pitchFamily="34" charset="0"/>
              </a:rPr>
              <a:t>Öncelikle çocuğunuzla ihtiyaçlarınızı konuşarak birlikte bir program yapabilirsiniz. Örneğin, okuldan geldiğinde 1 saat dinlenme, ardından 30 dakikalık bir çalışma saati, oyun saati, sonrasında akşam yemeği, yemekten sonra 30-45 dakikalık bir  ödev yapma saati daha gibi bir program daha verimli olabilir.</a:t>
            </a:r>
          </a:p>
          <a:p>
            <a:r>
              <a:rPr lang="tr-TR" sz="3200" smtClean="0">
                <a:solidFill>
                  <a:srgbClr val="333333"/>
                </a:solidFill>
                <a:latin typeface="Calibri" pitchFamily="34" charset="0"/>
                <a:ea typeface="Times New Roman" pitchFamily="18" charset="0"/>
                <a:cs typeface="Calibri" pitchFamily="34" charset="0"/>
              </a:rPr>
              <a:t>Ders çalışma süresi çocuğun yaşına, ödevlerinin yoğunluğuna göre değişecektir.</a:t>
            </a:r>
            <a:endParaRPr lang="tr-TR" sz="3200" smtClean="0">
              <a:latin typeface="Calibri" pitchFamily="34" charset="0"/>
              <a:ea typeface="Times New Roman" pitchFamily="18" charset="0"/>
              <a:cs typeface="Calibri" pitchFamily="34" charset="0"/>
            </a:endParaRPr>
          </a:p>
        </p:txBody>
      </p:sp>
    </p:spTree>
  </p:cSld>
  <p:clrMapOvr>
    <a:masterClrMapping/>
  </p:clrMapOvr>
  <p:transition/>
  <p:timing>
    <p:tnLst>
      <p:par>
        <p:cT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a:xfrm>
            <a:off x="304800" y="153988"/>
            <a:ext cx="8153400" cy="4111625"/>
          </a:xfrm>
        </p:spPr>
        <p:txBody>
          <a:bodyPr/>
          <a:lstStyle/>
          <a:p>
            <a:pPr eaLnBrk="1" hangingPunct="1"/>
            <a:r>
              <a:rPr lang="tr-TR" smtClean="0">
                <a:latin typeface="Comic Sans MS" pitchFamily="66" charset="0"/>
              </a:rPr>
              <a:t>Televizyon da evdeki diğer aletler gibi , belli bir amaç için kullanılmalı.Televizyonu izlemeye değer bulduğunuz programlar için açıp kapamayı öğrenmeliyiz.</a:t>
            </a:r>
          </a:p>
        </p:txBody>
      </p:sp>
      <p:sp>
        <p:nvSpPr>
          <p:cNvPr id="93187" name="Rectangle 3"/>
          <p:cNvSpPr>
            <a:spLocks noGrp="1" noChangeArrowheads="1"/>
          </p:cNvSpPr>
          <p:nvPr>
            <p:ph type="body" idx="1"/>
          </p:nvPr>
        </p:nvSpPr>
        <p:spPr>
          <a:xfrm>
            <a:off x="685800" y="4800600"/>
            <a:ext cx="7772400" cy="1752600"/>
          </a:xfrm>
        </p:spPr>
        <p:txBody>
          <a:bodyPr/>
          <a:lstStyle/>
          <a:p>
            <a:pPr eaLnBrk="1" hangingPunct="1">
              <a:defRPr/>
            </a:pPr>
            <a:r>
              <a:rPr lang="tr-TR" b="1" smtClean="0">
                <a:effectLst>
                  <a:outerShdw blurRad="38100" dist="38100" dir="2700000" algn="tl">
                    <a:srgbClr val="C0C0C0"/>
                  </a:outerShdw>
                </a:effectLst>
                <a:latin typeface="Comic Sans MS" pitchFamily="66" charset="0"/>
              </a:rPr>
              <a:t>TELEVİZYONU EVDE BİR ÇOCUK BAKICISI GİBİ KABUL ETMEYİNİZ</a:t>
            </a:r>
            <a:r>
              <a:rPr lang="tr-TR" smtClean="0">
                <a:latin typeface="Comic Sans MS" pitchFamily="66" charset="0"/>
              </a:rPr>
              <a:t>.</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3186"/>
                                        </p:tgtEl>
                                        <p:attrNameLst>
                                          <p:attrName>style.visibility</p:attrName>
                                        </p:attrNameLst>
                                      </p:cBhvr>
                                      <p:to>
                                        <p:strVal val="visible"/>
                                      </p:to>
                                    </p:set>
                                    <p:anim calcmode="lin" valueType="num">
                                      <p:cBhvr additive="base">
                                        <p:cTn id="7" dur="500" fill="hold"/>
                                        <p:tgtEl>
                                          <p:spTgt spid="93186"/>
                                        </p:tgtEl>
                                        <p:attrNameLst>
                                          <p:attrName>ppt_x</p:attrName>
                                        </p:attrNameLst>
                                      </p:cBhvr>
                                      <p:tavLst>
                                        <p:tav tm="0">
                                          <p:val>
                                            <p:strVal val="#ppt_x"/>
                                          </p:val>
                                        </p:tav>
                                        <p:tav tm="100000">
                                          <p:val>
                                            <p:strVal val="#ppt_x"/>
                                          </p:val>
                                        </p:tav>
                                      </p:tavLst>
                                    </p:anim>
                                    <p:anim calcmode="lin" valueType="num">
                                      <p:cBhvr additive="base">
                                        <p:cTn id="8" dur="500" fill="hold"/>
                                        <p:tgtEl>
                                          <p:spTgt spid="9318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93187">
                                            <p:txEl>
                                              <p:pRg st="0" end="0"/>
                                            </p:txEl>
                                          </p:spTgt>
                                        </p:tgtEl>
                                        <p:attrNameLst>
                                          <p:attrName>style.visibility</p:attrName>
                                        </p:attrNameLst>
                                      </p:cBhvr>
                                      <p:to>
                                        <p:strVal val="visible"/>
                                      </p:to>
                                    </p:set>
                                    <p:anim calcmode="lin" valueType="num">
                                      <p:cBhvr additive="base">
                                        <p:cTn id="13" dur="5000" fill="hold"/>
                                        <p:tgtEl>
                                          <p:spTgt spid="9318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9318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186" grpId="0" autoUpdateAnimBg="0"/>
      <p:bldP spid="93187" grpId="0" build="p" autoUpdateAnimBg="0"/>
    </p:bldLst>
  </p:timing>
</p:sld>
</file>

<file path=ppt/slides/slide1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381000" y="731838"/>
            <a:ext cx="8077200" cy="1431925"/>
          </a:xfrm>
        </p:spPr>
        <p:txBody>
          <a:bodyPr/>
          <a:lstStyle/>
          <a:p>
            <a:pPr eaLnBrk="1" hangingPunct="1"/>
            <a:r>
              <a:rPr lang="tr-TR" smtClean="0">
                <a:latin typeface="Comic Sans MS" pitchFamily="66" charset="0"/>
              </a:rPr>
              <a:t>Televizyona Alternatif Aile Etkinlikleri Düzenleyin</a:t>
            </a:r>
          </a:p>
        </p:txBody>
      </p:sp>
      <p:sp>
        <p:nvSpPr>
          <p:cNvPr id="94211" name="Rectangle 3"/>
          <p:cNvSpPr>
            <a:spLocks noGrp="1" noChangeArrowheads="1"/>
          </p:cNvSpPr>
          <p:nvPr>
            <p:ph type="body" idx="1"/>
          </p:nvPr>
        </p:nvSpPr>
        <p:spPr>
          <a:xfrm>
            <a:off x="685800" y="2667000"/>
            <a:ext cx="7772400" cy="3429000"/>
          </a:xfrm>
        </p:spPr>
        <p:txBody>
          <a:bodyPr/>
          <a:lstStyle/>
          <a:p>
            <a:pPr eaLnBrk="1" hangingPunct="1">
              <a:defRPr/>
            </a:pPr>
            <a:r>
              <a:rPr lang="tr-TR" smtClean="0">
                <a:latin typeface="Comic Sans MS" pitchFamily="66" charset="0"/>
              </a:rPr>
              <a:t>Televizyonun karşısında yemek yemek kural değil, istisna olmalıdır. Ailece birlikte yaşanabilecek en keyifli anlardan biri olan akşam yemeklerinin </a:t>
            </a:r>
            <a:r>
              <a:rPr lang="tr-TR" b="1" smtClean="0">
                <a:effectLst>
                  <a:outerShdw blurRad="38100" dist="38100" dir="2700000" algn="tl">
                    <a:srgbClr val="C0C0C0"/>
                  </a:outerShdw>
                </a:effectLst>
                <a:latin typeface="Comic Sans MS" pitchFamily="66" charset="0"/>
              </a:rPr>
              <a:t>FELAKET VE ŞİDDET</a:t>
            </a:r>
            <a:r>
              <a:rPr lang="tr-TR" smtClean="0">
                <a:latin typeface="Comic Sans MS" pitchFamily="66" charset="0"/>
              </a:rPr>
              <a:t> manzaralarıyla gölgelenmesine izin vermemelisiniz.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4210"/>
                                        </p:tgtEl>
                                        <p:attrNameLst>
                                          <p:attrName>style.visibility</p:attrName>
                                        </p:attrNameLst>
                                      </p:cBhvr>
                                      <p:to>
                                        <p:strVal val="visible"/>
                                      </p:to>
                                    </p:set>
                                    <p:anim calcmode="lin" valueType="num">
                                      <p:cBhvr additive="base">
                                        <p:cTn id="7" dur="500" fill="hold"/>
                                        <p:tgtEl>
                                          <p:spTgt spid="94210"/>
                                        </p:tgtEl>
                                        <p:attrNameLst>
                                          <p:attrName>ppt_x</p:attrName>
                                        </p:attrNameLst>
                                      </p:cBhvr>
                                      <p:tavLst>
                                        <p:tav tm="0">
                                          <p:val>
                                            <p:strVal val="#ppt_x"/>
                                          </p:val>
                                        </p:tav>
                                        <p:tav tm="100000">
                                          <p:val>
                                            <p:strVal val="#ppt_x"/>
                                          </p:val>
                                        </p:tav>
                                      </p:tavLst>
                                    </p:anim>
                                    <p:anim calcmode="lin" valueType="num">
                                      <p:cBhvr additive="base">
                                        <p:cTn id="8" dur="500" fill="hold"/>
                                        <p:tgtEl>
                                          <p:spTgt spid="942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94211">
                                            <p:txEl>
                                              <p:pRg st="0" end="0"/>
                                            </p:txEl>
                                          </p:spTgt>
                                        </p:tgtEl>
                                        <p:attrNameLst>
                                          <p:attrName>style.visibility</p:attrName>
                                        </p:attrNameLst>
                                      </p:cBhvr>
                                      <p:to>
                                        <p:strVal val="visible"/>
                                      </p:to>
                                    </p:set>
                                    <p:anim calcmode="lin" valueType="num">
                                      <p:cBhvr>
                                        <p:cTn id="13" dur="1000" fill="hold"/>
                                        <p:tgtEl>
                                          <p:spTgt spid="94211">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94211">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942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942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10" grpId="0" autoUpdateAnimBg="0"/>
      <p:bldP spid="94211" grpId="0" build="p" autoUpdateAnimBg="0"/>
    </p:bldLst>
  </p:timing>
</p:sld>
</file>

<file path=ppt/slides/slide18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2099" name="Rectangle 3"/>
          <p:cNvSpPr>
            <a:spLocks noGrp="1" noChangeArrowheads="1"/>
          </p:cNvSpPr>
          <p:nvPr>
            <p:ph type="body" idx="1"/>
          </p:nvPr>
        </p:nvSpPr>
        <p:spPr>
          <a:xfrm>
            <a:off x="304800" y="1600200"/>
            <a:ext cx="8534400" cy="4953000"/>
          </a:xfrm>
        </p:spPr>
        <p:txBody>
          <a:bodyPr/>
          <a:lstStyle/>
          <a:p>
            <a:pPr eaLnBrk="1" hangingPunct="1">
              <a:lnSpc>
                <a:spcPct val="90000"/>
              </a:lnSpc>
            </a:pPr>
            <a:r>
              <a:rPr lang="tr-TR" smtClean="0">
                <a:latin typeface="Comic Sans MS" pitchFamily="66" charset="0"/>
              </a:rPr>
              <a:t>Zekânın ne olduğu konusunda herkesin kabul ettiği genel bir tanım olmasa da, üzerinde en çok anlaşılan tanım zekânın </a:t>
            </a:r>
            <a:r>
              <a:rPr lang="tr-TR" b="1" smtClean="0">
                <a:latin typeface="Comic Sans MS" pitchFamily="66" charset="0"/>
              </a:rPr>
              <a:t>insanın içinde bulunduğu ortamla uyumlu fonksiyon gösterebilme gücü olduğudur. Bu gücün içerisinde </a:t>
            </a:r>
          </a:p>
          <a:p>
            <a:pPr eaLnBrk="1" hangingPunct="1">
              <a:lnSpc>
                <a:spcPct val="90000"/>
              </a:lnSpc>
            </a:pPr>
            <a:r>
              <a:rPr lang="tr-TR" b="1" smtClean="0">
                <a:latin typeface="Comic Sans MS" pitchFamily="66" charset="0"/>
              </a:rPr>
              <a:t>Öğrenme,problem çözme, soyut kavramları anlayıp kullanabilme</a:t>
            </a:r>
            <a:r>
              <a:rPr lang="tr-TR" smtClean="0">
                <a:latin typeface="Comic Sans MS" pitchFamily="66" charset="0"/>
              </a:rPr>
              <a:t> gibi becerilerin yanı sıra </a:t>
            </a:r>
            <a:r>
              <a:rPr lang="tr-TR" b="1" smtClean="0">
                <a:latin typeface="Comic Sans MS" pitchFamily="66" charset="0"/>
              </a:rPr>
              <a:t>yeni durumlara uyum sağlama becerisi de yer alır.</a:t>
            </a:r>
          </a:p>
        </p:txBody>
      </p:sp>
      <p:sp>
        <p:nvSpPr>
          <p:cNvPr id="132101" name="Oval 5"/>
          <p:cNvSpPr>
            <a:spLocks noGrp="1" noChangeArrowheads="1"/>
          </p:cNvSpPr>
          <p:nvPr>
            <p:ph type="title"/>
          </p:nvPr>
        </p:nvSpPr>
        <p:spPr>
          <a:xfrm>
            <a:off x="1295400" y="228600"/>
            <a:ext cx="5562600" cy="1143000"/>
          </a:xfrm>
          <a:prstGeom prst="ellipse">
            <a:avLst/>
          </a:prstGeom>
          <a:solidFill>
            <a:srgbClr val="FFCCFF"/>
          </a:solidFill>
          <a:ln>
            <a:solidFill>
              <a:schemeClr val="tx1"/>
            </a:solidFill>
            <a:round/>
          </a:ln>
        </p:spPr>
        <p:txBody>
          <a:bodyPr anchor="ctr"/>
          <a:lstStyle/>
          <a:p>
            <a:pPr eaLnBrk="1" hangingPunct="1">
              <a:defRPr/>
            </a:pPr>
            <a:r>
              <a:rPr lang="tr-TR" sz="3600" b="1" smtClean="0">
                <a:effectLst>
                  <a:outerShdw blurRad="38100" dist="38100" dir="2700000" algn="tl">
                    <a:srgbClr val="000000"/>
                  </a:outerShdw>
                </a:effectLst>
                <a:latin typeface="Comic Sans MS" pitchFamily="66" charset="0"/>
              </a:rPr>
              <a:t/>
            </a:r>
            <a:br>
              <a:rPr lang="tr-TR" sz="3600" b="1" smtClean="0">
                <a:effectLst>
                  <a:outerShdw blurRad="38100" dist="38100" dir="2700000" algn="tl">
                    <a:srgbClr val="000000"/>
                  </a:outerShdw>
                </a:effectLst>
                <a:latin typeface="Comic Sans MS" pitchFamily="66" charset="0"/>
              </a:rPr>
            </a:br>
            <a:r>
              <a:rPr lang="tr-TR" sz="3600" b="1" smtClean="0">
                <a:effectLst>
                  <a:outerShdw blurRad="38100" dist="38100" dir="2700000" algn="tl">
                    <a:srgbClr val="000000"/>
                  </a:outerShdw>
                </a:effectLst>
                <a:latin typeface="Comic Sans MS" pitchFamily="66" charset="0"/>
              </a:rPr>
              <a:t>ZEKÂ NEDİR?				</a:t>
            </a:r>
            <a:r>
              <a:rPr lang="tr-TR" sz="3200" smtClean="0">
                <a:latin typeface="Comic Sans MS" pitchFamily="66" charset="0"/>
              </a:rPr>
              <a:t>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2099">
                                            <p:txEl>
                                              <p:pRg st="0" end="0"/>
                                            </p:txEl>
                                          </p:spTgt>
                                        </p:tgtEl>
                                        <p:attrNameLst>
                                          <p:attrName>style.visibility</p:attrName>
                                        </p:attrNameLst>
                                      </p:cBhvr>
                                      <p:to>
                                        <p:strVal val="visible"/>
                                      </p:to>
                                    </p:set>
                                    <p:anim calcmode="lin" valueType="num">
                                      <p:cBhvr>
                                        <p:cTn id="7" dur="1000" fill="hold"/>
                                        <p:tgtEl>
                                          <p:spTgt spid="13209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209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209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209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32099">
                                            <p:txEl>
                                              <p:pRg st="1" end="1"/>
                                            </p:txEl>
                                          </p:spTgt>
                                        </p:tgtEl>
                                        <p:attrNameLst>
                                          <p:attrName>style.visibility</p:attrName>
                                        </p:attrNameLst>
                                      </p:cBhvr>
                                      <p:to>
                                        <p:strVal val="visible"/>
                                      </p:to>
                                    </p:set>
                                    <p:anim calcmode="lin" valueType="num">
                                      <p:cBhvr>
                                        <p:cTn id="15" dur="1000" fill="hold"/>
                                        <p:tgtEl>
                                          <p:spTgt spid="132099">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32099">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32099">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2099">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2099" grpId="0" build="p" autoUpdateAnimBg="0"/>
    </p:bldLst>
  </p:timing>
</p:sld>
</file>

<file path=ppt/slides/slide18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22" name="Rectangle 2"/>
          <p:cNvSpPr>
            <a:spLocks noGrp="1" noChangeArrowheads="1"/>
          </p:cNvSpPr>
          <p:nvPr>
            <p:ph type="title"/>
          </p:nvPr>
        </p:nvSpPr>
        <p:spPr>
          <a:xfrm>
            <a:off x="228600" y="541338"/>
            <a:ext cx="8534400" cy="1431925"/>
          </a:xfrm>
        </p:spPr>
        <p:txBody>
          <a:bodyPr/>
          <a:lstStyle/>
          <a:p>
            <a:pPr eaLnBrk="1" hangingPunct="1"/>
            <a:r>
              <a:rPr lang="tr-TR" smtClean="0">
                <a:latin typeface="Comic Sans MS" pitchFamily="66" charset="0"/>
              </a:rPr>
              <a:t>Çocuklarımızın ÇOK ZEKİ OLMALARINI İSTERİZ Ama...</a:t>
            </a:r>
          </a:p>
        </p:txBody>
      </p:sp>
      <p:sp>
        <p:nvSpPr>
          <p:cNvPr id="103427" name="Rectangle 3"/>
          <p:cNvSpPr>
            <a:spLocks noGrp="1" noChangeArrowheads="1"/>
          </p:cNvSpPr>
          <p:nvPr>
            <p:ph type="body" idx="1"/>
          </p:nvPr>
        </p:nvSpPr>
        <p:spPr>
          <a:xfrm>
            <a:off x="228600" y="2362200"/>
            <a:ext cx="8229600" cy="3733800"/>
          </a:xfrm>
        </p:spPr>
        <p:txBody>
          <a:bodyPr/>
          <a:lstStyle/>
          <a:p>
            <a:pPr eaLnBrk="1" hangingPunct="1"/>
            <a:r>
              <a:rPr lang="tr-TR" smtClean="0">
                <a:latin typeface="Comic Sans MS" pitchFamily="66" charset="0"/>
              </a:rPr>
              <a:t>Zekâ kavramı belki de haklı olarak anne babaları çok heyecanlandıran bir konu.</a:t>
            </a:r>
          </a:p>
          <a:p>
            <a:pPr eaLnBrk="1" hangingPunct="1"/>
            <a:r>
              <a:rPr lang="tr-TR" smtClean="0">
                <a:latin typeface="Comic Sans MS" pitchFamily="66" charset="0"/>
              </a:rPr>
              <a:t>Ana babalar genellikle çocuklarının daha zeki ve becerikli olmalarını arzu ederler. Ne var ki bu arzularını çocuklarına yansıttıklarında çocuklarda belli bir kaygı ortaya çıkabilir.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3122"/>
                                        </p:tgtEl>
                                        <p:attrNameLst>
                                          <p:attrName>style.visibility</p:attrName>
                                        </p:attrNameLst>
                                      </p:cBhvr>
                                      <p:to>
                                        <p:strVal val="visible"/>
                                      </p:to>
                                    </p:set>
                                    <p:anim calcmode="lin" valueType="num">
                                      <p:cBhvr additive="base">
                                        <p:cTn id="7" dur="5000" fill="hold"/>
                                        <p:tgtEl>
                                          <p:spTgt spid="133122"/>
                                        </p:tgtEl>
                                        <p:attrNameLst>
                                          <p:attrName>ppt_x</p:attrName>
                                        </p:attrNameLst>
                                      </p:cBhvr>
                                      <p:tavLst>
                                        <p:tav tm="0">
                                          <p:val>
                                            <p:strVal val="#ppt_x"/>
                                          </p:val>
                                        </p:tav>
                                        <p:tav tm="100000">
                                          <p:val>
                                            <p:strVal val="#ppt_x"/>
                                          </p:val>
                                        </p:tav>
                                      </p:tavLst>
                                    </p:anim>
                                    <p:anim calcmode="lin" valueType="num">
                                      <p:cBhvr additive="base">
                                        <p:cTn id="8" dur="5000" fill="hold"/>
                                        <p:tgtEl>
                                          <p:spTgt spid="1331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22" grpId="0" autoUpdateAnimBg="0"/>
    </p:bldLst>
  </p:timing>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4147" name="Rectangle 3"/>
          <p:cNvSpPr>
            <a:spLocks noGrp="1" noChangeArrowheads="1"/>
          </p:cNvSpPr>
          <p:nvPr>
            <p:ph type="body" idx="1"/>
          </p:nvPr>
        </p:nvSpPr>
        <p:spPr>
          <a:xfrm>
            <a:off x="228600" y="1371600"/>
            <a:ext cx="8686800" cy="4724400"/>
          </a:xfrm>
        </p:spPr>
        <p:txBody>
          <a:bodyPr/>
          <a:lstStyle/>
          <a:p>
            <a:pPr eaLnBrk="1" hangingPunct="1"/>
            <a:r>
              <a:rPr lang="tr-TR" smtClean="0">
                <a:latin typeface="Comic Sans MS" pitchFamily="66" charset="0"/>
              </a:rPr>
              <a:t>“Ben diğerleri gibi becerebiliyor muyum”. “Anne ve babamın istediğini yapabiliyor muyum? ” </a:t>
            </a:r>
            <a:r>
              <a:rPr lang="tr-TR" b="1" smtClean="0">
                <a:latin typeface="Comic Sans MS" pitchFamily="66" charset="0"/>
              </a:rPr>
              <a:t>kaygısıyla çocuğun kendine olan güveni sarsılabilir.Bu da çocuk için önemli bir kayıptır.</a:t>
            </a:r>
          </a:p>
          <a:p>
            <a:pPr eaLnBrk="1" hangingPunct="1"/>
            <a:r>
              <a:rPr lang="tr-TR" smtClean="0">
                <a:latin typeface="Comic Sans MS" pitchFamily="66" charset="0"/>
              </a:rPr>
              <a:t>Bu yüzden ana babaların genelde çocuklarını destekleyen ve kabul eden tavırlar içerisinde olmaları çocuğun sağlıklı gelişimi açısından çok önemlidir.</a:t>
            </a:r>
            <a:endParaRPr lang="tr-TR" b="1" smtClean="0">
              <a:latin typeface="Comic Sans MS" pitchFamily="66" charset="0"/>
            </a:endParaRPr>
          </a:p>
          <a:p>
            <a:pPr eaLnBrk="1" hangingPunct="1"/>
            <a:endParaRPr lang="tr-TR" smtClean="0"/>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34147">
                                            <p:txEl>
                                              <p:pRg st="0" end="0"/>
                                            </p:txEl>
                                          </p:spTgt>
                                        </p:tgtEl>
                                        <p:attrNameLst>
                                          <p:attrName>style.visibility</p:attrName>
                                        </p:attrNameLst>
                                      </p:cBhvr>
                                      <p:to>
                                        <p:strVal val="visible"/>
                                      </p:to>
                                    </p:set>
                                    <p:anim calcmode="lin" valueType="num">
                                      <p:cBhvr>
                                        <p:cTn id="7" dur="1000" fill="hold"/>
                                        <p:tgtEl>
                                          <p:spTgt spid="134147">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34147">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3414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3414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34147">
                                            <p:txEl>
                                              <p:pRg st="1" end="1"/>
                                            </p:txEl>
                                          </p:spTgt>
                                        </p:tgtEl>
                                        <p:attrNameLst>
                                          <p:attrName>style.visibility</p:attrName>
                                        </p:attrNameLst>
                                      </p:cBhvr>
                                      <p:to>
                                        <p:strVal val="visible"/>
                                      </p:to>
                                    </p:set>
                                    <p:anim calcmode="lin" valueType="num">
                                      <p:cBhvr>
                                        <p:cTn id="15" dur="1000" fill="hold"/>
                                        <p:tgtEl>
                                          <p:spTgt spid="134147">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34147">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3414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3414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4147" grpId="0" build="p"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685800" y="252413"/>
            <a:ext cx="7772400" cy="2771775"/>
          </a:xfrm>
        </p:spPr>
        <p:txBody>
          <a:bodyPr/>
          <a:lstStyle/>
          <a:p>
            <a:pPr eaLnBrk="1" hangingPunct="1"/>
            <a:r>
              <a:rPr lang="tr-TR" smtClean="0">
                <a:latin typeface="Comic Sans MS" pitchFamily="66" charset="0"/>
              </a:rPr>
              <a:t>Çocuğumuza arkadaşlarıyla değil , KENDİSİYLE YARIŞMA MESAJI vermeliyiz.</a:t>
            </a:r>
          </a:p>
        </p:txBody>
      </p:sp>
      <p:sp>
        <p:nvSpPr>
          <p:cNvPr id="135171" name="Rectangle 3"/>
          <p:cNvSpPr>
            <a:spLocks noGrp="1" noChangeArrowheads="1"/>
          </p:cNvSpPr>
          <p:nvPr>
            <p:ph type="body" idx="1"/>
          </p:nvPr>
        </p:nvSpPr>
        <p:spPr>
          <a:xfrm>
            <a:off x="685800" y="3048000"/>
            <a:ext cx="7772400" cy="3048000"/>
          </a:xfrm>
        </p:spPr>
        <p:txBody>
          <a:bodyPr/>
          <a:lstStyle/>
          <a:p>
            <a:pPr eaLnBrk="1" hangingPunct="1"/>
            <a:r>
              <a:rPr lang="tr-TR" sz="2800" smtClean="0">
                <a:latin typeface="Comic Sans MS" pitchFamily="66" charset="0"/>
              </a:rPr>
              <a:t>Çocukların başarılarını değerlendirirken , onu arkadaşlarıyla kıyaslamak yerine kendi kendisiyle yarışma mesajı vermeliyiz.Yani çocuğunuzun performansının nasıl bir gelişim izlediğinin farkında olmasını sağlamalıyız.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5170"/>
                                        </p:tgtEl>
                                        <p:attrNameLst>
                                          <p:attrName>style.visibility</p:attrName>
                                        </p:attrNameLst>
                                      </p:cBhvr>
                                      <p:to>
                                        <p:strVal val="visible"/>
                                      </p:to>
                                    </p:set>
                                    <p:anim calcmode="lin" valueType="num">
                                      <p:cBhvr additive="base">
                                        <p:cTn id="7" dur="5000" fill="hold"/>
                                        <p:tgtEl>
                                          <p:spTgt spid="135170"/>
                                        </p:tgtEl>
                                        <p:attrNameLst>
                                          <p:attrName>ppt_x</p:attrName>
                                        </p:attrNameLst>
                                      </p:cBhvr>
                                      <p:tavLst>
                                        <p:tav tm="0">
                                          <p:val>
                                            <p:strVal val="#ppt_x"/>
                                          </p:val>
                                        </p:tav>
                                        <p:tav tm="100000">
                                          <p:val>
                                            <p:strVal val="#ppt_x"/>
                                          </p:val>
                                        </p:tav>
                                      </p:tavLst>
                                    </p:anim>
                                    <p:anim calcmode="lin" valueType="num">
                                      <p:cBhvr additive="base">
                                        <p:cTn id="8" dur="5000" fill="hold"/>
                                        <p:tgtEl>
                                          <p:spTgt spid="13517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35171">
                                            <p:txEl>
                                              <p:pRg st="0" end="0"/>
                                            </p:txEl>
                                          </p:spTgt>
                                        </p:tgtEl>
                                        <p:attrNameLst>
                                          <p:attrName>style.visibility</p:attrName>
                                        </p:attrNameLst>
                                      </p:cBhvr>
                                      <p:to>
                                        <p:strVal val="visible"/>
                                      </p:to>
                                    </p:set>
                                    <p:anim calcmode="lin" valueType="num">
                                      <p:cBhvr additive="base">
                                        <p:cTn id="13" dur="500" fill="hold"/>
                                        <p:tgtEl>
                                          <p:spTgt spid="135171">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3517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70" grpId="0" autoUpdateAnimBg="0"/>
      <p:bldP spid="135171" grpId="0" build="p" autoUpdateAnimBg="0"/>
    </p:bldLst>
  </p:timing>
</p:sld>
</file>

<file path=ppt/slides/slide1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5" name="Rectangle 3"/>
          <p:cNvSpPr>
            <a:spLocks noGrp="1" noChangeArrowheads="1"/>
          </p:cNvSpPr>
          <p:nvPr>
            <p:ph type="body" idx="1"/>
          </p:nvPr>
        </p:nvSpPr>
        <p:spPr>
          <a:xfrm>
            <a:off x="228600" y="457200"/>
            <a:ext cx="8610600" cy="5867400"/>
          </a:xfrm>
        </p:spPr>
        <p:txBody>
          <a:bodyPr/>
          <a:lstStyle/>
          <a:p>
            <a:pPr eaLnBrk="1" hangingPunct="1"/>
            <a:r>
              <a:rPr lang="tr-TR" smtClean="0">
                <a:latin typeface="Comic Sans MS" pitchFamily="66" charset="0"/>
              </a:rPr>
              <a:t>Bazı dallarda yaşıtlarına oranla daha ileriyken, her hangi bir dalda geri kalmış olabilir.Bu ileri, geri algılaması bizim hangi konuya daha fazla önem verdiğimizle ilgili olabilir.</a:t>
            </a:r>
          </a:p>
          <a:p>
            <a:pPr eaLnBrk="1" hangingPunct="1"/>
            <a:endParaRPr lang="tr-TR" smtClean="0">
              <a:latin typeface="Comic Sans MS" pitchFamily="66" charset="0"/>
            </a:endParaRPr>
          </a:p>
          <a:p>
            <a:pPr eaLnBrk="1" hangingPunct="1"/>
            <a:r>
              <a:rPr lang="tr-TR" b="1" smtClean="0">
                <a:latin typeface="Comic Sans MS" pitchFamily="66" charset="0"/>
              </a:rPr>
              <a:t>TEK BİR BECERİDEN YOLA ÇIKARAK ÇOCUĞUN GERİ VEYA İLERİ DÜZEYDE BİR ZEKAYA SAHİP OLDUĞUNU ÖNE SÜREMEYİZ.</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animEffect transition="in" filter="slide(fromBottom)">
                                      <p:cBhvr>
                                        <p:cTn id="7" dur="500"/>
                                        <p:tgtEl>
                                          <p:spTgt spid="13619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36195">
                                            <p:txEl>
                                              <p:pRg st="2" end="2"/>
                                            </p:txEl>
                                          </p:spTgt>
                                        </p:tgtEl>
                                        <p:attrNameLst>
                                          <p:attrName>style.visibility</p:attrName>
                                        </p:attrNameLst>
                                      </p:cBhvr>
                                      <p:to>
                                        <p:strVal val="visible"/>
                                      </p:to>
                                    </p:set>
                                    <p:animEffect transition="in" filter="slide(fromBottom)">
                                      <p:cBhvr>
                                        <p:cTn id="12" dur="500"/>
                                        <p:tgtEl>
                                          <p:spTgt spid="13619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6195" grpId="0" build="p" autoUpdateAnimBg="0"/>
    </p:bldLst>
  </p:timing>
</p:sld>
</file>

<file path=ppt/slides/slide1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7218" name="Rectangle 2"/>
          <p:cNvSpPr>
            <a:spLocks noGrp="1" noChangeArrowheads="1"/>
          </p:cNvSpPr>
          <p:nvPr>
            <p:ph type="title"/>
          </p:nvPr>
        </p:nvSpPr>
        <p:spPr>
          <a:xfrm>
            <a:off x="304800" y="549275"/>
            <a:ext cx="8458200" cy="2101850"/>
          </a:xfrm>
        </p:spPr>
        <p:txBody>
          <a:bodyPr/>
          <a:lstStyle/>
          <a:p>
            <a:pPr eaLnBrk="1" hangingPunct="1"/>
            <a:r>
              <a:rPr lang="tr-TR" smtClean="0">
                <a:latin typeface="Comic Sans MS" pitchFamily="66" charset="0"/>
              </a:rPr>
              <a:t>Anne baba tutumu çocuğun performansı üzerinde önemli bir etki yapmaktadır.</a:t>
            </a:r>
          </a:p>
        </p:txBody>
      </p:sp>
      <p:sp>
        <p:nvSpPr>
          <p:cNvPr id="137219" name="Rectangle 3"/>
          <p:cNvSpPr>
            <a:spLocks noGrp="1" noChangeArrowheads="1"/>
          </p:cNvSpPr>
          <p:nvPr>
            <p:ph type="body" idx="1"/>
          </p:nvPr>
        </p:nvSpPr>
        <p:spPr>
          <a:xfrm>
            <a:off x="685800" y="3657600"/>
            <a:ext cx="7772400" cy="2743200"/>
          </a:xfrm>
        </p:spPr>
        <p:txBody>
          <a:bodyPr/>
          <a:lstStyle/>
          <a:p>
            <a:pPr eaLnBrk="1" hangingPunct="1">
              <a:lnSpc>
                <a:spcPct val="90000"/>
              </a:lnSpc>
            </a:pPr>
            <a:r>
              <a:rPr lang="tr-TR" sz="3600" smtClean="0">
                <a:latin typeface="Comic Sans MS" pitchFamily="66" charset="0"/>
              </a:rPr>
              <a:t>Çocuklarımızın kendine olan güvenini artırabilmek için </a:t>
            </a:r>
            <a:r>
              <a:rPr lang="tr-TR" sz="3600" b="1" smtClean="0">
                <a:latin typeface="Comic Sans MS" pitchFamily="66" charset="0"/>
              </a:rPr>
              <a:t>ödüllendirici ve teşvik edici tutum her zaman tercih edilmelidir.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37218"/>
                                        </p:tgtEl>
                                        <p:attrNameLst>
                                          <p:attrName>style.visibility</p:attrName>
                                        </p:attrNameLst>
                                      </p:cBhvr>
                                      <p:to>
                                        <p:strVal val="visible"/>
                                      </p:to>
                                    </p:set>
                                    <p:anim calcmode="lin" valueType="num">
                                      <p:cBhvr additive="base">
                                        <p:cTn id="7" dur="5000" fill="hold"/>
                                        <p:tgtEl>
                                          <p:spTgt spid="137218"/>
                                        </p:tgtEl>
                                        <p:attrNameLst>
                                          <p:attrName>ppt_x</p:attrName>
                                        </p:attrNameLst>
                                      </p:cBhvr>
                                      <p:tavLst>
                                        <p:tav tm="0">
                                          <p:val>
                                            <p:strVal val="#ppt_x"/>
                                          </p:val>
                                        </p:tav>
                                        <p:tav tm="100000">
                                          <p:val>
                                            <p:strVal val="#ppt_x"/>
                                          </p:val>
                                        </p:tav>
                                      </p:tavLst>
                                    </p:anim>
                                    <p:anim calcmode="lin" valueType="num">
                                      <p:cBhvr additive="base">
                                        <p:cTn id="8" dur="5000" fill="hold"/>
                                        <p:tgtEl>
                                          <p:spTgt spid="13721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37219">
                                            <p:txEl>
                                              <p:pRg st="0" end="0"/>
                                            </p:txEl>
                                          </p:spTgt>
                                        </p:tgtEl>
                                        <p:attrNameLst>
                                          <p:attrName>style.visibility</p:attrName>
                                        </p:attrNameLst>
                                      </p:cBhvr>
                                      <p:to>
                                        <p:strVal val="visible"/>
                                      </p:to>
                                    </p:set>
                                    <p:anim calcmode="lin" valueType="num">
                                      <p:cBhvr>
                                        <p:cTn id="13" dur="1000" fill="hold"/>
                                        <p:tgtEl>
                                          <p:spTgt spid="13721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3721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3721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3721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7218" grpId="0" autoUpdateAnimBg="0"/>
      <p:bldP spid="137219" grpId="0" build="p" autoUpdateAnimBg="0"/>
    </p:bldLst>
  </p:timing>
</p:sld>
</file>

<file path=ppt/slides/slide1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9746" name="Rectangle 2"/>
          <p:cNvSpPr>
            <a:spLocks noGrp="1" noChangeArrowheads="1"/>
          </p:cNvSpPr>
          <p:nvPr>
            <p:ph type="title"/>
          </p:nvPr>
        </p:nvSpPr>
        <p:spPr>
          <a:xfrm>
            <a:off x="685800" y="282575"/>
            <a:ext cx="7772400" cy="2101850"/>
          </a:xfrm>
        </p:spPr>
        <p:txBody>
          <a:bodyPr/>
          <a:lstStyle/>
          <a:p>
            <a:pPr eaLnBrk="1" hangingPunct="1"/>
            <a:r>
              <a:rPr lang="tr-TR" b="1" smtClean="0">
                <a:latin typeface="Comic Sans MS" pitchFamily="66" charset="0"/>
              </a:rPr>
              <a:t>OKUL- AİLE</a:t>
            </a:r>
            <a:r>
              <a:rPr lang="tr-TR" smtClean="0">
                <a:latin typeface="Comic Sans MS" pitchFamily="66" charset="0"/>
              </a:rPr>
              <a:t>  İŞBİRLİĞİNİN BAŞARIYA KATKISI</a:t>
            </a:r>
          </a:p>
        </p:txBody>
      </p:sp>
      <p:sp>
        <p:nvSpPr>
          <p:cNvPr id="159747" name="Rectangle 3"/>
          <p:cNvSpPr>
            <a:spLocks noGrp="1" noChangeArrowheads="1"/>
          </p:cNvSpPr>
          <p:nvPr>
            <p:ph type="body" idx="1"/>
          </p:nvPr>
        </p:nvSpPr>
        <p:spPr>
          <a:xfrm>
            <a:off x="228600" y="2362200"/>
            <a:ext cx="8686800" cy="4267200"/>
          </a:xfrm>
        </p:spPr>
        <p:txBody>
          <a:bodyPr/>
          <a:lstStyle/>
          <a:p>
            <a:pPr eaLnBrk="1" hangingPunct="1">
              <a:lnSpc>
                <a:spcPct val="90000"/>
              </a:lnSpc>
            </a:pPr>
            <a:r>
              <a:rPr lang="tr-TR" smtClean="0">
                <a:latin typeface="Comic Sans MS" pitchFamily="66" charset="0"/>
              </a:rPr>
              <a:t>Günümüz eğitim anlayışında okulun  aile ve çevre ile işbirliği içinde olması hayata hazırlaması ve hayatın içinde olması ilkesi ile de  her geçen gün daha fazla kabul görmektedir.Bugün okul bir yönden çocuklarımızı hayata hazırlama ve sosyalleşme sürecinde önemli rol oynarken, aynı zamanda ailelerin eğitimi konusunda da yardımcı olmaktadır.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59746"/>
                                        </p:tgtEl>
                                        <p:attrNameLst>
                                          <p:attrName>style.visibility</p:attrName>
                                        </p:attrNameLst>
                                      </p:cBhvr>
                                      <p:to>
                                        <p:strVal val="visible"/>
                                      </p:to>
                                    </p:set>
                                    <p:anim calcmode="lin" valueType="num">
                                      <p:cBhvr additive="base">
                                        <p:cTn id="7" dur="5000" fill="hold"/>
                                        <p:tgtEl>
                                          <p:spTgt spid="159746"/>
                                        </p:tgtEl>
                                        <p:attrNameLst>
                                          <p:attrName>ppt_x</p:attrName>
                                        </p:attrNameLst>
                                      </p:cBhvr>
                                      <p:tavLst>
                                        <p:tav tm="0">
                                          <p:val>
                                            <p:strVal val="#ppt_x"/>
                                          </p:val>
                                        </p:tav>
                                        <p:tav tm="100000">
                                          <p:val>
                                            <p:strVal val="#ppt_x"/>
                                          </p:val>
                                        </p:tav>
                                      </p:tavLst>
                                    </p:anim>
                                    <p:anim calcmode="lin" valueType="num">
                                      <p:cBhvr additive="base">
                                        <p:cTn id="8" dur="5000" fill="hold"/>
                                        <p:tgtEl>
                                          <p:spTgt spid="15974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59747">
                                            <p:txEl>
                                              <p:pRg st="0" end="0"/>
                                            </p:txEl>
                                          </p:spTgt>
                                        </p:tgtEl>
                                        <p:attrNameLst>
                                          <p:attrName>style.visibility</p:attrName>
                                        </p:attrNameLst>
                                      </p:cBhvr>
                                      <p:to>
                                        <p:strVal val="visible"/>
                                      </p:to>
                                    </p:set>
                                    <p:anim calcmode="lin" valueType="num">
                                      <p:cBhvr additive="base">
                                        <p:cTn id="13" dur="500" fill="hold"/>
                                        <p:tgtEl>
                                          <p:spTgt spid="159747">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746" grpId="0" autoUpdateAnimBg="0"/>
      <p:bldP spid="159747" grpId="0" build="p" autoUpdateAnimBg="0"/>
    </p:bldLst>
  </p:timing>
</p:sld>
</file>

<file path=ppt/slides/slide1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8963" name="Rectangle 3"/>
          <p:cNvSpPr>
            <a:spLocks noGrp="1" noChangeArrowheads="1"/>
          </p:cNvSpPr>
          <p:nvPr>
            <p:ph type="body" idx="1"/>
          </p:nvPr>
        </p:nvSpPr>
        <p:spPr>
          <a:xfrm>
            <a:off x="228600" y="1371600"/>
            <a:ext cx="8610600" cy="5105400"/>
          </a:xfrm>
        </p:spPr>
        <p:txBody>
          <a:bodyPr/>
          <a:lstStyle/>
          <a:p>
            <a:pPr eaLnBrk="1" hangingPunct="1"/>
            <a:r>
              <a:rPr lang="tr-TR" b="1" smtClean="0">
                <a:latin typeface="Comic Sans MS" pitchFamily="66" charset="0"/>
              </a:rPr>
              <a:t>Eğitimde devamlılık ilkesi</a:t>
            </a:r>
            <a:r>
              <a:rPr lang="tr-TR" smtClean="0">
                <a:latin typeface="Comic Sans MS" pitchFamily="66" charset="0"/>
              </a:rPr>
              <a:t> göz önünde bulundurulduğunda , okulun aile ile işbirliği boyutunun da katılması bir başka önemli noktadır.</a:t>
            </a:r>
          </a:p>
          <a:p>
            <a:pPr eaLnBrk="1" hangingPunct="1"/>
            <a:r>
              <a:rPr lang="tr-TR" smtClean="0">
                <a:latin typeface="Comic Sans MS" pitchFamily="66" charset="0"/>
              </a:rPr>
              <a:t>Bir okulun , iyi bir eğitim ortamı olabildiğinde , okulun fiziki özelliklerinin büyük rolü bulunmakla birlikte , en iyi mekanları anlamlı hale getiren faktörün , oradaki </a:t>
            </a:r>
            <a:r>
              <a:rPr lang="tr-TR" b="1" smtClean="0">
                <a:latin typeface="Comic Sans MS" pitchFamily="66" charset="0"/>
              </a:rPr>
              <a:t>insan ilişkileri</a:t>
            </a:r>
            <a:r>
              <a:rPr lang="tr-TR" smtClean="0">
                <a:latin typeface="Comic Sans MS" pitchFamily="66" charset="0"/>
              </a:rPr>
              <a:t> olduğu kuşkusuzdur.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anim calcmode="lin" valueType="num">
                                      <p:cBhvr additive="base">
                                        <p:cTn id="7" dur="500" fill="hold"/>
                                        <p:tgtEl>
                                          <p:spTgt spid="168963">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896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8963">
                                            <p:txEl>
                                              <p:pRg st="1" end="1"/>
                                            </p:txEl>
                                          </p:spTgt>
                                        </p:tgtEl>
                                        <p:attrNameLst>
                                          <p:attrName>style.visibility</p:attrName>
                                        </p:attrNameLst>
                                      </p:cBhvr>
                                      <p:to>
                                        <p:strVal val="visible"/>
                                      </p:to>
                                    </p:set>
                                    <p:anim calcmode="lin" valueType="num">
                                      <p:cBhvr additive="base">
                                        <p:cTn id="13" dur="500" fill="hold"/>
                                        <p:tgtEl>
                                          <p:spTgt spid="168963">
                                            <p:txEl>
                                              <p:pRg st="1" end="1"/>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896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39750" y="476250"/>
            <a:ext cx="8229600" cy="1139825"/>
          </a:xfrm>
        </p:spPr>
        <p:txBody>
          <a:bodyPr>
            <a:normAutofit fontScale="90000"/>
          </a:bodyPr>
          <a:lstStyle/>
          <a:p>
            <a:pPr>
              <a:defRPr/>
            </a:pPr>
            <a:r>
              <a:rPr lang="tr-TR" sz="3600" b="1" dirty="0" smtClean="0">
                <a:solidFill>
                  <a:schemeClr val="accent6"/>
                </a:solidFill>
                <a:latin typeface="Calibri" pitchFamily="34" charset="0"/>
                <a:ea typeface="Times New Roman"/>
                <a:cs typeface="Calibri" pitchFamily="34" charset="0"/>
              </a:rPr>
              <a:t>Evinizde çocuğunuza uygun ders çalışma alanı yaratın!</a:t>
            </a:r>
            <a:r>
              <a:rPr lang="tr-TR" dirty="0" smtClean="0">
                <a:latin typeface="Calibri"/>
                <a:ea typeface="Calibri"/>
                <a:cs typeface="Times New Roman"/>
              </a:rPr>
              <a:t/>
            </a:r>
            <a:br>
              <a:rPr lang="tr-TR" dirty="0" smtClean="0">
                <a:latin typeface="Calibri"/>
                <a:ea typeface="Calibri"/>
                <a:cs typeface="Times New Roman"/>
              </a:rPr>
            </a:br>
            <a:endParaRPr lang="tr-TR" dirty="0"/>
          </a:p>
        </p:txBody>
      </p:sp>
      <p:sp>
        <p:nvSpPr>
          <p:cNvPr id="28675" name="2 İçerik Yer Tutucusu"/>
          <p:cNvSpPr>
            <a:spLocks noGrp="1"/>
          </p:cNvSpPr>
          <p:nvPr>
            <p:ph idx="1"/>
          </p:nvPr>
        </p:nvSpPr>
        <p:spPr>
          <a:xfrm>
            <a:off x="457200" y="1773238"/>
            <a:ext cx="8229600" cy="4357687"/>
          </a:xfrm>
        </p:spPr>
        <p:txBody>
          <a:bodyPr/>
          <a:lstStyle/>
          <a:p>
            <a:r>
              <a:rPr lang="tr-TR" b="1" smtClean="0">
                <a:solidFill>
                  <a:srgbClr val="333333"/>
                </a:solidFill>
                <a:latin typeface="Calibri" pitchFamily="34" charset="0"/>
                <a:ea typeface="Times New Roman" pitchFamily="18" charset="0"/>
                <a:cs typeface="Calibri" pitchFamily="34" charset="0"/>
              </a:rPr>
              <a:t>Günlük programı yaptıktan sonra ise evinizde çocuğunuzun ödevini en iyi şekilde yapabileceği alanı seçin. Çocuğunuzun yerine kendinizi koyun ve “Ödev yaparken nasıl bir ortam verimli olurdu…” diye düşünün. Daha sessiz, sakin, ışık alan bir oda olabilir. </a:t>
            </a:r>
            <a:endParaRPr lang="tr-TR" b="1" smtClean="0">
              <a:latin typeface="Calibri" pitchFamily="34" charset="0"/>
              <a:ea typeface="Times New Roman" pitchFamily="18" charset="0"/>
              <a:cs typeface="Calibri" pitchFamily="34" charset="0"/>
            </a:endParaRPr>
          </a:p>
          <a:p>
            <a:endParaRPr lang="tr-TR" smtClean="0">
              <a:ea typeface="Times New Roman" pitchFamily="18" charset="0"/>
              <a:cs typeface="Calibri" pitchFamily="34" charset="0"/>
            </a:endParaRPr>
          </a:p>
        </p:txBody>
      </p:sp>
      <p:pic>
        <p:nvPicPr>
          <p:cNvPr id="28676" name="Picture 5" descr="http://www.gazetekucukcekmece.com/images/haberler/cocugun_calisma_odasi_nasil_olmali_h6745.jpg"/>
          <p:cNvPicPr>
            <a:picLocks noChangeAspect="1" noChangeArrowheads="1"/>
          </p:cNvPicPr>
          <p:nvPr/>
        </p:nvPicPr>
        <p:blipFill>
          <a:blip r:embed="rId2" cstate="print"/>
          <a:srcRect/>
          <a:stretch>
            <a:fillRect/>
          </a:stretch>
        </p:blipFill>
        <p:spPr bwMode="auto">
          <a:xfrm>
            <a:off x="4991100" y="4095750"/>
            <a:ext cx="4152900" cy="27622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9987" name="Rectangle 3"/>
          <p:cNvSpPr>
            <a:spLocks noGrp="1" noChangeArrowheads="1"/>
          </p:cNvSpPr>
          <p:nvPr>
            <p:ph type="body" idx="1"/>
          </p:nvPr>
        </p:nvSpPr>
        <p:spPr>
          <a:xfrm>
            <a:off x="685800" y="1600200"/>
            <a:ext cx="7772400" cy="4114800"/>
          </a:xfrm>
        </p:spPr>
        <p:txBody>
          <a:bodyPr/>
          <a:lstStyle/>
          <a:p>
            <a:pPr eaLnBrk="1" hangingPunct="1">
              <a:lnSpc>
                <a:spcPct val="90000"/>
              </a:lnSpc>
            </a:pPr>
            <a:r>
              <a:rPr lang="tr-TR" smtClean="0">
                <a:latin typeface="Comic Sans MS" pitchFamily="66" charset="0"/>
              </a:rPr>
              <a:t>Okul, eğitim-öğretim işlerini yerine getirirken aile ortamının çocuk üzerindeki etkilerine dayanmak ve onlardan hareket etmek zorundadır.</a:t>
            </a:r>
          </a:p>
          <a:p>
            <a:pPr eaLnBrk="1" hangingPunct="1">
              <a:lnSpc>
                <a:spcPct val="90000"/>
              </a:lnSpc>
            </a:pPr>
            <a:endParaRPr lang="tr-TR" smtClean="0">
              <a:latin typeface="Comic Sans MS" pitchFamily="66" charset="0"/>
            </a:endParaRPr>
          </a:p>
          <a:p>
            <a:pPr eaLnBrk="1" hangingPunct="1">
              <a:lnSpc>
                <a:spcPct val="90000"/>
              </a:lnSpc>
            </a:pPr>
            <a:r>
              <a:rPr lang="tr-TR" smtClean="0">
                <a:latin typeface="Comic Sans MS" pitchFamily="66" charset="0"/>
              </a:rPr>
              <a:t>Ailenin de, okulun da aynı hedef için , çocuğun en iyi şekilde yetişmesi için çaba harcaması gerekir.</a:t>
            </a:r>
          </a:p>
          <a:p>
            <a:pPr eaLnBrk="1" hangingPunct="1">
              <a:lnSpc>
                <a:spcPct val="90000"/>
              </a:lnSpc>
            </a:pPr>
            <a:endParaRPr lang="tr-TR"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69987">
                                            <p:txEl>
                                              <p:pRg st="0" end="0"/>
                                            </p:txEl>
                                          </p:spTgt>
                                        </p:tgtEl>
                                        <p:attrNameLst>
                                          <p:attrName>style.visibility</p:attrName>
                                        </p:attrNameLst>
                                      </p:cBhvr>
                                      <p:to>
                                        <p:strVal val="visible"/>
                                      </p:to>
                                    </p:set>
                                    <p:anim calcmode="lin" valueType="num">
                                      <p:cBhvr additive="base">
                                        <p:cTn id="7" dur="500" fill="hold"/>
                                        <p:tgtEl>
                                          <p:spTgt spid="169987">
                                            <p:txEl>
                                              <p:pRg st="0" end="0"/>
                                            </p:txEl>
                                          </p:spTgt>
                                        </p:tgtEl>
                                        <p:attrNameLst>
                                          <p:attrName>ppt_x</p:attrName>
                                        </p:attrNameLst>
                                      </p:cBhvr>
                                      <p:tavLst>
                                        <p:tav tm="0">
                                          <p:val>
                                            <p:strVal val="1+#ppt_w/2"/>
                                          </p:val>
                                        </p:tav>
                                        <p:tav tm="100000">
                                          <p:val>
                                            <p:strVal val="#ppt_x"/>
                                          </p:val>
                                        </p:tav>
                                      </p:tavLst>
                                    </p:anim>
                                    <p:anim calcmode="lin" valueType="num">
                                      <p:cBhvr additive="base">
                                        <p:cTn id="8" dur="500" fill="hold"/>
                                        <p:tgtEl>
                                          <p:spTgt spid="16998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69987">
                                            <p:txEl>
                                              <p:pRg st="2" end="2"/>
                                            </p:txEl>
                                          </p:spTgt>
                                        </p:tgtEl>
                                        <p:attrNameLst>
                                          <p:attrName>style.visibility</p:attrName>
                                        </p:attrNameLst>
                                      </p:cBhvr>
                                      <p:to>
                                        <p:strVal val="visible"/>
                                      </p:to>
                                    </p:set>
                                    <p:anim calcmode="lin" valueType="num">
                                      <p:cBhvr additive="base">
                                        <p:cTn id="13" dur="500" fill="hold"/>
                                        <p:tgtEl>
                                          <p:spTgt spid="169987">
                                            <p:txEl>
                                              <p:pRg st="2" end="2"/>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6998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9987" grpId="0" build="p" autoUpdateAnimBg="0"/>
    </p:bldLst>
  </p:timing>
</p:sld>
</file>

<file path=ppt/slides/slide1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1011" name="Rectangle 3"/>
          <p:cNvSpPr>
            <a:spLocks noGrp="1" noChangeArrowheads="1"/>
          </p:cNvSpPr>
          <p:nvPr>
            <p:ph type="body" idx="1"/>
          </p:nvPr>
        </p:nvSpPr>
        <p:spPr>
          <a:xfrm>
            <a:off x="381000" y="838200"/>
            <a:ext cx="8458200" cy="5638800"/>
          </a:xfrm>
        </p:spPr>
        <p:txBody>
          <a:bodyPr/>
          <a:lstStyle/>
          <a:p>
            <a:pPr eaLnBrk="1" hangingPunct="1">
              <a:lnSpc>
                <a:spcPct val="90000"/>
              </a:lnSpc>
            </a:pPr>
            <a:r>
              <a:rPr lang="tr-TR" smtClean="0">
                <a:latin typeface="Comic Sans MS" pitchFamily="66" charset="0"/>
              </a:rPr>
              <a:t>Oysa”</a:t>
            </a:r>
            <a:r>
              <a:rPr lang="tr-TR" b="1" smtClean="0">
                <a:latin typeface="Comic Sans MS" pitchFamily="66" charset="0"/>
              </a:rPr>
              <a:t>eğitimin sürekliliği</a:t>
            </a:r>
            <a:r>
              <a:rPr lang="tr-TR" smtClean="0">
                <a:latin typeface="Comic Sans MS" pitchFamily="66" charset="0"/>
              </a:rPr>
              <a:t> “ ilkesi , çocuğun evde aldığı eğitimle , okulda aldığı eğitimin uygunluğu halinde , sonucun daha iyi olacağı yönündedir.</a:t>
            </a:r>
          </a:p>
          <a:p>
            <a:pPr eaLnBrk="1" hangingPunct="1">
              <a:lnSpc>
                <a:spcPct val="90000"/>
              </a:lnSpc>
            </a:pPr>
            <a:endParaRPr lang="tr-TR" smtClean="0">
              <a:latin typeface="Comic Sans MS" pitchFamily="66" charset="0"/>
            </a:endParaRPr>
          </a:p>
          <a:p>
            <a:pPr eaLnBrk="1" hangingPunct="1">
              <a:lnSpc>
                <a:spcPct val="90000"/>
              </a:lnSpc>
            </a:pPr>
            <a:r>
              <a:rPr lang="tr-TR" smtClean="0">
                <a:latin typeface="Comic Sans MS" pitchFamily="66" charset="0"/>
              </a:rPr>
              <a:t>Bu durumda aile ve okulun işbirliği yapmaları; birbirlerini tanımaya çalışmaları ortak hedefleri gerçekleştirmede daha başarılı olabilmeleri için , önemli bir adım olacaktır.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1011">
                                            <p:txEl>
                                              <p:pRg st="0" end="0"/>
                                            </p:txEl>
                                          </p:spTgt>
                                        </p:tgtEl>
                                        <p:attrNameLst>
                                          <p:attrName>style.visibility</p:attrName>
                                        </p:attrNameLst>
                                      </p:cBhvr>
                                      <p:to>
                                        <p:strVal val="visible"/>
                                      </p:to>
                                    </p:set>
                                    <p:anim calcmode="lin" valueType="num">
                                      <p:cBhvr>
                                        <p:cTn id="7" dur="1000" fill="hold"/>
                                        <p:tgtEl>
                                          <p:spTgt spid="17101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101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101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101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71011">
                                            <p:txEl>
                                              <p:pRg st="2" end="2"/>
                                            </p:txEl>
                                          </p:spTgt>
                                        </p:tgtEl>
                                        <p:attrNameLst>
                                          <p:attrName>style.visibility</p:attrName>
                                        </p:attrNameLst>
                                      </p:cBhvr>
                                      <p:to>
                                        <p:strVal val="visible"/>
                                      </p:to>
                                    </p:set>
                                    <p:anim calcmode="lin" valueType="num">
                                      <p:cBhvr>
                                        <p:cTn id="15" dur="1000" fill="hold"/>
                                        <p:tgtEl>
                                          <p:spTgt spid="171011">
                                            <p:txEl>
                                              <p:pRg st="2" end="2"/>
                                            </p:txEl>
                                          </p:spTgt>
                                        </p:tgtEl>
                                        <p:attrNameLst>
                                          <p:attrName>ppt_w</p:attrName>
                                        </p:attrNameLst>
                                      </p:cBhvr>
                                      <p:tavLst>
                                        <p:tav tm="0">
                                          <p:val>
                                            <p:fltVal val="0"/>
                                          </p:val>
                                        </p:tav>
                                        <p:tav tm="100000">
                                          <p:val>
                                            <p:strVal val="#ppt_w"/>
                                          </p:val>
                                        </p:tav>
                                      </p:tavLst>
                                    </p:anim>
                                    <p:anim calcmode="lin" valueType="num">
                                      <p:cBhvr>
                                        <p:cTn id="16" dur="1000" fill="hold"/>
                                        <p:tgtEl>
                                          <p:spTgt spid="171011">
                                            <p:txEl>
                                              <p:pRg st="2" end="2"/>
                                            </p:txEl>
                                          </p:spTgt>
                                        </p:tgtEl>
                                        <p:attrNameLst>
                                          <p:attrName>ppt_h</p:attrName>
                                        </p:attrNameLst>
                                      </p:cBhvr>
                                      <p:tavLst>
                                        <p:tav tm="0">
                                          <p:val>
                                            <p:fltVal val="0"/>
                                          </p:val>
                                        </p:tav>
                                        <p:tav tm="100000">
                                          <p:val>
                                            <p:strVal val="#ppt_h"/>
                                          </p:val>
                                        </p:tav>
                                      </p:tavLst>
                                    </p:anim>
                                    <p:anim calcmode="lin" valueType="num">
                                      <p:cBhvr>
                                        <p:cTn id="17" dur="1000" fill="hold"/>
                                        <p:tgtEl>
                                          <p:spTgt spid="171011">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71011">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1011" grpId="0" build="p" autoUpdateAnimBg="0"/>
    </p:bldLst>
  </p:timing>
</p:sld>
</file>

<file path=ppt/slides/slide1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2035" name="Rectangle 3"/>
          <p:cNvSpPr>
            <a:spLocks noGrp="1" noChangeArrowheads="1"/>
          </p:cNvSpPr>
          <p:nvPr>
            <p:ph type="body" idx="1"/>
          </p:nvPr>
        </p:nvSpPr>
        <p:spPr>
          <a:xfrm>
            <a:off x="228600" y="1295400"/>
            <a:ext cx="8686800" cy="5257800"/>
          </a:xfrm>
        </p:spPr>
        <p:txBody>
          <a:bodyPr/>
          <a:lstStyle/>
          <a:p>
            <a:pPr eaLnBrk="1" hangingPunct="1"/>
            <a:r>
              <a:rPr lang="tr-TR" smtClean="0">
                <a:latin typeface="Comic Sans MS" pitchFamily="66" charset="0"/>
              </a:rPr>
              <a:t>Başarılı bir eğitim ve öğretimin gerçekleşmesinde , öğretmenin bilgi ve becerisi kadar , </a:t>
            </a:r>
            <a:r>
              <a:rPr lang="tr-TR" b="1" smtClean="0">
                <a:latin typeface="Comic Sans MS" pitchFamily="66" charset="0"/>
              </a:rPr>
              <a:t>ÖĞRETMEN-ÖĞRENCİ</a:t>
            </a:r>
            <a:r>
              <a:rPr lang="tr-TR" smtClean="0">
                <a:latin typeface="Comic Sans MS" pitchFamily="66" charset="0"/>
              </a:rPr>
              <a:t> arasındaki duygusal ve sosyal ilişkinin de son derece önemli rolü vardır.</a:t>
            </a:r>
          </a:p>
          <a:p>
            <a:pPr eaLnBrk="1" hangingPunct="1"/>
            <a:r>
              <a:rPr lang="tr-TR" smtClean="0">
                <a:latin typeface="Comic Sans MS" pitchFamily="66" charset="0"/>
              </a:rPr>
              <a:t>Sınıf ortamı içinde öğretmenle öğrenci arasında kurulacak </a:t>
            </a:r>
            <a:r>
              <a:rPr lang="tr-TR" b="1" smtClean="0">
                <a:latin typeface="Comic Sans MS" pitchFamily="66" charset="0"/>
              </a:rPr>
              <a:t>SEVGİ,KARŞILIKLI</a:t>
            </a:r>
            <a:r>
              <a:rPr lang="tr-TR" smtClean="0">
                <a:latin typeface="Comic Sans MS" pitchFamily="66" charset="0"/>
              </a:rPr>
              <a:t> </a:t>
            </a:r>
            <a:r>
              <a:rPr lang="tr-TR" b="1" smtClean="0">
                <a:latin typeface="Comic Sans MS" pitchFamily="66" charset="0"/>
              </a:rPr>
              <a:t>SAYGI VE GÜVEN BAĞI</a:t>
            </a:r>
            <a:r>
              <a:rPr lang="tr-TR" smtClean="0">
                <a:latin typeface="Comic Sans MS" pitchFamily="66" charset="0"/>
              </a:rPr>
              <a:t>, aile ve öğretmenin yanlış tutumları yüzünden zedelenebilir.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2035">
                                            <p:txEl>
                                              <p:pRg st="0" end="0"/>
                                            </p:txEl>
                                          </p:spTgt>
                                        </p:tgtEl>
                                        <p:attrNameLst>
                                          <p:attrName>style.visibility</p:attrName>
                                        </p:attrNameLst>
                                      </p:cBhvr>
                                      <p:to>
                                        <p:strVal val="visible"/>
                                      </p:to>
                                    </p:set>
                                    <p:anim calcmode="lin" valueType="num">
                                      <p:cBhvr>
                                        <p:cTn id="7" dur="1000" fill="hold"/>
                                        <p:tgtEl>
                                          <p:spTgt spid="17203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203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203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203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72035">
                                            <p:txEl>
                                              <p:pRg st="1" end="1"/>
                                            </p:txEl>
                                          </p:spTgt>
                                        </p:tgtEl>
                                        <p:attrNameLst>
                                          <p:attrName>style.visibility</p:attrName>
                                        </p:attrNameLst>
                                      </p:cBhvr>
                                      <p:to>
                                        <p:strVal val="visible"/>
                                      </p:to>
                                    </p:set>
                                    <p:anim calcmode="lin" valueType="num">
                                      <p:cBhvr>
                                        <p:cTn id="15" dur="1000" fill="hold"/>
                                        <p:tgtEl>
                                          <p:spTgt spid="172035">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72035">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7203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7203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2035" grpId="0" build="p" autoUpdateAnimBg="0"/>
    </p:bldLst>
  </p:timing>
</p:sld>
</file>

<file path=ppt/slides/slide1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3059" name="Rectangle 3"/>
          <p:cNvSpPr>
            <a:spLocks noGrp="1" noChangeArrowheads="1"/>
          </p:cNvSpPr>
          <p:nvPr>
            <p:ph type="body" idx="1"/>
          </p:nvPr>
        </p:nvSpPr>
        <p:spPr>
          <a:xfrm>
            <a:off x="685800" y="1066800"/>
            <a:ext cx="7772400" cy="5029200"/>
          </a:xfrm>
          <a:solidFill>
            <a:schemeClr val="hlink"/>
          </a:solidFill>
        </p:spPr>
        <p:txBody>
          <a:bodyPr/>
          <a:lstStyle/>
          <a:p>
            <a:pPr eaLnBrk="1" hangingPunct="1">
              <a:defRPr/>
            </a:pPr>
            <a:r>
              <a:rPr lang="tr-TR" smtClean="0">
                <a:latin typeface="Comic Sans MS" pitchFamily="66" charset="0"/>
              </a:rPr>
              <a:t>Herhangi bir sorunun varlığında </a:t>
            </a:r>
            <a:r>
              <a:rPr lang="tr-TR" b="1" smtClean="0">
                <a:latin typeface="Comic Sans MS" pitchFamily="66" charset="0"/>
              </a:rPr>
              <a:t>suçlamak,</a:t>
            </a:r>
            <a:r>
              <a:rPr lang="tr-TR" smtClean="0">
                <a:latin typeface="Comic Sans MS" pitchFamily="66" charset="0"/>
              </a:rPr>
              <a:t> </a:t>
            </a:r>
            <a:r>
              <a:rPr lang="tr-TR" b="1" smtClean="0">
                <a:latin typeface="Comic Sans MS" pitchFamily="66" charset="0"/>
              </a:rPr>
              <a:t>şikayet etmek</a:t>
            </a:r>
            <a:r>
              <a:rPr lang="tr-TR" smtClean="0">
                <a:latin typeface="Comic Sans MS" pitchFamily="66" charset="0"/>
              </a:rPr>
              <a:t>,</a:t>
            </a:r>
            <a:r>
              <a:rPr lang="tr-TR" b="1" smtClean="0">
                <a:latin typeface="Comic Sans MS" pitchFamily="66" charset="0"/>
              </a:rPr>
              <a:t>kızgınlık göstermek,sorunun çözümünü</a:t>
            </a:r>
            <a:r>
              <a:rPr lang="tr-TR" smtClean="0">
                <a:latin typeface="Comic Sans MS" pitchFamily="66" charset="0"/>
              </a:rPr>
              <a:t> </a:t>
            </a:r>
            <a:r>
              <a:rPr lang="tr-TR" b="1" smtClean="0">
                <a:latin typeface="Comic Sans MS" pitchFamily="66" charset="0"/>
              </a:rPr>
              <a:t>sağlayamayacağı gibi</a:t>
            </a:r>
            <a:r>
              <a:rPr lang="tr-TR" smtClean="0">
                <a:latin typeface="Comic Sans MS" pitchFamily="66" charset="0"/>
              </a:rPr>
              <a:t> ; insanlar arasındaki iletişimi bozduğu için , </a:t>
            </a:r>
            <a:r>
              <a:rPr lang="tr-TR" b="1" smtClean="0">
                <a:effectLst>
                  <a:outerShdw blurRad="38100" dist="38100" dir="2700000" algn="tl">
                    <a:srgbClr val="000000"/>
                  </a:outerShdw>
                </a:effectLst>
                <a:latin typeface="Comic Sans MS" pitchFamily="66" charset="0"/>
              </a:rPr>
              <a:t>hoşgörü , sabır ve dostlukla</a:t>
            </a:r>
            <a:r>
              <a:rPr lang="tr-TR" smtClean="0">
                <a:latin typeface="Comic Sans MS" pitchFamily="66" charset="0"/>
              </a:rPr>
              <a:t> kolayca çözümlenecek bir sorun , gereksiz yere büyütülmüş olacaktır.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73059">
                                            <p:txEl>
                                              <p:pRg st="0" end="0"/>
                                            </p:txEl>
                                          </p:spTgt>
                                        </p:tgtEl>
                                        <p:attrNameLst>
                                          <p:attrName>style.visibility</p:attrName>
                                        </p:attrNameLst>
                                      </p:cBhvr>
                                      <p:to>
                                        <p:strVal val="visible"/>
                                      </p:to>
                                    </p:set>
                                    <p:anim calcmode="lin" valueType="num">
                                      <p:cBhvr additive="base">
                                        <p:cTn id="7" dur="5000" fill="hold"/>
                                        <p:tgtEl>
                                          <p:spTgt spid="173059">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7305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3059" grpId="0" build="p" autoUpdateAnimBg="0"/>
    </p:bldLst>
  </p:timing>
</p:sld>
</file>

<file path=ppt/slides/slide1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082" name="Rectangle 2"/>
          <p:cNvSpPr>
            <a:spLocks noGrp="1" noChangeArrowheads="1"/>
          </p:cNvSpPr>
          <p:nvPr>
            <p:ph type="title"/>
          </p:nvPr>
        </p:nvSpPr>
        <p:spPr>
          <a:xfrm>
            <a:off x="228600" y="252413"/>
            <a:ext cx="8686800" cy="2771775"/>
          </a:xfrm>
          <a:solidFill>
            <a:srgbClr val="FFCCFF"/>
          </a:solidFill>
        </p:spPr>
        <p:txBody>
          <a:bodyPr/>
          <a:lstStyle/>
          <a:p>
            <a:pPr eaLnBrk="1" hangingPunct="1"/>
            <a:r>
              <a:rPr lang="tr-TR" smtClean="0">
                <a:latin typeface="Comic Sans MS" pitchFamily="66" charset="0"/>
              </a:rPr>
              <a:t>Öğretmenin aileyi yakından tanıması , çocuğunuzu daha kolay tanıyabilmesinde önemli bir faktördür.</a:t>
            </a:r>
          </a:p>
        </p:txBody>
      </p:sp>
      <p:sp>
        <p:nvSpPr>
          <p:cNvPr id="174083" name="Rectangle 3"/>
          <p:cNvSpPr>
            <a:spLocks noGrp="1" noChangeArrowheads="1"/>
          </p:cNvSpPr>
          <p:nvPr>
            <p:ph type="body" idx="1"/>
          </p:nvPr>
        </p:nvSpPr>
        <p:spPr>
          <a:xfrm>
            <a:off x="304800" y="3048000"/>
            <a:ext cx="8458200" cy="3505200"/>
          </a:xfrm>
        </p:spPr>
        <p:txBody>
          <a:bodyPr/>
          <a:lstStyle/>
          <a:p>
            <a:pPr eaLnBrk="1" hangingPunct="1"/>
            <a:r>
              <a:rPr lang="tr-TR" smtClean="0">
                <a:latin typeface="Comic Sans MS" pitchFamily="66" charset="0"/>
              </a:rPr>
              <a:t>Ailedeki disiplin anlayışı,aile üyeleri arasındaki ilişkiler , anne- babanın çocuğa karşı tutumunun öğretmen tarafından bilinmesi ; onun öğrencide gözlediği çeşitli davranışları anlayıp değerlendirmesine ve öğrenciyi daha iyi anlamasına yardımcı olacaktır.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4082"/>
                                        </p:tgtEl>
                                        <p:attrNameLst>
                                          <p:attrName>style.visibility</p:attrName>
                                        </p:attrNameLst>
                                      </p:cBhvr>
                                      <p:to>
                                        <p:strVal val="visible"/>
                                      </p:to>
                                    </p:set>
                                    <p:anim calcmode="lin" valueType="num">
                                      <p:cBhvr additive="base">
                                        <p:cTn id="7" dur="500" fill="hold"/>
                                        <p:tgtEl>
                                          <p:spTgt spid="174082"/>
                                        </p:tgtEl>
                                        <p:attrNameLst>
                                          <p:attrName>ppt_x</p:attrName>
                                        </p:attrNameLst>
                                      </p:cBhvr>
                                      <p:tavLst>
                                        <p:tav tm="0">
                                          <p:val>
                                            <p:strVal val="#ppt_x"/>
                                          </p:val>
                                        </p:tav>
                                        <p:tav tm="100000">
                                          <p:val>
                                            <p:strVal val="#ppt_x"/>
                                          </p:val>
                                        </p:tav>
                                      </p:tavLst>
                                    </p:anim>
                                    <p:anim calcmode="lin" valueType="num">
                                      <p:cBhvr additive="base">
                                        <p:cTn id="8" dur="500" fill="hold"/>
                                        <p:tgtEl>
                                          <p:spTgt spid="17408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74083">
                                            <p:txEl>
                                              <p:pRg st="0" end="0"/>
                                            </p:txEl>
                                          </p:spTgt>
                                        </p:tgtEl>
                                        <p:attrNameLst>
                                          <p:attrName>style.visibility</p:attrName>
                                        </p:attrNameLst>
                                      </p:cBhvr>
                                      <p:to>
                                        <p:strVal val="visible"/>
                                      </p:to>
                                    </p:set>
                                    <p:anim calcmode="lin" valueType="num">
                                      <p:cBhvr>
                                        <p:cTn id="13" dur="1000" fill="hold"/>
                                        <p:tgtEl>
                                          <p:spTgt spid="17408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7408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7408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408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082" grpId="0" animBg="1" autoUpdateAnimBg="0"/>
      <p:bldP spid="174083" grpId="0" build="p" autoUpdateAnimBg="0"/>
    </p:bldLst>
  </p:timing>
</p:sld>
</file>

<file path=ppt/slides/slide1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a:xfrm>
            <a:off x="304800" y="174625"/>
            <a:ext cx="8458200" cy="1860550"/>
          </a:xfrm>
        </p:spPr>
        <p:txBody>
          <a:bodyPr/>
          <a:lstStyle/>
          <a:p>
            <a:pPr eaLnBrk="1" hangingPunct="1">
              <a:defRPr/>
            </a:pPr>
            <a:r>
              <a:rPr lang="tr-TR" sz="3600" b="1" smtClean="0">
                <a:effectLst>
                  <a:outerShdw blurRad="38100" dist="38100" dir="2700000" algn="tl">
                    <a:srgbClr val="C0C0C0"/>
                  </a:outerShdw>
                </a:effectLst>
                <a:latin typeface="Comic Sans MS" pitchFamily="66" charset="0"/>
              </a:rPr>
              <a:t>Okul aile işbirliği, </a:t>
            </a:r>
            <a:br>
              <a:rPr lang="tr-TR" sz="3600" b="1" smtClean="0">
                <a:effectLst>
                  <a:outerShdw blurRad="38100" dist="38100" dir="2700000" algn="tl">
                    <a:srgbClr val="C0C0C0"/>
                  </a:outerShdw>
                </a:effectLst>
                <a:latin typeface="Comic Sans MS" pitchFamily="66" charset="0"/>
              </a:rPr>
            </a:br>
            <a:r>
              <a:rPr lang="tr-TR" sz="3600" b="1" smtClean="0">
                <a:effectLst>
                  <a:outerShdw blurRad="38100" dist="38100" dir="2700000" algn="tl">
                    <a:srgbClr val="C0C0C0"/>
                  </a:outerShdw>
                </a:effectLst>
                <a:latin typeface="Comic Sans MS" pitchFamily="66" charset="0"/>
              </a:rPr>
              <a:t> ailenin de okulu daha iyi tanımasına yardımcı olacaktır</a:t>
            </a:r>
            <a:r>
              <a:rPr lang="tr-TR" b="1" smtClean="0">
                <a:effectLst>
                  <a:outerShdw blurRad="38100" dist="38100" dir="2700000" algn="tl">
                    <a:srgbClr val="C0C0C0"/>
                  </a:outerShdw>
                </a:effectLst>
                <a:latin typeface="Comic Sans MS" pitchFamily="66" charset="0"/>
              </a:rPr>
              <a:t>.</a:t>
            </a:r>
            <a:endParaRPr lang="tr-TR" smtClean="0">
              <a:latin typeface="Comic Sans MS" pitchFamily="66" charset="0"/>
            </a:endParaRPr>
          </a:p>
        </p:txBody>
      </p:sp>
      <p:sp>
        <p:nvSpPr>
          <p:cNvPr id="175107" name="Rectangle 3"/>
          <p:cNvSpPr>
            <a:spLocks noGrp="1" noChangeArrowheads="1"/>
          </p:cNvSpPr>
          <p:nvPr>
            <p:ph type="body" idx="1"/>
          </p:nvPr>
        </p:nvSpPr>
        <p:spPr>
          <a:xfrm>
            <a:off x="228600" y="2133600"/>
            <a:ext cx="8610600" cy="4495800"/>
          </a:xfrm>
        </p:spPr>
        <p:txBody>
          <a:bodyPr/>
          <a:lstStyle/>
          <a:p>
            <a:pPr eaLnBrk="1" hangingPunct="1">
              <a:lnSpc>
                <a:spcPct val="90000"/>
              </a:lnSpc>
            </a:pPr>
            <a:r>
              <a:rPr lang="tr-TR" smtClean="0">
                <a:latin typeface="Comic Sans MS" pitchFamily="66" charset="0"/>
              </a:rPr>
              <a:t>Okuldaki </a:t>
            </a:r>
            <a:r>
              <a:rPr lang="tr-TR" b="1" smtClean="0">
                <a:latin typeface="Comic Sans MS" pitchFamily="66" charset="0"/>
              </a:rPr>
              <a:t>eğitim anlayışının</a:t>
            </a:r>
            <a:r>
              <a:rPr lang="tr-TR" smtClean="0">
                <a:latin typeface="Comic Sans MS" pitchFamily="66" charset="0"/>
              </a:rPr>
              <a:t>,</a:t>
            </a:r>
            <a:r>
              <a:rPr lang="tr-TR" b="1" smtClean="0">
                <a:latin typeface="Comic Sans MS" pitchFamily="66" charset="0"/>
              </a:rPr>
              <a:t>sınıfta uygulanan eğitim- öğretim metotlarının</a:t>
            </a:r>
            <a:r>
              <a:rPr lang="tr-TR" smtClean="0">
                <a:latin typeface="Comic Sans MS" pitchFamily="66" charset="0"/>
              </a:rPr>
              <a:t> </a:t>
            </a:r>
            <a:r>
              <a:rPr lang="tr-TR" b="1" smtClean="0">
                <a:latin typeface="Comic Sans MS" pitchFamily="66" charset="0"/>
              </a:rPr>
              <a:t>tartışılması,öğretmenin çocukla ilgili olarak aileden beklentilerinin anlatılması eğitimin</a:t>
            </a:r>
            <a:r>
              <a:rPr lang="tr-TR" smtClean="0">
                <a:latin typeface="Comic Sans MS" pitchFamily="66" charset="0"/>
              </a:rPr>
              <a:t> </a:t>
            </a:r>
            <a:r>
              <a:rPr lang="tr-TR" b="1" smtClean="0">
                <a:latin typeface="Comic Sans MS" pitchFamily="66" charset="0"/>
              </a:rPr>
              <a:t>başarısına katkı sağlayacaktır.</a:t>
            </a:r>
          </a:p>
          <a:p>
            <a:pPr eaLnBrk="1" hangingPunct="1">
              <a:lnSpc>
                <a:spcPct val="90000"/>
              </a:lnSpc>
            </a:pPr>
            <a:r>
              <a:rPr lang="tr-TR" smtClean="0">
                <a:latin typeface="Comic Sans MS" pitchFamily="66" charset="0"/>
              </a:rPr>
              <a:t>Her iki tarafın da görevlerinin sınırlarını ve ne yapacaklarını çok iyi bilmeleri halinde önemli sorunların ortaya çıkmayacağı kesindir.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75106"/>
                                        </p:tgtEl>
                                        <p:attrNameLst>
                                          <p:attrName>style.visibility</p:attrName>
                                        </p:attrNameLst>
                                      </p:cBhvr>
                                      <p:to>
                                        <p:strVal val="visible"/>
                                      </p:to>
                                    </p:set>
                                    <p:anim calcmode="lin" valueType="num">
                                      <p:cBhvr additive="base">
                                        <p:cTn id="7" dur="500" fill="hold"/>
                                        <p:tgtEl>
                                          <p:spTgt spid="175106"/>
                                        </p:tgtEl>
                                        <p:attrNameLst>
                                          <p:attrName>ppt_x</p:attrName>
                                        </p:attrNameLst>
                                      </p:cBhvr>
                                      <p:tavLst>
                                        <p:tav tm="0">
                                          <p:val>
                                            <p:strVal val="#ppt_x"/>
                                          </p:val>
                                        </p:tav>
                                        <p:tav tm="100000">
                                          <p:val>
                                            <p:strVal val="#ppt_x"/>
                                          </p:val>
                                        </p:tav>
                                      </p:tavLst>
                                    </p:anim>
                                    <p:anim calcmode="lin" valueType="num">
                                      <p:cBhvr additive="base">
                                        <p:cTn id="8" dur="500" fill="hold"/>
                                        <p:tgtEl>
                                          <p:spTgt spid="1751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75107">
                                            <p:txEl>
                                              <p:pRg st="0" end="0"/>
                                            </p:txEl>
                                          </p:spTgt>
                                        </p:tgtEl>
                                        <p:attrNameLst>
                                          <p:attrName>style.visibility</p:attrName>
                                        </p:attrNameLst>
                                      </p:cBhvr>
                                      <p:to>
                                        <p:strVal val="visible"/>
                                      </p:to>
                                    </p:set>
                                    <p:anim calcmode="lin" valueType="num">
                                      <p:cBhvr>
                                        <p:cTn id="13" dur="1000" fill="hold"/>
                                        <p:tgtEl>
                                          <p:spTgt spid="17510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7510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751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51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75107">
                                            <p:txEl>
                                              <p:pRg st="1" end="1"/>
                                            </p:txEl>
                                          </p:spTgt>
                                        </p:tgtEl>
                                        <p:attrNameLst>
                                          <p:attrName>style.visibility</p:attrName>
                                        </p:attrNameLst>
                                      </p:cBhvr>
                                      <p:to>
                                        <p:strVal val="visible"/>
                                      </p:to>
                                    </p:set>
                                    <p:anim calcmode="lin" valueType="num">
                                      <p:cBhvr>
                                        <p:cTn id="21" dur="1000" fill="hold"/>
                                        <p:tgtEl>
                                          <p:spTgt spid="175107">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75107">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75107">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75107">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6" grpId="0" autoUpdateAnimBg="0"/>
      <p:bldP spid="175107" grpId="0" build="p" autoUpdateAnimBg="0"/>
    </p:bldLst>
  </p:timing>
</p:sld>
</file>

<file path=ppt/slides/slide1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6131" name="Rectangle 3"/>
          <p:cNvSpPr>
            <a:spLocks noGrp="1" noChangeArrowheads="1"/>
          </p:cNvSpPr>
          <p:nvPr>
            <p:ph type="body" idx="1"/>
          </p:nvPr>
        </p:nvSpPr>
        <p:spPr>
          <a:xfrm>
            <a:off x="228600" y="1066800"/>
            <a:ext cx="8534400" cy="5562600"/>
          </a:xfrm>
        </p:spPr>
        <p:txBody>
          <a:bodyPr/>
          <a:lstStyle/>
          <a:p>
            <a:pPr eaLnBrk="1" hangingPunct="1"/>
            <a:r>
              <a:rPr lang="tr-TR" smtClean="0">
                <a:latin typeface="Comic Sans MS" pitchFamily="66" charset="0"/>
              </a:rPr>
              <a:t>Böylece ev ödevleri, derslere hazırlanma yöntemi, günlük ders çalışma programı yapma konusunda ortak tutum benimsenmiş olur.</a:t>
            </a:r>
          </a:p>
          <a:p>
            <a:pPr eaLnBrk="1" hangingPunct="1"/>
            <a:r>
              <a:rPr lang="tr-TR" smtClean="0">
                <a:latin typeface="Comic Sans MS" pitchFamily="66" charset="0"/>
              </a:rPr>
              <a:t>Yöntem farklılığı gereksiz yere zaman kaybı ve zorluklara neden olabilir.  Çocuk, çok sevdiği , güvendiği babasına mı , her şeyi en iyi bildiğini düşündüğü öğretmenine mi inanması gerektiği konusunda kararsızlığa düşmekte bu da öğrenmenin verimliliğini azaltmaktadır.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176131">
                                            <p:txEl>
                                              <p:pRg st="0" end="0"/>
                                            </p:txEl>
                                          </p:spTgt>
                                        </p:tgtEl>
                                        <p:attrNameLst>
                                          <p:attrName>style.visibility</p:attrName>
                                        </p:attrNameLst>
                                      </p:cBhvr>
                                      <p:to>
                                        <p:strVal val="visible"/>
                                      </p:to>
                                    </p:set>
                                    <p:anim calcmode="lin" valueType="num">
                                      <p:cBhvr>
                                        <p:cTn id="7" dur="1000" fill="hold"/>
                                        <p:tgtEl>
                                          <p:spTgt spid="176131">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6131">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6131">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176131">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176131">
                                            <p:txEl>
                                              <p:pRg st="1" end="1"/>
                                            </p:txEl>
                                          </p:spTgt>
                                        </p:tgtEl>
                                        <p:attrNameLst>
                                          <p:attrName>style.visibility</p:attrName>
                                        </p:attrNameLst>
                                      </p:cBhvr>
                                      <p:to>
                                        <p:strVal val="visible"/>
                                      </p:to>
                                    </p:set>
                                    <p:anim calcmode="lin" valueType="num">
                                      <p:cBhvr>
                                        <p:cTn id="15" dur="1000" fill="hold"/>
                                        <p:tgtEl>
                                          <p:spTgt spid="176131">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176131">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176131">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176131">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6131" grpId="0" build="p" autoUpdateAnimBg="0"/>
    </p:bldLst>
  </p:timing>
</p:sld>
</file>

<file path=ppt/slides/slide1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a:xfrm>
            <a:off x="228600" y="341313"/>
            <a:ext cx="8686800" cy="2289175"/>
          </a:xfrm>
        </p:spPr>
        <p:txBody>
          <a:bodyPr/>
          <a:lstStyle/>
          <a:p>
            <a:pPr eaLnBrk="1" hangingPunct="1">
              <a:defRPr/>
            </a:pPr>
            <a:r>
              <a:rPr lang="tr-TR" sz="3600" b="1" smtClean="0">
                <a:effectLst>
                  <a:outerShdw blurRad="38100" dist="38100" dir="2700000" algn="tl">
                    <a:srgbClr val="C0C0C0"/>
                  </a:outerShdw>
                </a:effectLst>
                <a:latin typeface="Comic Sans MS" pitchFamily="66" charset="0"/>
              </a:rPr>
              <a:t>Hangi yaşta olursa olsun,çocuğu ailesi dışında , aile olmaksızın ele almak , eğitim öğretimdeki çabaların verimini azaltacaktır.</a:t>
            </a:r>
            <a:endParaRPr lang="tr-TR" smtClean="0">
              <a:latin typeface="Comic Sans MS" pitchFamily="66" charset="0"/>
            </a:endParaRPr>
          </a:p>
        </p:txBody>
      </p:sp>
      <p:sp>
        <p:nvSpPr>
          <p:cNvPr id="177155" name="Rectangle 3"/>
          <p:cNvSpPr>
            <a:spLocks noGrp="1" noChangeArrowheads="1"/>
          </p:cNvSpPr>
          <p:nvPr>
            <p:ph type="body" idx="1"/>
          </p:nvPr>
        </p:nvSpPr>
        <p:spPr>
          <a:xfrm>
            <a:off x="228600" y="2895600"/>
            <a:ext cx="8610600" cy="3657600"/>
          </a:xfrm>
        </p:spPr>
        <p:txBody>
          <a:bodyPr/>
          <a:lstStyle/>
          <a:p>
            <a:pPr eaLnBrk="1" hangingPunct="1"/>
            <a:r>
              <a:rPr lang="tr-TR" smtClean="0">
                <a:latin typeface="Comic Sans MS" pitchFamily="66" charset="0"/>
              </a:rPr>
              <a:t>Öğrencinin ev ortamından kaynaklanan istenmeyen davranışları ancak aile ile kurulacak sağlıklı bir iletişimle giderilebilir.</a:t>
            </a:r>
          </a:p>
          <a:p>
            <a:pPr eaLnBrk="1" hangingPunct="1"/>
            <a:r>
              <a:rPr lang="tr-TR" smtClean="0">
                <a:latin typeface="Comic Sans MS" pitchFamily="66" charset="0"/>
              </a:rPr>
              <a:t>Çocuğun okula gelinceye kadarki hayatını geçirdiği ailesi, okula başladıktan sonra da etkisini sürdürmektedir.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177154"/>
                                        </p:tgtEl>
                                        <p:attrNameLst>
                                          <p:attrName>style.visibility</p:attrName>
                                        </p:attrNameLst>
                                      </p:cBhvr>
                                      <p:to>
                                        <p:strVal val="visible"/>
                                      </p:to>
                                    </p:set>
                                    <p:anim calcmode="lin" valueType="num">
                                      <p:cBhvr additive="base">
                                        <p:cTn id="7" dur="500" fill="hold"/>
                                        <p:tgtEl>
                                          <p:spTgt spid="177154"/>
                                        </p:tgtEl>
                                        <p:attrNameLst>
                                          <p:attrName>ppt_x</p:attrName>
                                        </p:attrNameLst>
                                      </p:cBhvr>
                                      <p:tavLst>
                                        <p:tav tm="0">
                                          <p:val>
                                            <p:strVal val="1+#ppt_w/2"/>
                                          </p:val>
                                        </p:tav>
                                        <p:tav tm="100000">
                                          <p:val>
                                            <p:strVal val="#ppt_x"/>
                                          </p:val>
                                        </p:tav>
                                      </p:tavLst>
                                    </p:anim>
                                    <p:anim calcmode="lin" valueType="num">
                                      <p:cBhvr additive="base">
                                        <p:cTn id="8" dur="500" fill="hold"/>
                                        <p:tgtEl>
                                          <p:spTgt spid="17715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77155">
                                            <p:txEl>
                                              <p:pRg st="0" end="0"/>
                                            </p:txEl>
                                          </p:spTgt>
                                        </p:tgtEl>
                                        <p:attrNameLst>
                                          <p:attrName>style.visibility</p:attrName>
                                        </p:attrNameLst>
                                      </p:cBhvr>
                                      <p:to>
                                        <p:strVal val="visible"/>
                                      </p:to>
                                    </p:set>
                                    <p:anim calcmode="lin" valueType="num">
                                      <p:cBhvr>
                                        <p:cTn id="13" dur="1000" fill="hold"/>
                                        <p:tgtEl>
                                          <p:spTgt spid="17715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7715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7715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7715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177155">
                                            <p:txEl>
                                              <p:pRg st="1" end="1"/>
                                            </p:txEl>
                                          </p:spTgt>
                                        </p:tgtEl>
                                        <p:attrNameLst>
                                          <p:attrName>style.visibility</p:attrName>
                                        </p:attrNameLst>
                                      </p:cBhvr>
                                      <p:to>
                                        <p:strVal val="visible"/>
                                      </p:to>
                                    </p:set>
                                    <p:anim calcmode="lin" valueType="num">
                                      <p:cBhvr>
                                        <p:cTn id="21" dur="1000" fill="hold"/>
                                        <p:tgtEl>
                                          <p:spTgt spid="177155">
                                            <p:txEl>
                                              <p:pRg st="1" end="1"/>
                                            </p:txEl>
                                          </p:spTgt>
                                        </p:tgtEl>
                                        <p:attrNameLst>
                                          <p:attrName>ppt_w</p:attrName>
                                        </p:attrNameLst>
                                      </p:cBhvr>
                                      <p:tavLst>
                                        <p:tav tm="0">
                                          <p:val>
                                            <p:fltVal val="0"/>
                                          </p:val>
                                        </p:tav>
                                        <p:tav tm="100000">
                                          <p:val>
                                            <p:strVal val="#ppt_w"/>
                                          </p:val>
                                        </p:tav>
                                      </p:tavLst>
                                    </p:anim>
                                    <p:anim calcmode="lin" valueType="num">
                                      <p:cBhvr>
                                        <p:cTn id="22" dur="1000" fill="hold"/>
                                        <p:tgtEl>
                                          <p:spTgt spid="177155">
                                            <p:txEl>
                                              <p:pRg st="1" end="1"/>
                                            </p:txEl>
                                          </p:spTgt>
                                        </p:tgtEl>
                                        <p:attrNameLst>
                                          <p:attrName>ppt_h</p:attrName>
                                        </p:attrNameLst>
                                      </p:cBhvr>
                                      <p:tavLst>
                                        <p:tav tm="0">
                                          <p:val>
                                            <p:fltVal val="0"/>
                                          </p:val>
                                        </p:tav>
                                        <p:tav tm="100000">
                                          <p:val>
                                            <p:strVal val="#ppt_h"/>
                                          </p:val>
                                        </p:tav>
                                      </p:tavLst>
                                    </p:anim>
                                    <p:anim calcmode="lin" valueType="num">
                                      <p:cBhvr>
                                        <p:cTn id="23" dur="1000" fill="hold"/>
                                        <p:tgtEl>
                                          <p:spTgt spid="177155">
                                            <p:txEl>
                                              <p:pRg st="1" end="1"/>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177155">
                                            <p:txEl>
                                              <p:pRg st="1" end="1"/>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7154" grpId="0" autoUpdateAnimBg="0"/>
      <p:bldP spid="177155" grpId="0" build="p" autoUpdateAnimBg="0"/>
    </p:bldLst>
  </p:timing>
</p:sld>
</file>

<file path=ppt/slides/slide1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914400" y="1674813"/>
            <a:ext cx="7391400" cy="3508375"/>
          </a:xfrm>
          <a:solidFill>
            <a:srgbClr val="FFCCFF"/>
          </a:solidFill>
        </p:spPr>
        <p:txBody>
          <a:bodyPr/>
          <a:lstStyle/>
          <a:p>
            <a:pPr eaLnBrk="1" hangingPunct="1">
              <a:defRPr/>
            </a:pPr>
            <a:r>
              <a:rPr lang="tr-TR" b="1" smtClean="0">
                <a:solidFill>
                  <a:schemeClr val="accent2"/>
                </a:solidFill>
                <a:effectLst>
                  <a:outerShdw blurRad="38100" dist="38100" dir="2700000" algn="tl">
                    <a:srgbClr val="000000"/>
                  </a:outerShdw>
                </a:effectLst>
                <a:latin typeface="Comic Sans MS" pitchFamily="66" charset="0"/>
              </a:rPr>
              <a:t>ÖĞRETMEN;</a:t>
            </a:r>
            <a:r>
              <a:rPr lang="tr-TR" sz="3600" b="1" smtClean="0">
                <a:solidFill>
                  <a:schemeClr val="accent2"/>
                </a:solidFill>
                <a:effectLst>
                  <a:outerShdw blurRad="38100" dist="38100" dir="2700000" algn="tl">
                    <a:srgbClr val="000000"/>
                  </a:outerShdw>
                </a:effectLst>
                <a:latin typeface="Comic Sans MS" pitchFamily="66" charset="0"/>
              </a:rPr>
              <a:t> </a:t>
            </a:r>
            <a:br>
              <a:rPr lang="tr-TR" sz="3600" b="1" smtClean="0">
                <a:solidFill>
                  <a:schemeClr val="accent2"/>
                </a:solidFill>
                <a:effectLst>
                  <a:outerShdw blurRad="38100" dist="38100" dir="2700000" algn="tl">
                    <a:srgbClr val="000000"/>
                  </a:outerShdw>
                </a:effectLst>
                <a:latin typeface="Comic Sans MS" pitchFamily="66" charset="0"/>
              </a:rPr>
            </a:br>
            <a:r>
              <a:rPr lang="tr-TR" sz="3600" b="1" smtClean="0">
                <a:effectLst>
                  <a:outerShdw blurRad="38100" dist="38100" dir="2700000" algn="tl">
                    <a:srgbClr val="000000"/>
                  </a:outerShdw>
                </a:effectLst>
                <a:latin typeface="Comic Sans MS" pitchFamily="66" charset="0"/>
              </a:rPr>
              <a:t/>
            </a:r>
            <a:br>
              <a:rPr lang="tr-TR" sz="3600" b="1" smtClean="0">
                <a:effectLst>
                  <a:outerShdw blurRad="38100" dist="38100" dir="2700000" algn="tl">
                    <a:srgbClr val="000000"/>
                  </a:outerShdw>
                </a:effectLst>
                <a:latin typeface="Comic Sans MS" pitchFamily="66" charset="0"/>
              </a:rPr>
            </a:br>
            <a:r>
              <a:rPr lang="tr-TR" sz="3600" b="1" smtClean="0">
                <a:effectLst>
                  <a:outerShdw blurRad="38100" dist="38100" dir="2700000" algn="tl">
                    <a:srgbClr val="000000"/>
                  </a:outerShdw>
                </a:effectLst>
                <a:latin typeface="Comic Sans MS" pitchFamily="66" charset="0"/>
              </a:rPr>
              <a:t>aile ortamının etkilerini dikkate almadan sürdüreceği </a:t>
            </a:r>
            <a:br>
              <a:rPr lang="tr-TR" sz="3600" b="1" smtClean="0">
                <a:effectLst>
                  <a:outerShdw blurRad="38100" dist="38100" dir="2700000" algn="tl">
                    <a:srgbClr val="000000"/>
                  </a:outerShdw>
                </a:effectLst>
                <a:latin typeface="Comic Sans MS" pitchFamily="66" charset="0"/>
              </a:rPr>
            </a:br>
            <a:r>
              <a:rPr lang="tr-TR" sz="3600" b="1" smtClean="0">
                <a:effectLst>
                  <a:outerShdw blurRad="38100" dist="38100" dir="2700000" algn="tl">
                    <a:srgbClr val="000000"/>
                  </a:outerShdw>
                </a:effectLst>
                <a:latin typeface="Comic Sans MS" pitchFamily="66" charset="0"/>
              </a:rPr>
              <a:t>eğitim- öğretim çabalarında , yeterince başarılı olamaz.</a:t>
            </a:r>
            <a:endParaRPr lang="tr-TR"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78178"/>
                                        </p:tgtEl>
                                        <p:attrNameLst>
                                          <p:attrName>style.visibility</p:attrName>
                                        </p:attrNameLst>
                                      </p:cBhvr>
                                      <p:to>
                                        <p:strVal val="visible"/>
                                      </p:to>
                                    </p:set>
                                    <p:anim calcmode="lin" valueType="num">
                                      <p:cBhvr additive="base">
                                        <p:cTn id="7" dur="5000" fill="hold"/>
                                        <p:tgtEl>
                                          <p:spTgt spid="178178"/>
                                        </p:tgtEl>
                                        <p:attrNameLst>
                                          <p:attrName>ppt_x</p:attrName>
                                        </p:attrNameLst>
                                      </p:cBhvr>
                                      <p:tavLst>
                                        <p:tav tm="0">
                                          <p:val>
                                            <p:strVal val="#ppt_x"/>
                                          </p:val>
                                        </p:tav>
                                        <p:tav tm="100000">
                                          <p:val>
                                            <p:strVal val="#ppt_x"/>
                                          </p:val>
                                        </p:tav>
                                      </p:tavLst>
                                    </p:anim>
                                    <p:anim calcmode="lin" valueType="num">
                                      <p:cBhvr additive="base">
                                        <p:cTn id="8" dur="5000" fill="hold"/>
                                        <p:tgtEl>
                                          <p:spTgt spid="1781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8178" grpId="0" animBg="1" autoUpdateAnimBg="0"/>
    </p:bldLst>
  </p:timing>
</p:sld>
</file>

<file path=ppt/slides/slide1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9202" name="Rectangle 2"/>
          <p:cNvSpPr>
            <a:spLocks noGrp="1" noChangeArrowheads="1"/>
          </p:cNvSpPr>
          <p:nvPr>
            <p:ph type="title"/>
          </p:nvPr>
        </p:nvSpPr>
        <p:spPr>
          <a:xfrm>
            <a:off x="457200" y="138113"/>
            <a:ext cx="8229600" cy="2771775"/>
          </a:xfrm>
          <a:solidFill>
            <a:srgbClr val="FFCCFF"/>
          </a:solidFill>
        </p:spPr>
        <p:txBody>
          <a:bodyPr/>
          <a:lstStyle/>
          <a:p>
            <a:pPr eaLnBrk="1" hangingPunct="1">
              <a:defRPr/>
            </a:pPr>
            <a:r>
              <a:rPr lang="tr-TR" smtClean="0">
                <a:latin typeface="Comic Sans MS" pitchFamily="66" charset="0"/>
              </a:rPr>
              <a:t>İlköğretimde </a:t>
            </a:r>
            <a:br>
              <a:rPr lang="tr-TR" smtClean="0">
                <a:latin typeface="Comic Sans MS" pitchFamily="66" charset="0"/>
              </a:rPr>
            </a:br>
            <a:r>
              <a:rPr lang="tr-TR" sz="3600" b="1" smtClean="0">
                <a:effectLst>
                  <a:outerShdw blurRad="38100" dist="38100" dir="2700000" algn="tl">
                    <a:srgbClr val="000000"/>
                  </a:outerShdw>
                </a:effectLst>
                <a:latin typeface="Comic Sans MS" pitchFamily="66" charset="0"/>
              </a:rPr>
              <a:t>REHBERLİK VE PSİKOLOJİK</a:t>
            </a:r>
            <a:r>
              <a:rPr lang="tr-TR" smtClean="0">
                <a:latin typeface="Comic Sans MS" pitchFamily="66" charset="0"/>
              </a:rPr>
              <a:t> </a:t>
            </a:r>
            <a:r>
              <a:rPr lang="tr-TR" b="1" smtClean="0">
                <a:effectLst>
                  <a:outerShdw blurRad="38100" dist="38100" dir="2700000" algn="tl">
                    <a:srgbClr val="000000"/>
                  </a:outerShdw>
                </a:effectLst>
                <a:latin typeface="Comic Sans MS" pitchFamily="66" charset="0"/>
              </a:rPr>
              <a:t>DANIŞMANIN </a:t>
            </a:r>
            <a:r>
              <a:rPr lang="tr-TR" smtClean="0">
                <a:latin typeface="Comic Sans MS" pitchFamily="66" charset="0"/>
              </a:rPr>
              <a:t/>
            </a:r>
            <a:br>
              <a:rPr lang="tr-TR" smtClean="0">
                <a:latin typeface="Comic Sans MS" pitchFamily="66" charset="0"/>
              </a:rPr>
            </a:br>
            <a:r>
              <a:rPr lang="tr-TR" b="1" smtClean="0">
                <a:effectLst>
                  <a:outerShdw blurRad="38100" dist="38100" dir="2700000" algn="tl">
                    <a:srgbClr val="000000"/>
                  </a:outerShdw>
                </a:effectLst>
                <a:latin typeface="Comic Sans MS" pitchFamily="66" charset="0"/>
              </a:rPr>
              <a:t>önemi</a:t>
            </a:r>
            <a:endParaRPr lang="tr-TR" smtClean="0">
              <a:latin typeface="Comic Sans MS" pitchFamily="66" charset="0"/>
            </a:endParaRPr>
          </a:p>
        </p:txBody>
      </p:sp>
      <p:sp>
        <p:nvSpPr>
          <p:cNvPr id="179203" name="Rectangle 3"/>
          <p:cNvSpPr>
            <a:spLocks noGrp="1" noChangeArrowheads="1"/>
          </p:cNvSpPr>
          <p:nvPr>
            <p:ph type="body" idx="1"/>
          </p:nvPr>
        </p:nvSpPr>
        <p:spPr>
          <a:xfrm>
            <a:off x="685800" y="2971800"/>
            <a:ext cx="7772400" cy="3581400"/>
          </a:xfrm>
        </p:spPr>
        <p:txBody>
          <a:bodyPr/>
          <a:lstStyle/>
          <a:p>
            <a:pPr eaLnBrk="1" hangingPunct="1">
              <a:defRPr/>
            </a:pPr>
            <a:r>
              <a:rPr lang="tr-TR" smtClean="0">
                <a:latin typeface="Comic Sans MS" pitchFamily="66" charset="0"/>
              </a:rPr>
              <a:t>“</a:t>
            </a:r>
            <a:r>
              <a:rPr lang="tr-TR" b="1" smtClean="0">
                <a:effectLst>
                  <a:outerShdw blurRad="38100" dist="38100" dir="2700000" algn="tl">
                    <a:srgbClr val="C0C0C0"/>
                  </a:outerShdw>
                </a:effectLst>
                <a:latin typeface="Comic Sans MS" pitchFamily="66" charset="0"/>
              </a:rPr>
              <a:t>REHBERLİK</a:t>
            </a:r>
            <a:r>
              <a:rPr lang="tr-TR" smtClean="0">
                <a:latin typeface="Comic Sans MS" pitchFamily="66" charset="0"/>
              </a:rPr>
              <a:t> kişinin kendini daha iyi anlaması, çevresindeki imkanların farkında olması,bunlardan kendine en uygun tercihleri yapabilmesi ve kendini gerçekleştirebilmesi için yapılan yardım sürecidir.”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79202"/>
                                        </p:tgtEl>
                                        <p:attrNameLst>
                                          <p:attrName>style.visibility</p:attrName>
                                        </p:attrNameLst>
                                      </p:cBhvr>
                                      <p:to>
                                        <p:strVal val="visible"/>
                                      </p:to>
                                    </p:set>
                                    <p:anim calcmode="lin" valueType="num">
                                      <p:cBhvr additive="base">
                                        <p:cTn id="7" dur="5000" fill="hold"/>
                                        <p:tgtEl>
                                          <p:spTgt spid="179202"/>
                                        </p:tgtEl>
                                        <p:attrNameLst>
                                          <p:attrName>ppt_x</p:attrName>
                                        </p:attrNameLst>
                                      </p:cBhvr>
                                      <p:tavLst>
                                        <p:tav tm="0">
                                          <p:val>
                                            <p:strVal val="#ppt_x"/>
                                          </p:val>
                                        </p:tav>
                                        <p:tav tm="100000">
                                          <p:val>
                                            <p:strVal val="#ppt_x"/>
                                          </p:val>
                                        </p:tav>
                                      </p:tavLst>
                                    </p:anim>
                                    <p:anim calcmode="lin" valueType="num">
                                      <p:cBhvr additive="base">
                                        <p:cTn id="8" dur="5000" fill="hold"/>
                                        <p:tgtEl>
                                          <p:spTgt spid="17920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79203">
                                            <p:txEl>
                                              <p:pRg st="0" end="0"/>
                                            </p:txEl>
                                          </p:spTgt>
                                        </p:tgtEl>
                                        <p:attrNameLst>
                                          <p:attrName>style.visibility</p:attrName>
                                        </p:attrNameLst>
                                      </p:cBhvr>
                                      <p:to>
                                        <p:strVal val="visible"/>
                                      </p:to>
                                    </p:set>
                                    <p:anim calcmode="lin" valueType="num">
                                      <p:cBhvr additive="base">
                                        <p:cTn id="13" dur="500" fill="hold"/>
                                        <p:tgtEl>
                                          <p:spTgt spid="179203">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7920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202" grpId="0" animBg="1" autoUpdateAnimBg="0"/>
      <p:bldP spid="179203" grpId="0" build="p"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endParaRPr lang="tr-TR"/>
          </a:p>
        </p:txBody>
      </p:sp>
      <p:sp>
        <p:nvSpPr>
          <p:cNvPr id="48133" name="Rectangle 5"/>
          <p:cNvSpPr>
            <a:spLocks noChangeArrowheads="1"/>
          </p:cNvSpPr>
          <p:nvPr/>
        </p:nvSpPr>
        <p:spPr bwMode="auto">
          <a:xfrm>
            <a:off x="539750" y="0"/>
            <a:ext cx="7777163" cy="701675"/>
          </a:xfrm>
          <a:prstGeom prst="rect">
            <a:avLst/>
          </a:prstGeom>
          <a:noFill/>
          <a:ln w="9525">
            <a:noFill/>
            <a:miter lim="800000"/>
            <a:headEnd/>
            <a:tailEnd/>
          </a:ln>
          <a:effectLst/>
        </p:spPr>
        <p:txBody>
          <a:bodyPr>
            <a:spAutoFit/>
          </a:bodyPr>
          <a:lstStyle/>
          <a:p>
            <a:pPr algn="ctr"/>
            <a:r>
              <a:rPr lang="tr-TR" sz="4000" b="1">
                <a:solidFill>
                  <a:srgbClr val="FF0000"/>
                </a:solidFill>
                <a:effectLst>
                  <a:outerShdw blurRad="38100" dist="38100" dir="2700000" algn="tl">
                    <a:srgbClr val="C0C0C0"/>
                  </a:outerShdw>
                </a:effectLst>
                <a:latin typeface="Comic Sans MS" pitchFamily="66" charset="0"/>
              </a:rPr>
              <a:t>EĞİTİM AİLEDE BAŞLAR</a:t>
            </a:r>
          </a:p>
        </p:txBody>
      </p:sp>
      <p:sp>
        <p:nvSpPr>
          <p:cNvPr id="48134" name="Rectangle 6"/>
          <p:cNvSpPr>
            <a:spLocks noChangeArrowheads="1"/>
          </p:cNvSpPr>
          <p:nvPr/>
        </p:nvSpPr>
        <p:spPr bwMode="auto">
          <a:xfrm>
            <a:off x="393700" y="981075"/>
            <a:ext cx="8750300" cy="5262979"/>
          </a:xfrm>
          <a:prstGeom prst="rect">
            <a:avLst/>
          </a:prstGeom>
          <a:noFill/>
          <a:ln w="9525">
            <a:noFill/>
            <a:miter lim="800000"/>
            <a:headEnd/>
            <a:tailEnd/>
          </a:ln>
          <a:effectLst/>
        </p:spPr>
        <p:txBody>
          <a:bodyPr>
            <a:spAutoFit/>
          </a:bodyPr>
          <a:lstStyle/>
          <a:p>
            <a:pPr>
              <a:spcBef>
                <a:spcPct val="20000"/>
              </a:spcBef>
              <a:buClr>
                <a:schemeClr val="hlink"/>
              </a:buClr>
              <a:buSzPct val="65000"/>
              <a:buFont typeface="Wingdings" pitchFamily="2" charset="2"/>
              <a:buNone/>
            </a:pPr>
            <a:r>
              <a:rPr lang="tr-TR" sz="2800" b="1" dirty="0">
                <a:effectLst>
                  <a:outerShdw blurRad="38100" dist="38100" dir="2700000" algn="tl">
                    <a:srgbClr val="C0C0C0"/>
                  </a:outerShdw>
                </a:effectLst>
              </a:rPr>
              <a:t>Çocuklarımızın  eğitiminde ve başarılı olmalarında etkili olan ortamlar  </a:t>
            </a:r>
            <a:r>
              <a:rPr lang="tr-TR" sz="2800" b="1" dirty="0">
                <a:effectLst>
                  <a:outerShdw blurRad="38100" dist="38100" dir="2700000" algn="tl">
                    <a:srgbClr val="C0C0C0"/>
                  </a:outerShdw>
                </a:effectLst>
                <a:latin typeface="Comic Sans MS" pitchFamily="66" charset="0"/>
              </a:rPr>
              <a:t>Aile, Okul ve yaşanılan çevredir. </a:t>
            </a:r>
          </a:p>
          <a:p>
            <a:pPr>
              <a:spcBef>
                <a:spcPct val="20000"/>
              </a:spcBef>
              <a:buClr>
                <a:schemeClr val="hlink"/>
              </a:buClr>
              <a:buSzPct val="65000"/>
              <a:buFont typeface="Wingdings" pitchFamily="2" charset="2"/>
              <a:buNone/>
            </a:pPr>
            <a:endParaRPr lang="tr-TR" sz="2800" b="1" dirty="0">
              <a:effectLst>
                <a:outerShdw blurRad="38100" dist="38100" dir="2700000" algn="tl">
                  <a:srgbClr val="C0C0C0"/>
                </a:outerShdw>
              </a:effectLst>
              <a:latin typeface="Comic Sans MS" pitchFamily="66" charset="0"/>
            </a:endParaRPr>
          </a:p>
          <a:p>
            <a:pPr>
              <a:spcBef>
                <a:spcPct val="20000"/>
              </a:spcBef>
              <a:buClr>
                <a:schemeClr val="hlink"/>
              </a:buClr>
              <a:buSzPct val="65000"/>
              <a:buFont typeface="Wingdings" pitchFamily="2" charset="2"/>
              <a:buNone/>
            </a:pPr>
            <a:endParaRPr lang="tr-TR" sz="2800" b="1" dirty="0">
              <a:effectLst>
                <a:outerShdw blurRad="38100" dist="38100" dir="2700000" algn="tl">
                  <a:srgbClr val="C0C0C0"/>
                </a:outerShdw>
              </a:effectLst>
              <a:latin typeface="Comic Sans MS" pitchFamily="66" charset="0"/>
            </a:endParaRPr>
          </a:p>
          <a:p>
            <a:pPr>
              <a:spcBef>
                <a:spcPct val="20000"/>
              </a:spcBef>
              <a:buClr>
                <a:schemeClr val="hlink"/>
              </a:buClr>
              <a:buSzPct val="65000"/>
              <a:buFont typeface="Wingdings" pitchFamily="2" charset="2"/>
              <a:buNone/>
            </a:pPr>
            <a:r>
              <a:rPr lang="tr-TR" sz="2800" b="1" dirty="0">
                <a:effectLst>
                  <a:outerShdw blurRad="38100" dist="38100" dir="2700000" algn="tl">
                    <a:srgbClr val="C0C0C0"/>
                  </a:outerShdw>
                </a:effectLst>
                <a:latin typeface="Comic Sans MS" pitchFamily="66" charset="0"/>
              </a:rPr>
              <a:t>Bu 3 ortam birbirini tamamlayan fonksiyonlara sahip olmakla beraber çocuğun eğitiminde en önemli görev aileye düşmektedir.</a:t>
            </a:r>
          </a:p>
          <a:p>
            <a:pPr>
              <a:spcBef>
                <a:spcPct val="20000"/>
              </a:spcBef>
              <a:buClr>
                <a:schemeClr val="hlink"/>
              </a:buClr>
              <a:buSzPct val="65000"/>
              <a:buFont typeface="Wingdings" pitchFamily="2" charset="2"/>
              <a:buNone/>
            </a:pPr>
            <a:endParaRPr lang="tr-TR" sz="2800" b="1" dirty="0">
              <a:effectLst>
                <a:outerShdw blurRad="38100" dist="38100" dir="2700000" algn="tl">
                  <a:srgbClr val="C0C0C0"/>
                </a:outerShdw>
              </a:effectLst>
              <a:latin typeface="Comic Sans MS" pitchFamily="66" charset="0"/>
            </a:endParaRPr>
          </a:p>
          <a:p>
            <a:pPr>
              <a:spcBef>
                <a:spcPct val="20000"/>
              </a:spcBef>
              <a:buClr>
                <a:schemeClr val="hlink"/>
              </a:buClr>
              <a:buSzPct val="65000"/>
              <a:buFont typeface="Wingdings" pitchFamily="2" charset="2"/>
              <a:buNone/>
            </a:pPr>
            <a:r>
              <a:rPr lang="tr-TR" sz="2800" b="1" dirty="0">
                <a:effectLst>
                  <a:outerShdw blurRad="38100" dist="38100" dir="2700000" algn="tl">
                    <a:srgbClr val="C0C0C0"/>
                  </a:outerShdw>
                </a:effectLst>
                <a:latin typeface="Comic Sans MS" pitchFamily="66" charset="0"/>
              </a:rPr>
              <a:t>Yapılan araştırmalar,huzurlu ve mutlu ailelerde yetişen çocukların okul ve iş yaşamında daha başarılı olduklarını göstermiştir.</a:t>
            </a:r>
          </a:p>
        </p:txBody>
      </p:sp>
      <p:pic>
        <p:nvPicPr>
          <p:cNvPr id="48136" name="Picture 8" descr=","/>
          <p:cNvPicPr>
            <a:picLocks noChangeAspect="1" noChangeArrowheads="1" noCrop="1"/>
          </p:cNvPicPr>
          <p:nvPr/>
        </p:nvPicPr>
        <p:blipFill>
          <a:blip r:embed="rId2" cstate="print"/>
          <a:srcRect/>
          <a:stretch>
            <a:fillRect/>
          </a:stretch>
        </p:blipFill>
        <p:spPr bwMode="auto">
          <a:xfrm>
            <a:off x="7885113" y="2349500"/>
            <a:ext cx="1428750" cy="1209675"/>
          </a:xfrm>
          <a:prstGeom prst="rect">
            <a:avLst/>
          </a:prstGeom>
          <a:noFill/>
        </p:spPr>
      </p:pic>
      <p:pic>
        <p:nvPicPr>
          <p:cNvPr id="48138" name="Picture 10" descr=","/>
          <p:cNvPicPr>
            <a:picLocks noChangeAspect="1" noChangeArrowheads="1" noCrop="1"/>
          </p:cNvPicPr>
          <p:nvPr/>
        </p:nvPicPr>
        <p:blipFill>
          <a:blip r:embed="rId2" cstate="print"/>
          <a:srcRect/>
          <a:stretch>
            <a:fillRect/>
          </a:stretch>
        </p:blipFill>
        <p:spPr bwMode="auto">
          <a:xfrm>
            <a:off x="-323850" y="-315913"/>
            <a:ext cx="1428750" cy="12096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8133"/>
                                        </p:tgtEl>
                                        <p:attrNameLst>
                                          <p:attrName>style.visibility</p:attrName>
                                        </p:attrNameLst>
                                      </p:cBhvr>
                                      <p:to>
                                        <p:strVal val="visible"/>
                                      </p:to>
                                    </p:set>
                                    <p:animEffect transition="in" filter="dissolve">
                                      <p:cBhvr>
                                        <p:cTn id="7" dur="500"/>
                                        <p:tgtEl>
                                          <p:spTgt spid="48133"/>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8134"/>
                                        </p:tgtEl>
                                        <p:attrNameLst>
                                          <p:attrName>style.visibility</p:attrName>
                                        </p:attrNameLst>
                                      </p:cBhvr>
                                      <p:to>
                                        <p:strVal val="visible"/>
                                      </p:to>
                                    </p:set>
                                    <p:animEffect transition="in" filter="dissolve">
                                      <p:cBhvr>
                                        <p:cTn id="10" dur="500"/>
                                        <p:tgtEl>
                                          <p:spTgt spid="48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3" grpId="0"/>
      <p:bldP spid="4813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2074242"/>
          </a:xfrm>
        </p:spPr>
        <p:txBody>
          <a:bodyPr>
            <a:normAutofit fontScale="90000"/>
          </a:bodyPr>
          <a:lstStyle/>
          <a:p>
            <a:pPr algn="ctr"/>
            <a:r>
              <a:rPr lang="tr-TR" b="1" i="1" dirty="0" smtClean="0"/>
              <a:t>ÖĞRENCİLERİN DERS ÇALIŞMA ALIŞKANLIĞI KAZANMALARINDA ANNE BABALARA DÜŞEN GÖREVLER </a:t>
            </a:r>
            <a:r>
              <a:rPr lang="tr-TR" dirty="0" smtClean="0"/>
              <a:t>   </a:t>
            </a:r>
            <a:endParaRPr lang="tr-TR" dirty="0"/>
          </a:p>
        </p:txBody>
      </p:sp>
      <p:sp>
        <p:nvSpPr>
          <p:cNvPr id="3" name="2 İçerik Yer Tutucusu"/>
          <p:cNvSpPr>
            <a:spLocks noGrp="1"/>
          </p:cNvSpPr>
          <p:nvPr>
            <p:ph idx="1"/>
          </p:nvPr>
        </p:nvSpPr>
        <p:spPr>
          <a:xfrm>
            <a:off x="0" y="2564904"/>
            <a:ext cx="9144000" cy="3561259"/>
          </a:xfrm>
        </p:spPr>
        <p:txBody>
          <a:bodyPr/>
          <a:lstStyle/>
          <a:p>
            <a:r>
              <a:rPr lang="tr-TR" dirty="0" smtClean="0"/>
              <a:t>Çocuğunuzdan ders çalıştığı sürece, onun dikkatini dağıtacak başka işler yapmasını istemeyin.           </a:t>
            </a:r>
          </a:p>
          <a:p>
            <a:endParaRPr lang="tr-TR" dirty="0"/>
          </a:p>
        </p:txBody>
      </p:sp>
      <p:pic>
        <p:nvPicPr>
          <p:cNvPr id="4" name="Picture 2" descr="fit90"/>
          <p:cNvPicPr>
            <a:picLocks noChangeAspect="1" noChangeArrowheads="1"/>
          </p:cNvPicPr>
          <p:nvPr/>
        </p:nvPicPr>
        <p:blipFill>
          <a:blip r:embed="rId2" cstate="print"/>
          <a:srcRect/>
          <a:stretch>
            <a:fillRect/>
          </a:stretch>
        </p:blipFill>
        <p:spPr bwMode="auto">
          <a:xfrm>
            <a:off x="971600" y="3789040"/>
            <a:ext cx="7140380" cy="2852936"/>
          </a:xfrm>
          <a:prstGeom prst="rect">
            <a:avLst/>
          </a:prstGeom>
          <a:noFill/>
        </p:spPr>
      </p:pic>
    </p:spTree>
  </p:cSld>
  <p:clrMapOvr>
    <a:masterClrMapping/>
  </p:clrMapOvr>
  <p:timing>
    <p:tnLst>
      <p:par>
        <p:cT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0226" name="Rectangle 2"/>
          <p:cNvSpPr>
            <a:spLocks noGrp="1" noChangeArrowheads="1"/>
          </p:cNvSpPr>
          <p:nvPr>
            <p:ph type="title"/>
          </p:nvPr>
        </p:nvSpPr>
        <p:spPr>
          <a:xfrm>
            <a:off x="609600" y="244475"/>
            <a:ext cx="7848600" cy="2406650"/>
          </a:xfrm>
        </p:spPr>
        <p:txBody>
          <a:bodyPr/>
          <a:lstStyle/>
          <a:p>
            <a:pPr eaLnBrk="1" hangingPunct="1">
              <a:defRPr/>
            </a:pPr>
            <a:r>
              <a:rPr lang="tr-TR" smtClean="0">
                <a:latin typeface="Comic Sans MS" pitchFamily="66" charset="0"/>
              </a:rPr>
              <a:t>“</a:t>
            </a:r>
            <a:r>
              <a:rPr lang="tr-TR" sz="3200" smtClean="0">
                <a:latin typeface="Comic Sans MS" pitchFamily="66" charset="0"/>
              </a:rPr>
              <a:t>Bireylerin kendilerini daha iyi tanımaları,sorunlarına en uygun çözüm yolu bulabilmeleri süreci” ise </a:t>
            </a:r>
            <a:r>
              <a:rPr lang="tr-TR" sz="3600" b="1" smtClean="0">
                <a:effectLst>
                  <a:outerShdw blurRad="38100" dist="38100" dir="2700000" algn="tl">
                    <a:srgbClr val="C0C0C0"/>
                  </a:outerShdw>
                </a:effectLst>
                <a:latin typeface="Comic Sans MS" pitchFamily="66" charset="0"/>
              </a:rPr>
              <a:t>PSİKOLOJİK </a:t>
            </a:r>
            <a:r>
              <a:rPr lang="tr-TR" smtClean="0">
                <a:latin typeface="Comic Sans MS" pitchFamily="66" charset="0"/>
              </a:rPr>
              <a:t>DANIŞMADIR.</a:t>
            </a:r>
          </a:p>
        </p:txBody>
      </p:sp>
      <p:sp>
        <p:nvSpPr>
          <p:cNvPr id="180227" name="Rectangle 3"/>
          <p:cNvSpPr>
            <a:spLocks noGrp="1" noChangeArrowheads="1"/>
          </p:cNvSpPr>
          <p:nvPr>
            <p:ph type="body" idx="1"/>
          </p:nvPr>
        </p:nvSpPr>
        <p:spPr>
          <a:xfrm>
            <a:off x="228600" y="3048000"/>
            <a:ext cx="8686800" cy="3505200"/>
          </a:xfrm>
        </p:spPr>
        <p:txBody>
          <a:bodyPr/>
          <a:lstStyle/>
          <a:p>
            <a:pPr eaLnBrk="1" hangingPunct="1"/>
            <a:r>
              <a:rPr lang="tr-TR" smtClean="0">
                <a:latin typeface="Comic Sans MS" pitchFamily="66" charset="0"/>
              </a:rPr>
              <a:t>EĞİTİM kişinin sadece bilgi kazanması ve bunları davranış haline dönüştürebilmesi değildir.Modern anlamda eğitim, bireyin bedensel, duygusal , sosyal ve zihinsel yeteneklerinin hem kendisi için , hem de buna bağlı olarak toplum için en uygun şekilde gelişmesi sürecidir.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0226"/>
                                        </p:tgtEl>
                                        <p:attrNameLst>
                                          <p:attrName>style.visibility</p:attrName>
                                        </p:attrNameLst>
                                      </p:cBhvr>
                                      <p:to>
                                        <p:strVal val="visible"/>
                                      </p:to>
                                    </p:set>
                                    <p:anim calcmode="lin" valueType="num">
                                      <p:cBhvr additive="base">
                                        <p:cTn id="7" dur="5000" fill="hold"/>
                                        <p:tgtEl>
                                          <p:spTgt spid="180226"/>
                                        </p:tgtEl>
                                        <p:attrNameLst>
                                          <p:attrName>ppt_x</p:attrName>
                                        </p:attrNameLst>
                                      </p:cBhvr>
                                      <p:tavLst>
                                        <p:tav tm="0">
                                          <p:val>
                                            <p:strVal val="#ppt_x"/>
                                          </p:val>
                                        </p:tav>
                                        <p:tav tm="100000">
                                          <p:val>
                                            <p:strVal val="#ppt_x"/>
                                          </p:val>
                                        </p:tav>
                                      </p:tavLst>
                                    </p:anim>
                                    <p:anim calcmode="lin" valueType="num">
                                      <p:cBhvr additive="base">
                                        <p:cTn id="8" dur="5000" fill="hold"/>
                                        <p:tgtEl>
                                          <p:spTgt spid="1802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80227">
                                            <p:txEl>
                                              <p:pRg st="0" end="0"/>
                                            </p:txEl>
                                          </p:spTgt>
                                        </p:tgtEl>
                                        <p:attrNameLst>
                                          <p:attrName>style.visibility</p:attrName>
                                        </p:attrNameLst>
                                      </p:cBhvr>
                                      <p:to>
                                        <p:strVal val="visible"/>
                                      </p:to>
                                    </p:set>
                                    <p:anim calcmode="lin" valueType="num">
                                      <p:cBhvr additive="base">
                                        <p:cTn id="13" dur="5000" fill="hold"/>
                                        <p:tgtEl>
                                          <p:spTgt spid="180227">
                                            <p:txEl>
                                              <p:pRg st="0" end="0"/>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18022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226" grpId="0" autoUpdateAnimBg="0"/>
      <p:bldP spid="180227" grpId="0" build="p" autoUpdateAnimBg="0"/>
    </p:bldLst>
  </p:timing>
</p:sld>
</file>

<file path=ppt/slides/slide20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1250" name="Rectangle 2"/>
          <p:cNvSpPr>
            <a:spLocks noGrp="1" noChangeArrowheads="1"/>
          </p:cNvSpPr>
          <p:nvPr>
            <p:ph type="title"/>
          </p:nvPr>
        </p:nvSpPr>
        <p:spPr>
          <a:xfrm>
            <a:off x="228600" y="457200"/>
            <a:ext cx="8610600" cy="2286000"/>
          </a:xfrm>
        </p:spPr>
        <p:txBody>
          <a:bodyPr/>
          <a:lstStyle/>
          <a:p>
            <a:pPr eaLnBrk="1" hangingPunct="1">
              <a:defRPr/>
            </a:pPr>
            <a:r>
              <a:rPr lang="tr-TR" sz="3600" smtClean="0">
                <a:latin typeface="Comic Sans MS" pitchFamily="66" charset="0"/>
              </a:rPr>
              <a:t> </a:t>
            </a:r>
            <a:r>
              <a:rPr lang="tr-TR" sz="3600" b="1" smtClean="0">
                <a:latin typeface="Comic Sans MS" pitchFamily="66" charset="0"/>
              </a:rPr>
              <a:t>BEDEN</a:t>
            </a:r>
            <a:r>
              <a:rPr lang="tr-TR" sz="3600" smtClean="0">
                <a:latin typeface="Comic Sans MS" pitchFamily="66" charset="0"/>
              </a:rPr>
              <a:t> ve </a:t>
            </a:r>
            <a:r>
              <a:rPr lang="tr-TR" sz="3600" b="1" smtClean="0">
                <a:latin typeface="Comic Sans MS" pitchFamily="66" charset="0"/>
              </a:rPr>
              <a:t>RUH </a:t>
            </a:r>
            <a:r>
              <a:rPr lang="tr-TR" sz="3600" smtClean="0">
                <a:latin typeface="Comic Sans MS" pitchFamily="66" charset="0"/>
              </a:rPr>
              <a:t>sağlığının birbiriyle çok yakından ilişki içerisinde olduğu ve </a:t>
            </a:r>
            <a:r>
              <a:rPr lang="tr-TR" sz="3600" b="1" smtClean="0">
                <a:effectLst>
                  <a:outerShdw blurRad="38100" dist="38100" dir="2700000" algn="tl">
                    <a:srgbClr val="C0C0C0"/>
                  </a:outerShdw>
                </a:effectLst>
                <a:latin typeface="Comic Sans MS" pitchFamily="66" charset="0"/>
              </a:rPr>
              <a:t>birbirini bütünleyici şekilde geliştiği bilinmektedir.</a:t>
            </a:r>
            <a:endParaRPr lang="tr-TR" smtClean="0">
              <a:latin typeface="Comic Sans MS" pitchFamily="66" charset="0"/>
            </a:endParaRPr>
          </a:p>
        </p:txBody>
      </p:sp>
      <p:sp>
        <p:nvSpPr>
          <p:cNvPr id="181251" name="Rectangle 3"/>
          <p:cNvSpPr>
            <a:spLocks noGrp="1" noChangeArrowheads="1"/>
          </p:cNvSpPr>
          <p:nvPr>
            <p:ph type="body" idx="1"/>
          </p:nvPr>
        </p:nvSpPr>
        <p:spPr>
          <a:xfrm>
            <a:off x="0" y="2971800"/>
            <a:ext cx="8915400" cy="3505200"/>
          </a:xfrm>
        </p:spPr>
        <p:txBody>
          <a:bodyPr/>
          <a:lstStyle/>
          <a:p>
            <a:pPr eaLnBrk="1" hangingPunct="1"/>
            <a:r>
              <a:rPr lang="tr-TR" smtClean="0">
                <a:latin typeface="Comic Sans MS" pitchFamily="66" charset="0"/>
              </a:rPr>
              <a:t>Gelişimin sürekli olması ve bir bütünlük göstermesinden hareketle rehberlik çalışmaları okulumuzda okul öncesi eğitimde başlamakta; çünkü küçük yaşlarda ortaya çıkan ve önemsiz gibi görülen sorunlar, ilerdeki yıllarda , çok daha büyüdüğü gibi çözümü de güçleşebilmektedir.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1250"/>
                                        </p:tgtEl>
                                        <p:attrNameLst>
                                          <p:attrName>style.visibility</p:attrName>
                                        </p:attrNameLst>
                                      </p:cBhvr>
                                      <p:to>
                                        <p:strVal val="visible"/>
                                      </p:to>
                                    </p:set>
                                    <p:anim calcmode="lin" valueType="num">
                                      <p:cBhvr additive="base">
                                        <p:cTn id="7" dur="5000" fill="hold"/>
                                        <p:tgtEl>
                                          <p:spTgt spid="181250"/>
                                        </p:tgtEl>
                                        <p:attrNameLst>
                                          <p:attrName>ppt_x</p:attrName>
                                        </p:attrNameLst>
                                      </p:cBhvr>
                                      <p:tavLst>
                                        <p:tav tm="0">
                                          <p:val>
                                            <p:strVal val="#ppt_x"/>
                                          </p:val>
                                        </p:tav>
                                        <p:tav tm="100000">
                                          <p:val>
                                            <p:strVal val="#ppt_x"/>
                                          </p:val>
                                        </p:tav>
                                      </p:tavLst>
                                    </p:anim>
                                    <p:anim calcmode="lin" valueType="num">
                                      <p:cBhvr additive="base">
                                        <p:cTn id="8" dur="5000" fill="hold"/>
                                        <p:tgtEl>
                                          <p:spTgt spid="18125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81251">
                                            <p:txEl>
                                              <p:pRg st="0" end="0"/>
                                            </p:txEl>
                                          </p:spTgt>
                                        </p:tgtEl>
                                        <p:attrNameLst>
                                          <p:attrName>style.visibility</p:attrName>
                                        </p:attrNameLst>
                                      </p:cBhvr>
                                      <p:to>
                                        <p:strVal val="visible"/>
                                      </p:to>
                                    </p:set>
                                    <p:anim calcmode="lin" valueType="num">
                                      <p:cBhvr additive="base">
                                        <p:cTn id="13" dur="5000" fill="hold"/>
                                        <p:tgtEl>
                                          <p:spTgt spid="181251">
                                            <p:txEl>
                                              <p:pRg st="0" end="0"/>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181251">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0" grpId="0" autoUpdateAnimBg="0"/>
      <p:bldP spid="181251" grpId="0" build="p" autoUpdateAnimBg="0"/>
    </p:bldLst>
  </p:timing>
</p:sld>
</file>

<file path=ppt/slides/slide20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2274" name="Rectangle 2"/>
          <p:cNvSpPr>
            <a:spLocks noGrp="1" noChangeArrowheads="1"/>
          </p:cNvSpPr>
          <p:nvPr>
            <p:ph type="title"/>
          </p:nvPr>
        </p:nvSpPr>
        <p:spPr>
          <a:xfrm>
            <a:off x="0" y="252413"/>
            <a:ext cx="8915400" cy="2771775"/>
          </a:xfrm>
        </p:spPr>
        <p:txBody>
          <a:bodyPr/>
          <a:lstStyle/>
          <a:p>
            <a:pPr eaLnBrk="1" hangingPunct="1"/>
            <a:r>
              <a:rPr lang="tr-TR" smtClean="0">
                <a:latin typeface="Comic Sans MS" pitchFamily="66" charset="0"/>
              </a:rPr>
              <a:t>İlköğretimde yapılan REHBERLİK HİZMETLERİNİN orta ve yüksek öğretimden çok daha önemli olduğu bir gerçektir.</a:t>
            </a:r>
          </a:p>
        </p:txBody>
      </p:sp>
      <p:sp>
        <p:nvSpPr>
          <p:cNvPr id="182275" name="Rectangle 3"/>
          <p:cNvSpPr>
            <a:spLocks noGrp="1" noChangeArrowheads="1"/>
          </p:cNvSpPr>
          <p:nvPr>
            <p:ph type="body" idx="1"/>
          </p:nvPr>
        </p:nvSpPr>
        <p:spPr>
          <a:xfrm>
            <a:off x="228600" y="3581400"/>
            <a:ext cx="8610600" cy="3048000"/>
          </a:xfrm>
        </p:spPr>
        <p:txBody>
          <a:bodyPr/>
          <a:lstStyle/>
          <a:p>
            <a:pPr eaLnBrk="1" hangingPunct="1"/>
            <a:r>
              <a:rPr lang="tr-TR" smtClean="0">
                <a:latin typeface="Comic Sans MS" pitchFamily="66" charset="0"/>
              </a:rPr>
              <a:t>İlköğretimde yürütülen rehberlik hizmetleri, çocuğun bazı özelliklerinin farkında olmaması ve kendisi ile ilgili karar alabilme ve tercih yapabilme olgunluğuna yeterince ulaşamaması nedeniyle daha çok ailelere yönelik olmaktadır.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82274"/>
                                        </p:tgtEl>
                                        <p:attrNameLst>
                                          <p:attrName>style.visibility</p:attrName>
                                        </p:attrNameLst>
                                      </p:cBhvr>
                                      <p:to>
                                        <p:strVal val="visible"/>
                                      </p:to>
                                    </p:set>
                                    <p:anim calcmode="lin" valueType="num">
                                      <p:cBhvr additive="base">
                                        <p:cTn id="7" dur="500" fill="hold"/>
                                        <p:tgtEl>
                                          <p:spTgt spid="182274"/>
                                        </p:tgtEl>
                                        <p:attrNameLst>
                                          <p:attrName>ppt_x</p:attrName>
                                        </p:attrNameLst>
                                      </p:cBhvr>
                                      <p:tavLst>
                                        <p:tav tm="0">
                                          <p:val>
                                            <p:strVal val="#ppt_x"/>
                                          </p:val>
                                        </p:tav>
                                        <p:tav tm="100000">
                                          <p:val>
                                            <p:strVal val="#ppt_x"/>
                                          </p:val>
                                        </p:tav>
                                      </p:tavLst>
                                    </p:anim>
                                    <p:anim calcmode="lin" valueType="num">
                                      <p:cBhvr additive="base">
                                        <p:cTn id="8" dur="500" fill="hold"/>
                                        <p:tgtEl>
                                          <p:spTgt spid="18227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182275">
                                            <p:txEl>
                                              <p:pRg st="0" end="0"/>
                                            </p:txEl>
                                          </p:spTgt>
                                        </p:tgtEl>
                                        <p:attrNameLst>
                                          <p:attrName>style.visibility</p:attrName>
                                        </p:attrNameLst>
                                      </p:cBhvr>
                                      <p:to>
                                        <p:strVal val="visible"/>
                                      </p:to>
                                    </p:set>
                                    <p:anim calcmode="lin" valueType="num">
                                      <p:cBhvr>
                                        <p:cTn id="13" dur="1000" fill="hold"/>
                                        <p:tgtEl>
                                          <p:spTgt spid="182275">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182275">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182275">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182275">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274" grpId="0" autoUpdateAnimBg="0"/>
      <p:bldP spid="182275" grpId="0" build="p" autoUpdateAnimBg="0"/>
    </p:bldLst>
  </p:timing>
</p:sld>
</file>

<file path=ppt/slides/slide20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3298" name="Rectangle 2"/>
          <p:cNvSpPr>
            <a:spLocks noGrp="1" noChangeArrowheads="1"/>
          </p:cNvSpPr>
          <p:nvPr>
            <p:ph type="title"/>
          </p:nvPr>
        </p:nvSpPr>
        <p:spPr>
          <a:xfrm>
            <a:off x="304800" y="290513"/>
            <a:ext cx="8534400" cy="2771775"/>
          </a:xfrm>
        </p:spPr>
        <p:txBody>
          <a:bodyPr/>
          <a:lstStyle/>
          <a:p>
            <a:pPr eaLnBrk="1" hangingPunct="1"/>
            <a:r>
              <a:rPr lang="tr-TR" smtClean="0">
                <a:latin typeface="Comic Sans MS" pitchFamily="66" charset="0"/>
              </a:rPr>
              <a:t>Okulumuz REHBERLİK SERVİSİNDEN çocuğunuzun  her tür sorununa danışmanlık yapılmaktadır.</a:t>
            </a:r>
          </a:p>
        </p:txBody>
      </p:sp>
      <p:sp>
        <p:nvSpPr>
          <p:cNvPr id="183299" name="Rectangle 3"/>
          <p:cNvSpPr>
            <a:spLocks noGrp="1" noChangeArrowheads="1"/>
          </p:cNvSpPr>
          <p:nvPr>
            <p:ph type="body" idx="1"/>
          </p:nvPr>
        </p:nvSpPr>
        <p:spPr>
          <a:xfrm>
            <a:off x="228600" y="3200400"/>
            <a:ext cx="8610600" cy="3352800"/>
          </a:xfrm>
        </p:spPr>
        <p:txBody>
          <a:bodyPr/>
          <a:lstStyle/>
          <a:p>
            <a:pPr eaLnBrk="1" hangingPunct="1">
              <a:lnSpc>
                <a:spcPct val="90000"/>
              </a:lnSpc>
            </a:pPr>
            <a:r>
              <a:rPr lang="tr-TR" smtClean="0">
                <a:latin typeface="Comic Sans MS" pitchFamily="66" charset="0"/>
              </a:rPr>
              <a:t>AKADEMİK BAŞARI çocuğunuzun kendisi ve çevresiyle ne kadar barışık olduğuyla ilişkilidir.</a:t>
            </a:r>
          </a:p>
          <a:p>
            <a:pPr eaLnBrk="1" hangingPunct="1">
              <a:lnSpc>
                <a:spcPct val="90000"/>
              </a:lnSpc>
            </a:pPr>
            <a:r>
              <a:rPr lang="tr-TR" smtClean="0">
                <a:latin typeface="Comic Sans MS" pitchFamily="66" charset="0"/>
              </a:rPr>
              <a:t>Mutlu ve başarılı çocuklar yetiştirmek için öğretmenlerimiz, yöneticilerimiz ve rehberlik servisimizle iyi bir iletişim içinde olmanız yararlıdır.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83298"/>
                                        </p:tgtEl>
                                        <p:attrNameLst>
                                          <p:attrName>style.visibility</p:attrName>
                                        </p:attrNameLst>
                                      </p:cBhvr>
                                      <p:to>
                                        <p:strVal val="visible"/>
                                      </p:to>
                                    </p:set>
                                    <p:anim calcmode="lin" valueType="num">
                                      <p:cBhvr additive="base">
                                        <p:cTn id="7" dur="5000" fill="hold"/>
                                        <p:tgtEl>
                                          <p:spTgt spid="183298"/>
                                        </p:tgtEl>
                                        <p:attrNameLst>
                                          <p:attrName>ppt_x</p:attrName>
                                        </p:attrNameLst>
                                      </p:cBhvr>
                                      <p:tavLst>
                                        <p:tav tm="0">
                                          <p:val>
                                            <p:strVal val="1+#ppt_w/2"/>
                                          </p:val>
                                        </p:tav>
                                        <p:tav tm="100000">
                                          <p:val>
                                            <p:strVal val="#ppt_x"/>
                                          </p:val>
                                        </p:tav>
                                      </p:tavLst>
                                    </p:anim>
                                    <p:anim calcmode="lin" valueType="num">
                                      <p:cBhvr additive="base">
                                        <p:cTn id="8" dur="5000" fill="hold"/>
                                        <p:tgtEl>
                                          <p:spTgt spid="1832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83299">
                                            <p:txEl>
                                              <p:pRg st="0" end="0"/>
                                            </p:txEl>
                                          </p:spTgt>
                                        </p:tgtEl>
                                        <p:attrNameLst>
                                          <p:attrName>style.visibility</p:attrName>
                                        </p:attrNameLst>
                                      </p:cBhvr>
                                      <p:to>
                                        <p:strVal val="visible"/>
                                      </p:to>
                                    </p:set>
                                    <p:anim calcmode="lin" valueType="num">
                                      <p:cBhvr additive="base">
                                        <p:cTn id="13" dur="500" fill="hold"/>
                                        <p:tgtEl>
                                          <p:spTgt spid="183299">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8329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83299">
                                            <p:txEl>
                                              <p:pRg st="1" end="1"/>
                                            </p:txEl>
                                          </p:spTgt>
                                        </p:tgtEl>
                                        <p:attrNameLst>
                                          <p:attrName>style.visibility</p:attrName>
                                        </p:attrNameLst>
                                      </p:cBhvr>
                                      <p:to>
                                        <p:strVal val="visible"/>
                                      </p:to>
                                    </p:set>
                                    <p:anim calcmode="lin" valueType="num">
                                      <p:cBhvr additive="base">
                                        <p:cTn id="19" dur="500" fill="hold"/>
                                        <p:tgtEl>
                                          <p:spTgt spid="183299">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8329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298" grpId="0" autoUpdateAnimBg="0"/>
      <p:bldP spid="183299" grpId="0" build="p" autoUpdateAnimBg="0"/>
    </p:bldLst>
  </p:timing>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Oval 5"/>
          <p:cNvSpPr>
            <a:spLocks noGrp="1" noChangeArrowheads="1"/>
          </p:cNvSpPr>
          <p:nvPr>
            <p:ph type="title"/>
          </p:nvPr>
        </p:nvSpPr>
        <p:spPr>
          <a:xfrm>
            <a:off x="304800" y="1295400"/>
            <a:ext cx="8077200" cy="4876800"/>
          </a:xfrm>
          <a:prstGeom prst="ellipse">
            <a:avLst/>
          </a:prstGeom>
          <a:solidFill>
            <a:schemeClr val="tx2"/>
          </a:solidFill>
          <a:ln cap="flat">
            <a:solidFill>
              <a:schemeClr val="tx1"/>
            </a:solidFill>
            <a:round/>
            <a:headEnd type="none" w="med" len="med"/>
            <a:tailEnd type="none" w="med" len="med"/>
          </a:ln>
        </p:spPr>
        <p:txBody>
          <a:bodyPr/>
          <a:lstStyle/>
          <a:p>
            <a:pPr eaLnBrk="1" hangingPunct="1">
              <a:lnSpc>
                <a:spcPct val="90000"/>
              </a:lnSpc>
              <a:buSzPct val="90000"/>
            </a:pPr>
            <a:r>
              <a:rPr lang="tr-TR" sz="3600" b="1" smtClean="0">
                <a:solidFill>
                  <a:schemeClr val="tx1"/>
                </a:solidFill>
                <a:latin typeface="Comic Sans MS" pitchFamily="66" charset="0"/>
              </a:rPr>
              <a:t>AYNI DiLi</a:t>
            </a:r>
            <a:br>
              <a:rPr lang="tr-TR" sz="3600" b="1" smtClean="0">
                <a:solidFill>
                  <a:schemeClr val="tx1"/>
                </a:solidFill>
                <a:latin typeface="Comic Sans MS" pitchFamily="66" charset="0"/>
              </a:rPr>
            </a:br>
            <a:r>
              <a:rPr lang="tr-TR" sz="3600" b="1" smtClean="0">
                <a:solidFill>
                  <a:schemeClr val="tx1"/>
                </a:solidFill>
                <a:latin typeface="Comic Sans MS" pitchFamily="66" charset="0"/>
              </a:rPr>
              <a:t> KONUŞANLAR DEĞİL,</a:t>
            </a:r>
            <a:br>
              <a:rPr lang="tr-TR" sz="3600" b="1" smtClean="0">
                <a:solidFill>
                  <a:schemeClr val="tx1"/>
                </a:solidFill>
                <a:latin typeface="Comic Sans MS" pitchFamily="66" charset="0"/>
              </a:rPr>
            </a:br>
            <a:r>
              <a:rPr lang="tr-TR" sz="2800" b="1" smtClean="0">
                <a:solidFill>
                  <a:schemeClr val="tx1"/>
                </a:solidFill>
                <a:latin typeface="Comic Sans MS" pitchFamily="66" charset="0"/>
              </a:rPr>
              <a:t/>
            </a:r>
            <a:br>
              <a:rPr lang="tr-TR" sz="2800" b="1" smtClean="0">
                <a:solidFill>
                  <a:schemeClr val="tx1"/>
                </a:solidFill>
                <a:latin typeface="Comic Sans MS" pitchFamily="66" charset="0"/>
              </a:rPr>
            </a:br>
            <a:r>
              <a:rPr lang="tr-TR" sz="2800" b="1" smtClean="0">
                <a:solidFill>
                  <a:srgbClr val="FFCCFF"/>
                </a:solidFill>
                <a:latin typeface="Comic Sans MS" pitchFamily="66" charset="0"/>
              </a:rPr>
              <a:t>AYNI DUYGULARI PAYLAŞANLAR,</a:t>
            </a:r>
            <a:br>
              <a:rPr lang="tr-TR" sz="2800" b="1" smtClean="0">
                <a:solidFill>
                  <a:srgbClr val="FFCCFF"/>
                </a:solidFill>
                <a:latin typeface="Comic Sans MS" pitchFamily="66" charset="0"/>
              </a:rPr>
            </a:br>
            <a:r>
              <a:rPr lang="tr-TR" sz="3600" smtClean="0">
                <a:solidFill>
                  <a:schemeClr val="accent2"/>
                </a:solidFill>
                <a:latin typeface="Comic Sans MS" pitchFamily="66" charset="0"/>
              </a:rPr>
              <a:t>ANLAŞABİLİR.</a:t>
            </a:r>
            <a:br>
              <a:rPr lang="tr-TR" sz="3600" smtClean="0">
                <a:solidFill>
                  <a:schemeClr val="accent2"/>
                </a:solidFill>
                <a:latin typeface="Comic Sans MS" pitchFamily="66" charset="0"/>
              </a:rPr>
            </a:br>
            <a:r>
              <a:rPr lang="tr-TR" sz="3600" smtClean="0">
                <a:solidFill>
                  <a:schemeClr val="accent2"/>
                </a:solidFill>
                <a:latin typeface="Comic Sans MS" pitchFamily="66" charset="0"/>
              </a:rPr>
              <a:t/>
            </a:r>
            <a:br>
              <a:rPr lang="tr-TR" sz="3600" smtClean="0">
                <a:solidFill>
                  <a:schemeClr val="accent2"/>
                </a:solidFill>
                <a:latin typeface="Comic Sans MS" pitchFamily="66" charset="0"/>
              </a:rPr>
            </a:br>
            <a:r>
              <a:rPr lang="tr-TR" sz="2800" smtClean="0">
                <a:solidFill>
                  <a:schemeClr val="tx1"/>
                </a:solidFill>
                <a:latin typeface="Comic Sans MS" pitchFamily="66" charset="0"/>
              </a:rPr>
              <a:t>MEVLÂNÂ</a:t>
            </a:r>
            <a:br>
              <a:rPr lang="tr-TR" sz="2800" smtClean="0">
                <a:solidFill>
                  <a:schemeClr val="tx1"/>
                </a:solidFill>
                <a:latin typeface="Comic Sans MS" pitchFamily="66" charset="0"/>
              </a:rPr>
            </a:br>
            <a:endParaRPr kumimoji="1" lang="tr-TR" sz="2400" smtClean="0">
              <a:solidFill>
                <a:schemeClr val="tx1"/>
              </a:solidFill>
              <a:latin typeface="Times New Roman" pitchFamily="18" charset="0"/>
            </a:endParaRPr>
          </a:p>
        </p:txBody>
      </p:sp>
    </p:spTree>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Tree>
  </p:cSld>
  <p:clrMapOvr>
    <a:masterClrMapping/>
  </p:clrMapOvr>
  <p:transition spd="med">
    <p:zoom/>
  </p:transition>
  <p:timing>
    <p:tnLst>
      <p:par>
        <p:cT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ChangeArrowheads="1"/>
          </p:cNvSpPr>
          <p:nvPr>
            <p:ph type="body" idx="1"/>
          </p:nvPr>
        </p:nvSpPr>
        <p:spPr>
          <a:xfrm>
            <a:off x="0" y="0"/>
            <a:ext cx="9144000" cy="6858000"/>
          </a:xfrm>
        </p:spPr>
        <p:txBody>
          <a:bodyPr/>
          <a:lstStyle/>
          <a:p>
            <a:pPr eaLnBrk="1" hangingPunct="1">
              <a:buFontTx/>
              <a:buNone/>
            </a:pPr>
            <a:endParaRPr lang="tr-TR" b="1" smtClean="0">
              <a:latin typeface="Bookman Old Style" pitchFamily="18" charset="0"/>
            </a:endParaRPr>
          </a:p>
          <a:p>
            <a:pPr algn="ctr" eaLnBrk="1" hangingPunct="1">
              <a:buFontTx/>
              <a:buNone/>
            </a:pPr>
            <a:r>
              <a:rPr lang="tr-TR" b="1" smtClean="0">
                <a:solidFill>
                  <a:srgbClr val="8E891C"/>
                </a:solidFill>
                <a:latin typeface="Bookman Old Style" pitchFamily="18" charset="0"/>
              </a:rPr>
              <a:t>Tanrım bana</a:t>
            </a:r>
          </a:p>
          <a:p>
            <a:pPr algn="ctr" eaLnBrk="1" hangingPunct="1">
              <a:buFontTx/>
              <a:buNone/>
            </a:pPr>
            <a:endParaRPr lang="tr-TR" b="1" smtClean="0">
              <a:solidFill>
                <a:srgbClr val="8E891C"/>
              </a:solidFill>
              <a:latin typeface="Bookman Old Style" pitchFamily="18" charset="0"/>
            </a:endParaRPr>
          </a:p>
          <a:p>
            <a:pPr algn="ctr" eaLnBrk="1" hangingPunct="1">
              <a:buFontTx/>
              <a:buNone/>
            </a:pPr>
            <a:r>
              <a:rPr lang="tr-TR" sz="2800" b="1" smtClean="0">
                <a:latin typeface="Bookman Old Style" pitchFamily="18" charset="0"/>
              </a:rPr>
              <a:t>Değiştiremeyeceğim şeyleri kabul etmek için</a:t>
            </a:r>
          </a:p>
          <a:p>
            <a:pPr algn="ctr" eaLnBrk="1" hangingPunct="1">
              <a:buFontTx/>
              <a:buNone/>
            </a:pPr>
            <a:r>
              <a:rPr lang="tr-TR" b="1" smtClean="0">
                <a:solidFill>
                  <a:srgbClr val="8E891C"/>
                </a:solidFill>
                <a:latin typeface="Bookman Old Style" pitchFamily="18" charset="0"/>
              </a:rPr>
              <a:t>SÜKÛNET</a:t>
            </a:r>
          </a:p>
          <a:p>
            <a:pPr algn="ctr" eaLnBrk="1" hangingPunct="1">
              <a:buFontTx/>
              <a:buNone/>
            </a:pPr>
            <a:endParaRPr lang="tr-TR" b="1" smtClean="0">
              <a:solidFill>
                <a:srgbClr val="8E891C"/>
              </a:solidFill>
              <a:latin typeface="Bookman Old Style" pitchFamily="18" charset="0"/>
            </a:endParaRPr>
          </a:p>
          <a:p>
            <a:pPr algn="ctr" eaLnBrk="1" hangingPunct="1">
              <a:buFontTx/>
              <a:buNone/>
            </a:pPr>
            <a:r>
              <a:rPr lang="tr-TR" sz="2800" b="1" smtClean="0">
                <a:latin typeface="Bookman Old Style" pitchFamily="18" charset="0"/>
              </a:rPr>
              <a:t>Değiştirebileceklerimi değiştirmek için</a:t>
            </a:r>
            <a:r>
              <a:rPr lang="tr-TR" sz="2800" smtClean="0">
                <a:latin typeface="Bookman Old Style" pitchFamily="18" charset="0"/>
              </a:rPr>
              <a:t> </a:t>
            </a:r>
          </a:p>
          <a:p>
            <a:pPr algn="ctr" eaLnBrk="1" hangingPunct="1">
              <a:buFontTx/>
              <a:buNone/>
            </a:pPr>
            <a:r>
              <a:rPr lang="tr-TR" sz="2800" b="1" smtClean="0">
                <a:solidFill>
                  <a:srgbClr val="8E891C"/>
                </a:solidFill>
                <a:latin typeface="Bookman Old Style" pitchFamily="18" charset="0"/>
              </a:rPr>
              <a:t>CESARET</a:t>
            </a:r>
          </a:p>
          <a:p>
            <a:pPr algn="ctr" eaLnBrk="1" hangingPunct="1">
              <a:buFontTx/>
              <a:buNone/>
            </a:pPr>
            <a:endParaRPr lang="tr-TR" sz="2800" b="1" smtClean="0">
              <a:solidFill>
                <a:srgbClr val="8E891C"/>
              </a:solidFill>
              <a:latin typeface="Bookman Old Style" pitchFamily="18" charset="0"/>
            </a:endParaRPr>
          </a:p>
          <a:p>
            <a:pPr algn="ctr" eaLnBrk="1" hangingPunct="1">
              <a:buFontTx/>
              <a:buNone/>
            </a:pPr>
            <a:r>
              <a:rPr lang="tr-TR" sz="2800" b="1" smtClean="0">
                <a:latin typeface="Bookman Old Style" pitchFamily="18" charset="0"/>
              </a:rPr>
              <a:t>İkisini birbirinden ayırabilmek için de</a:t>
            </a:r>
          </a:p>
          <a:p>
            <a:pPr algn="ctr" eaLnBrk="1" hangingPunct="1">
              <a:buFontTx/>
              <a:buNone/>
            </a:pPr>
            <a:r>
              <a:rPr lang="tr-TR" b="1" smtClean="0">
                <a:solidFill>
                  <a:srgbClr val="8E891C"/>
                </a:solidFill>
                <a:latin typeface="Bookman Old Style" pitchFamily="18" charset="0"/>
              </a:rPr>
              <a:t>AKIL VER</a:t>
            </a:r>
          </a:p>
        </p:txBody>
      </p:sp>
    </p:spTree>
  </p:cSld>
  <p:clrMapOvr>
    <a:masterClrMapping/>
  </p:clrMapOvr>
  <p:timing>
    <p:tnLst>
      <p:par>
        <p:cT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5346" name="Rectangle 2"/>
          <p:cNvSpPr>
            <a:spLocks noGrp="1" noChangeArrowheads="1"/>
          </p:cNvSpPr>
          <p:nvPr>
            <p:ph type="title"/>
          </p:nvPr>
        </p:nvSpPr>
        <p:spPr>
          <a:xfrm>
            <a:off x="685800" y="236538"/>
            <a:ext cx="7772400" cy="1431925"/>
          </a:xfrm>
        </p:spPr>
        <p:txBody>
          <a:bodyPr/>
          <a:lstStyle/>
          <a:p>
            <a:pPr eaLnBrk="1" hangingPunct="1"/>
            <a:r>
              <a:rPr lang="tr-TR" smtClean="0">
                <a:latin typeface="Comic Sans MS" pitchFamily="66" charset="0"/>
              </a:rPr>
              <a:t>YARARLANILAN KAYNAKLAR</a:t>
            </a:r>
          </a:p>
        </p:txBody>
      </p:sp>
      <p:sp>
        <p:nvSpPr>
          <p:cNvPr id="185347" name="Rectangle 3"/>
          <p:cNvSpPr>
            <a:spLocks noGrp="1" noChangeArrowheads="1"/>
          </p:cNvSpPr>
          <p:nvPr>
            <p:ph type="body" idx="1"/>
          </p:nvPr>
        </p:nvSpPr>
        <p:spPr>
          <a:xfrm>
            <a:off x="685800" y="1600200"/>
            <a:ext cx="8001000" cy="4953000"/>
          </a:xfrm>
        </p:spPr>
        <p:txBody>
          <a:bodyPr/>
          <a:lstStyle/>
          <a:p>
            <a:pPr eaLnBrk="1" hangingPunct="1">
              <a:lnSpc>
                <a:spcPct val="90000"/>
              </a:lnSpc>
            </a:pPr>
            <a:r>
              <a:rPr lang="tr-TR" sz="2400" smtClean="0">
                <a:latin typeface="Comic Sans MS" pitchFamily="66" charset="0"/>
              </a:rPr>
              <a:t>TED İstanbul Koleji Hizmet İçi Eğitim Seminer Notları ( 1998-1999-2000-2001)</a:t>
            </a:r>
          </a:p>
          <a:p>
            <a:pPr eaLnBrk="1" hangingPunct="1">
              <a:lnSpc>
                <a:spcPct val="90000"/>
              </a:lnSpc>
            </a:pPr>
            <a:r>
              <a:rPr lang="tr-TR" sz="2400" smtClean="0">
                <a:latin typeface="Comic Sans MS" pitchFamily="66" charset="0"/>
              </a:rPr>
              <a:t>Üstün BAŞARI-Pr. DR.Acar BALTAŞ-Remzi Yay.</a:t>
            </a:r>
          </a:p>
          <a:p>
            <a:pPr eaLnBrk="1" hangingPunct="1">
              <a:lnSpc>
                <a:spcPct val="90000"/>
              </a:lnSpc>
            </a:pPr>
            <a:r>
              <a:rPr lang="tr-TR" sz="2400" smtClean="0">
                <a:latin typeface="Comic Sans MS" pitchFamily="66" charset="0"/>
              </a:rPr>
              <a:t>Ana-Baba Okulu-Remzi Yay.</a:t>
            </a:r>
          </a:p>
          <a:p>
            <a:pPr eaLnBrk="1" hangingPunct="1">
              <a:lnSpc>
                <a:spcPct val="90000"/>
              </a:lnSpc>
            </a:pPr>
            <a:r>
              <a:rPr lang="tr-TR" sz="2400" smtClean="0">
                <a:latin typeface="Comic Sans MS" pitchFamily="66" charset="0"/>
              </a:rPr>
              <a:t>Olumsuz Bir Dünyada Olumlu Çocuklar Yetiştirmek-Zig ZİGLAR- Beyaz Yay.</a:t>
            </a:r>
          </a:p>
          <a:p>
            <a:pPr eaLnBrk="1" hangingPunct="1">
              <a:lnSpc>
                <a:spcPct val="90000"/>
              </a:lnSpc>
            </a:pPr>
            <a:r>
              <a:rPr lang="tr-TR" sz="2400" smtClean="0">
                <a:latin typeface="Comic Sans MS" pitchFamily="66" charset="0"/>
              </a:rPr>
              <a:t>Başarıda AİLE Faktörü-T. Elmacıoğlu-Hayat Yay.</a:t>
            </a:r>
          </a:p>
          <a:p>
            <a:pPr eaLnBrk="1" hangingPunct="1">
              <a:lnSpc>
                <a:spcPct val="90000"/>
              </a:lnSpc>
            </a:pPr>
            <a:r>
              <a:rPr lang="tr-TR" sz="2400" smtClean="0">
                <a:latin typeface="Comic Sans MS" pitchFamily="66" charset="0"/>
              </a:rPr>
              <a:t>Okul Başarısından Hayat Başarısına-Prof. Dr. İLKAY Kasatura</a:t>
            </a:r>
          </a:p>
          <a:p>
            <a:pPr eaLnBrk="1" hangingPunct="1">
              <a:lnSpc>
                <a:spcPct val="90000"/>
              </a:lnSpc>
            </a:pPr>
            <a:r>
              <a:rPr lang="tr-TR" sz="2400" smtClean="0">
                <a:latin typeface="Comic Sans MS" pitchFamily="66" charset="0"/>
              </a:rPr>
              <a:t>OKULDA BAŞARI-Fevzi ULUĞ-Remzi Yay.</a:t>
            </a:r>
          </a:p>
          <a:p>
            <a:pPr eaLnBrk="1" hangingPunct="1">
              <a:lnSpc>
                <a:spcPct val="90000"/>
              </a:lnSpc>
            </a:pPr>
            <a:r>
              <a:rPr lang="tr-TR" sz="2400" smtClean="0">
                <a:latin typeface="Comic Sans MS" pitchFamily="66" charset="0"/>
              </a:rPr>
              <a:t>E.A.E.Aile İletişim DİLİ-Dr.THOMAS GORDON-Sistem Yay.</a:t>
            </a:r>
          </a:p>
          <a:p>
            <a:pPr eaLnBrk="1" hangingPunct="1">
              <a:lnSpc>
                <a:spcPct val="90000"/>
              </a:lnSpc>
            </a:pPr>
            <a:endParaRPr lang="tr-TR" sz="2400"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85346"/>
                                        </p:tgtEl>
                                        <p:attrNameLst>
                                          <p:attrName>style.visibility</p:attrName>
                                        </p:attrNameLst>
                                      </p:cBhvr>
                                      <p:to>
                                        <p:strVal val="visible"/>
                                      </p:to>
                                    </p:set>
                                    <p:anim calcmode="lin" valueType="num">
                                      <p:cBhvr additive="base">
                                        <p:cTn id="7" dur="5000" fill="hold"/>
                                        <p:tgtEl>
                                          <p:spTgt spid="185346"/>
                                        </p:tgtEl>
                                        <p:attrNameLst>
                                          <p:attrName>ppt_x</p:attrName>
                                        </p:attrNameLst>
                                      </p:cBhvr>
                                      <p:tavLst>
                                        <p:tav tm="0">
                                          <p:val>
                                            <p:strVal val="1+#ppt_w/2"/>
                                          </p:val>
                                        </p:tav>
                                        <p:tav tm="100000">
                                          <p:val>
                                            <p:strVal val="#ppt_x"/>
                                          </p:val>
                                        </p:tav>
                                      </p:tavLst>
                                    </p:anim>
                                    <p:anim calcmode="lin" valueType="num">
                                      <p:cBhvr additive="base">
                                        <p:cTn id="8" dur="5000" fill="hold"/>
                                        <p:tgtEl>
                                          <p:spTgt spid="1853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185347">
                                            <p:txEl>
                                              <p:pRg st="0" end="0"/>
                                            </p:txEl>
                                          </p:spTgt>
                                        </p:tgtEl>
                                        <p:attrNameLst>
                                          <p:attrName>style.visibility</p:attrName>
                                        </p:attrNameLst>
                                      </p:cBhvr>
                                      <p:to>
                                        <p:strVal val="visible"/>
                                      </p:to>
                                    </p:set>
                                    <p:anim calcmode="lin" valueType="num">
                                      <p:cBhvr additive="base">
                                        <p:cTn id="13" dur="5000" fill="hold"/>
                                        <p:tgtEl>
                                          <p:spTgt spid="185347">
                                            <p:txEl>
                                              <p:pRg st="0" end="0"/>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18534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2" fill="hold" grpId="0" nodeType="clickEffect">
                                  <p:stCondLst>
                                    <p:cond delay="0"/>
                                  </p:stCondLst>
                                  <p:childTnLst>
                                    <p:set>
                                      <p:cBhvr>
                                        <p:cTn id="18" dur="1" fill="hold">
                                          <p:stCondLst>
                                            <p:cond delay="0"/>
                                          </p:stCondLst>
                                        </p:cTn>
                                        <p:tgtEl>
                                          <p:spTgt spid="185347">
                                            <p:txEl>
                                              <p:pRg st="1" end="1"/>
                                            </p:txEl>
                                          </p:spTgt>
                                        </p:tgtEl>
                                        <p:attrNameLst>
                                          <p:attrName>style.visibility</p:attrName>
                                        </p:attrNameLst>
                                      </p:cBhvr>
                                      <p:to>
                                        <p:strVal val="visible"/>
                                      </p:to>
                                    </p:set>
                                    <p:anim calcmode="lin" valueType="num">
                                      <p:cBhvr additive="base">
                                        <p:cTn id="19" dur="5000" fill="hold"/>
                                        <p:tgtEl>
                                          <p:spTgt spid="185347">
                                            <p:txEl>
                                              <p:pRg st="1" end="1"/>
                                            </p:txEl>
                                          </p:spTgt>
                                        </p:tgtEl>
                                        <p:attrNameLst>
                                          <p:attrName>ppt_x</p:attrName>
                                        </p:attrNameLst>
                                      </p:cBhvr>
                                      <p:tavLst>
                                        <p:tav tm="0">
                                          <p:val>
                                            <p:strVal val="1+#ppt_w/2"/>
                                          </p:val>
                                        </p:tav>
                                        <p:tav tm="100000">
                                          <p:val>
                                            <p:strVal val="#ppt_x"/>
                                          </p:val>
                                        </p:tav>
                                      </p:tavLst>
                                    </p:anim>
                                    <p:anim calcmode="lin" valueType="num">
                                      <p:cBhvr additive="base">
                                        <p:cTn id="20" dur="5000" fill="hold"/>
                                        <p:tgtEl>
                                          <p:spTgt spid="18534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2" fill="hold" grpId="0" nodeType="clickEffect">
                                  <p:stCondLst>
                                    <p:cond delay="0"/>
                                  </p:stCondLst>
                                  <p:childTnLst>
                                    <p:set>
                                      <p:cBhvr>
                                        <p:cTn id="24" dur="1" fill="hold">
                                          <p:stCondLst>
                                            <p:cond delay="0"/>
                                          </p:stCondLst>
                                        </p:cTn>
                                        <p:tgtEl>
                                          <p:spTgt spid="185347">
                                            <p:txEl>
                                              <p:pRg st="2" end="2"/>
                                            </p:txEl>
                                          </p:spTgt>
                                        </p:tgtEl>
                                        <p:attrNameLst>
                                          <p:attrName>style.visibility</p:attrName>
                                        </p:attrNameLst>
                                      </p:cBhvr>
                                      <p:to>
                                        <p:strVal val="visible"/>
                                      </p:to>
                                    </p:set>
                                    <p:anim calcmode="lin" valueType="num">
                                      <p:cBhvr additive="base">
                                        <p:cTn id="25" dur="5000" fill="hold"/>
                                        <p:tgtEl>
                                          <p:spTgt spid="185347">
                                            <p:txEl>
                                              <p:pRg st="2" end="2"/>
                                            </p:txEl>
                                          </p:spTgt>
                                        </p:tgtEl>
                                        <p:attrNameLst>
                                          <p:attrName>ppt_x</p:attrName>
                                        </p:attrNameLst>
                                      </p:cBhvr>
                                      <p:tavLst>
                                        <p:tav tm="0">
                                          <p:val>
                                            <p:strVal val="1+#ppt_w/2"/>
                                          </p:val>
                                        </p:tav>
                                        <p:tav tm="100000">
                                          <p:val>
                                            <p:strVal val="#ppt_x"/>
                                          </p:val>
                                        </p:tav>
                                      </p:tavLst>
                                    </p:anim>
                                    <p:anim calcmode="lin" valueType="num">
                                      <p:cBhvr additive="base">
                                        <p:cTn id="26" dur="5000" fill="hold"/>
                                        <p:tgtEl>
                                          <p:spTgt spid="18534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7" presetClass="entr" presetSubtype="2" fill="hold" grpId="0" nodeType="clickEffect">
                                  <p:stCondLst>
                                    <p:cond delay="0"/>
                                  </p:stCondLst>
                                  <p:childTnLst>
                                    <p:set>
                                      <p:cBhvr>
                                        <p:cTn id="30" dur="1" fill="hold">
                                          <p:stCondLst>
                                            <p:cond delay="0"/>
                                          </p:stCondLst>
                                        </p:cTn>
                                        <p:tgtEl>
                                          <p:spTgt spid="185347">
                                            <p:txEl>
                                              <p:pRg st="3" end="3"/>
                                            </p:txEl>
                                          </p:spTgt>
                                        </p:tgtEl>
                                        <p:attrNameLst>
                                          <p:attrName>style.visibility</p:attrName>
                                        </p:attrNameLst>
                                      </p:cBhvr>
                                      <p:to>
                                        <p:strVal val="visible"/>
                                      </p:to>
                                    </p:set>
                                    <p:anim calcmode="lin" valueType="num">
                                      <p:cBhvr additive="base">
                                        <p:cTn id="31" dur="5000" fill="hold"/>
                                        <p:tgtEl>
                                          <p:spTgt spid="185347">
                                            <p:txEl>
                                              <p:pRg st="3" end="3"/>
                                            </p:txEl>
                                          </p:spTgt>
                                        </p:tgtEl>
                                        <p:attrNameLst>
                                          <p:attrName>ppt_x</p:attrName>
                                        </p:attrNameLst>
                                      </p:cBhvr>
                                      <p:tavLst>
                                        <p:tav tm="0">
                                          <p:val>
                                            <p:strVal val="1+#ppt_w/2"/>
                                          </p:val>
                                        </p:tav>
                                        <p:tav tm="100000">
                                          <p:val>
                                            <p:strVal val="#ppt_x"/>
                                          </p:val>
                                        </p:tav>
                                      </p:tavLst>
                                    </p:anim>
                                    <p:anim calcmode="lin" valueType="num">
                                      <p:cBhvr additive="base">
                                        <p:cTn id="32" dur="5000" fill="hold"/>
                                        <p:tgtEl>
                                          <p:spTgt spid="18534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2" fill="hold" grpId="0" nodeType="clickEffect">
                                  <p:stCondLst>
                                    <p:cond delay="0"/>
                                  </p:stCondLst>
                                  <p:childTnLst>
                                    <p:set>
                                      <p:cBhvr>
                                        <p:cTn id="36" dur="1" fill="hold">
                                          <p:stCondLst>
                                            <p:cond delay="0"/>
                                          </p:stCondLst>
                                        </p:cTn>
                                        <p:tgtEl>
                                          <p:spTgt spid="185347">
                                            <p:txEl>
                                              <p:pRg st="4" end="4"/>
                                            </p:txEl>
                                          </p:spTgt>
                                        </p:tgtEl>
                                        <p:attrNameLst>
                                          <p:attrName>style.visibility</p:attrName>
                                        </p:attrNameLst>
                                      </p:cBhvr>
                                      <p:to>
                                        <p:strVal val="visible"/>
                                      </p:to>
                                    </p:set>
                                    <p:anim calcmode="lin" valueType="num">
                                      <p:cBhvr additive="base">
                                        <p:cTn id="37" dur="5000" fill="hold"/>
                                        <p:tgtEl>
                                          <p:spTgt spid="185347">
                                            <p:txEl>
                                              <p:pRg st="4" end="4"/>
                                            </p:txEl>
                                          </p:spTgt>
                                        </p:tgtEl>
                                        <p:attrNameLst>
                                          <p:attrName>ppt_x</p:attrName>
                                        </p:attrNameLst>
                                      </p:cBhvr>
                                      <p:tavLst>
                                        <p:tav tm="0">
                                          <p:val>
                                            <p:strVal val="1+#ppt_w/2"/>
                                          </p:val>
                                        </p:tav>
                                        <p:tav tm="100000">
                                          <p:val>
                                            <p:strVal val="#ppt_x"/>
                                          </p:val>
                                        </p:tav>
                                      </p:tavLst>
                                    </p:anim>
                                    <p:anim calcmode="lin" valueType="num">
                                      <p:cBhvr additive="base">
                                        <p:cTn id="38" dur="5000" fill="hold"/>
                                        <p:tgtEl>
                                          <p:spTgt spid="18534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7" presetClass="entr" presetSubtype="2" fill="hold" grpId="0" nodeType="clickEffect">
                                  <p:stCondLst>
                                    <p:cond delay="0"/>
                                  </p:stCondLst>
                                  <p:childTnLst>
                                    <p:set>
                                      <p:cBhvr>
                                        <p:cTn id="42" dur="1" fill="hold">
                                          <p:stCondLst>
                                            <p:cond delay="0"/>
                                          </p:stCondLst>
                                        </p:cTn>
                                        <p:tgtEl>
                                          <p:spTgt spid="185347">
                                            <p:txEl>
                                              <p:pRg st="5" end="5"/>
                                            </p:txEl>
                                          </p:spTgt>
                                        </p:tgtEl>
                                        <p:attrNameLst>
                                          <p:attrName>style.visibility</p:attrName>
                                        </p:attrNameLst>
                                      </p:cBhvr>
                                      <p:to>
                                        <p:strVal val="visible"/>
                                      </p:to>
                                    </p:set>
                                    <p:anim calcmode="lin" valueType="num">
                                      <p:cBhvr additive="base">
                                        <p:cTn id="43" dur="5000" fill="hold"/>
                                        <p:tgtEl>
                                          <p:spTgt spid="185347">
                                            <p:txEl>
                                              <p:pRg st="5" end="5"/>
                                            </p:txEl>
                                          </p:spTgt>
                                        </p:tgtEl>
                                        <p:attrNameLst>
                                          <p:attrName>ppt_x</p:attrName>
                                        </p:attrNameLst>
                                      </p:cBhvr>
                                      <p:tavLst>
                                        <p:tav tm="0">
                                          <p:val>
                                            <p:strVal val="1+#ppt_w/2"/>
                                          </p:val>
                                        </p:tav>
                                        <p:tav tm="100000">
                                          <p:val>
                                            <p:strVal val="#ppt_x"/>
                                          </p:val>
                                        </p:tav>
                                      </p:tavLst>
                                    </p:anim>
                                    <p:anim calcmode="lin" valueType="num">
                                      <p:cBhvr additive="base">
                                        <p:cTn id="44" dur="5000" fill="hold"/>
                                        <p:tgtEl>
                                          <p:spTgt spid="18534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7" presetClass="entr" presetSubtype="2" fill="hold" grpId="0" nodeType="clickEffect">
                                  <p:stCondLst>
                                    <p:cond delay="0"/>
                                  </p:stCondLst>
                                  <p:childTnLst>
                                    <p:set>
                                      <p:cBhvr>
                                        <p:cTn id="48" dur="1" fill="hold">
                                          <p:stCondLst>
                                            <p:cond delay="0"/>
                                          </p:stCondLst>
                                        </p:cTn>
                                        <p:tgtEl>
                                          <p:spTgt spid="185347">
                                            <p:txEl>
                                              <p:pRg st="6" end="6"/>
                                            </p:txEl>
                                          </p:spTgt>
                                        </p:tgtEl>
                                        <p:attrNameLst>
                                          <p:attrName>style.visibility</p:attrName>
                                        </p:attrNameLst>
                                      </p:cBhvr>
                                      <p:to>
                                        <p:strVal val="visible"/>
                                      </p:to>
                                    </p:set>
                                    <p:anim calcmode="lin" valueType="num">
                                      <p:cBhvr additive="base">
                                        <p:cTn id="49" dur="5000" fill="hold"/>
                                        <p:tgtEl>
                                          <p:spTgt spid="185347">
                                            <p:txEl>
                                              <p:pRg st="6" end="6"/>
                                            </p:txEl>
                                          </p:spTgt>
                                        </p:tgtEl>
                                        <p:attrNameLst>
                                          <p:attrName>ppt_x</p:attrName>
                                        </p:attrNameLst>
                                      </p:cBhvr>
                                      <p:tavLst>
                                        <p:tav tm="0">
                                          <p:val>
                                            <p:strVal val="1+#ppt_w/2"/>
                                          </p:val>
                                        </p:tav>
                                        <p:tav tm="100000">
                                          <p:val>
                                            <p:strVal val="#ppt_x"/>
                                          </p:val>
                                        </p:tav>
                                      </p:tavLst>
                                    </p:anim>
                                    <p:anim calcmode="lin" valueType="num">
                                      <p:cBhvr additive="base">
                                        <p:cTn id="50" dur="5000" fill="hold"/>
                                        <p:tgtEl>
                                          <p:spTgt spid="18534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7" presetClass="entr" presetSubtype="2" fill="hold" grpId="0" nodeType="clickEffect">
                                  <p:stCondLst>
                                    <p:cond delay="0"/>
                                  </p:stCondLst>
                                  <p:childTnLst>
                                    <p:set>
                                      <p:cBhvr>
                                        <p:cTn id="54" dur="1" fill="hold">
                                          <p:stCondLst>
                                            <p:cond delay="0"/>
                                          </p:stCondLst>
                                        </p:cTn>
                                        <p:tgtEl>
                                          <p:spTgt spid="185347">
                                            <p:txEl>
                                              <p:pRg st="7" end="7"/>
                                            </p:txEl>
                                          </p:spTgt>
                                        </p:tgtEl>
                                        <p:attrNameLst>
                                          <p:attrName>style.visibility</p:attrName>
                                        </p:attrNameLst>
                                      </p:cBhvr>
                                      <p:to>
                                        <p:strVal val="visible"/>
                                      </p:to>
                                    </p:set>
                                    <p:anim calcmode="lin" valueType="num">
                                      <p:cBhvr additive="base">
                                        <p:cTn id="55" dur="5000" fill="hold"/>
                                        <p:tgtEl>
                                          <p:spTgt spid="185347">
                                            <p:txEl>
                                              <p:pRg st="7" end="7"/>
                                            </p:txEl>
                                          </p:spTgt>
                                        </p:tgtEl>
                                        <p:attrNameLst>
                                          <p:attrName>ppt_x</p:attrName>
                                        </p:attrNameLst>
                                      </p:cBhvr>
                                      <p:tavLst>
                                        <p:tav tm="0">
                                          <p:val>
                                            <p:strVal val="1+#ppt_w/2"/>
                                          </p:val>
                                        </p:tav>
                                        <p:tav tm="100000">
                                          <p:val>
                                            <p:strVal val="#ppt_x"/>
                                          </p:val>
                                        </p:tav>
                                      </p:tavLst>
                                    </p:anim>
                                    <p:anim calcmode="lin" valueType="num">
                                      <p:cBhvr additive="base">
                                        <p:cTn id="56" dur="5000" fill="hold"/>
                                        <p:tgtEl>
                                          <p:spTgt spid="18534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346" grpId="0" autoUpdateAnimBg="0"/>
      <p:bldP spid="185347" grpId="0" build="p" autoUpdateAnimBg="0"/>
    </p:bldLst>
  </p:timing>
</p:sld>
</file>

<file path=ppt/slides/slide20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63" name="Rectangle 3"/>
          <p:cNvSpPr>
            <a:spLocks noGrp="1" noChangeArrowheads="1"/>
          </p:cNvSpPr>
          <p:nvPr>
            <p:ph type="body" idx="1"/>
          </p:nvPr>
        </p:nvSpPr>
        <p:spPr>
          <a:xfrm>
            <a:off x="685800" y="1143000"/>
            <a:ext cx="7772400" cy="4953000"/>
          </a:xfrm>
        </p:spPr>
        <p:txBody>
          <a:bodyPr/>
          <a:lstStyle/>
          <a:p>
            <a:pPr eaLnBrk="1" hangingPunct="1"/>
            <a:r>
              <a:rPr lang="tr-TR" smtClean="0">
                <a:latin typeface="Comic Sans MS" pitchFamily="66" charset="0"/>
              </a:rPr>
              <a:t>Sınıf İçi Rehberlik Uygulamalar- Z.Selçuk,N .Güner-Pegem Yay.</a:t>
            </a:r>
          </a:p>
          <a:p>
            <a:pPr eaLnBrk="1" hangingPunct="1"/>
            <a:r>
              <a:rPr lang="tr-TR" smtClean="0">
                <a:latin typeface="Comic Sans MS" pitchFamily="66" charset="0"/>
              </a:rPr>
              <a:t>Çocuk ve Aile Dergisi-2001,sayı-37,41</a:t>
            </a:r>
          </a:p>
          <a:p>
            <a:pPr eaLnBrk="1" hangingPunct="1"/>
            <a:r>
              <a:rPr lang="tr-TR" smtClean="0">
                <a:latin typeface="Comic Sans MS" pitchFamily="66" charset="0"/>
              </a:rPr>
              <a:t>Etkili Ailelerin 7Alışkanlığı-Stephen R.Covey-Beyaz Yay.</a:t>
            </a:r>
          </a:p>
          <a:p>
            <a:pPr eaLnBrk="1" hangingPunct="1"/>
            <a:r>
              <a:rPr lang="tr-TR" smtClean="0">
                <a:latin typeface="Comic Sans MS" pitchFamily="66" charset="0"/>
              </a:rPr>
              <a:t>Yüksek EQ’ lu Bir Çocuk Yetiştirmek-Lawrence E.Shapıro- Varlık Yay.</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94563">
                                            <p:txEl>
                                              <p:pRg st="0" end="0"/>
                                            </p:txEl>
                                          </p:spTgt>
                                        </p:tgtEl>
                                        <p:attrNameLst>
                                          <p:attrName>style.visibility</p:attrName>
                                        </p:attrNameLst>
                                      </p:cBhvr>
                                      <p:to>
                                        <p:strVal val="visible"/>
                                      </p:to>
                                    </p:set>
                                    <p:anim calcmode="lin" valueType="num">
                                      <p:cBhvr additive="base">
                                        <p:cTn id="7" dur="5000" fill="hold"/>
                                        <p:tgtEl>
                                          <p:spTgt spid="19456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945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94563">
                                            <p:txEl>
                                              <p:pRg st="1" end="1"/>
                                            </p:txEl>
                                          </p:spTgt>
                                        </p:tgtEl>
                                        <p:attrNameLst>
                                          <p:attrName>style.visibility</p:attrName>
                                        </p:attrNameLst>
                                      </p:cBhvr>
                                      <p:to>
                                        <p:strVal val="visible"/>
                                      </p:to>
                                    </p:set>
                                    <p:anim calcmode="lin" valueType="num">
                                      <p:cBhvr additive="base">
                                        <p:cTn id="13" dur="5000" fill="hold"/>
                                        <p:tgtEl>
                                          <p:spTgt spid="19456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945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94563">
                                            <p:txEl>
                                              <p:pRg st="2" end="2"/>
                                            </p:txEl>
                                          </p:spTgt>
                                        </p:tgtEl>
                                        <p:attrNameLst>
                                          <p:attrName>style.visibility</p:attrName>
                                        </p:attrNameLst>
                                      </p:cBhvr>
                                      <p:to>
                                        <p:strVal val="visible"/>
                                      </p:to>
                                    </p:set>
                                    <p:anim calcmode="lin" valueType="num">
                                      <p:cBhvr additive="base">
                                        <p:cTn id="19" dur="5000" fill="hold"/>
                                        <p:tgtEl>
                                          <p:spTgt spid="19456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9456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94563">
                                            <p:txEl>
                                              <p:pRg st="3" end="3"/>
                                            </p:txEl>
                                          </p:spTgt>
                                        </p:tgtEl>
                                        <p:attrNameLst>
                                          <p:attrName>style.visibility</p:attrName>
                                        </p:attrNameLst>
                                      </p:cBhvr>
                                      <p:to>
                                        <p:strVal val="visible"/>
                                      </p:to>
                                    </p:set>
                                    <p:anim calcmode="lin" valueType="num">
                                      <p:cBhvr additive="base">
                                        <p:cTn id="25" dur="5000" fill="hold"/>
                                        <p:tgtEl>
                                          <p:spTgt spid="194563">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9456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63" grpId="0" build="p" autoUpdateAnimBg="0"/>
    </p:bldLst>
  </p:timing>
</p:sld>
</file>

<file path=ppt/slides/slide20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6373" name="Oval 5"/>
          <p:cNvSpPr>
            <a:spLocks noGrp="1" noChangeArrowheads="1"/>
          </p:cNvSpPr>
          <p:nvPr>
            <p:ph type="body" idx="1"/>
          </p:nvPr>
        </p:nvSpPr>
        <p:spPr>
          <a:xfrm>
            <a:off x="609600" y="990600"/>
            <a:ext cx="8001000" cy="5486400"/>
          </a:xfrm>
          <a:prstGeom prst="ellipse">
            <a:avLst/>
          </a:prstGeom>
          <a:solidFill>
            <a:schemeClr val="tx1"/>
          </a:solidFill>
          <a:ln>
            <a:solidFill>
              <a:srgbClr val="CCFFFF"/>
            </a:solidFill>
            <a:round/>
          </a:ln>
        </p:spPr>
        <p:txBody>
          <a:bodyPr/>
          <a:lstStyle/>
          <a:p>
            <a:pPr algn="ctr" eaLnBrk="1" hangingPunct="1">
              <a:spcBef>
                <a:spcPct val="0"/>
              </a:spcBef>
              <a:buFontTx/>
              <a:buNone/>
            </a:pPr>
            <a:r>
              <a:rPr lang="tr-TR" sz="2800" smtClean="0">
                <a:solidFill>
                  <a:schemeClr val="bg1"/>
                </a:solidFill>
                <a:latin typeface="Comic Sans MS" pitchFamily="66" charset="0"/>
              </a:rPr>
              <a:t>HER AKŞAM ÇOCUĞUNUZLA</a:t>
            </a:r>
          </a:p>
          <a:p>
            <a:pPr algn="ctr" eaLnBrk="1" hangingPunct="1">
              <a:spcBef>
                <a:spcPct val="0"/>
              </a:spcBef>
              <a:buFontTx/>
              <a:buNone/>
            </a:pPr>
            <a:r>
              <a:rPr lang="tr-TR" sz="2800" smtClean="0">
                <a:solidFill>
                  <a:schemeClr val="bg1"/>
                </a:solidFill>
                <a:latin typeface="Comic Sans MS" pitchFamily="66" charset="0"/>
              </a:rPr>
              <a:t> </a:t>
            </a:r>
            <a:r>
              <a:rPr lang="tr-TR" sz="2800" smtClean="0">
                <a:solidFill>
                  <a:srgbClr val="FFCCFF"/>
                </a:solidFill>
                <a:latin typeface="Comic Sans MS" pitchFamily="66" charset="0"/>
              </a:rPr>
              <a:t>O GÜN OKULDA</a:t>
            </a:r>
            <a:r>
              <a:rPr lang="tr-TR" sz="2800" smtClean="0">
                <a:solidFill>
                  <a:schemeClr val="bg1"/>
                </a:solidFill>
                <a:latin typeface="Comic Sans MS" pitchFamily="66" charset="0"/>
              </a:rPr>
              <a:t> </a:t>
            </a:r>
            <a:r>
              <a:rPr lang="tr-TR" sz="2800" smtClean="0">
                <a:solidFill>
                  <a:srgbClr val="FFCC66"/>
                </a:solidFill>
                <a:latin typeface="Comic Sans MS" pitchFamily="66" charset="0"/>
              </a:rPr>
              <a:t>ÖĞRENDİKLERİ KONULAR</a:t>
            </a:r>
            <a:r>
              <a:rPr lang="tr-TR" sz="2800" smtClean="0">
                <a:solidFill>
                  <a:schemeClr val="bg1"/>
                </a:solidFill>
                <a:latin typeface="Comic Sans MS" pitchFamily="66" charset="0"/>
              </a:rPr>
              <a:t> </a:t>
            </a:r>
            <a:r>
              <a:rPr lang="tr-TR" sz="2800" smtClean="0">
                <a:solidFill>
                  <a:srgbClr val="FFCCFF"/>
                </a:solidFill>
                <a:latin typeface="Comic Sans MS" pitchFamily="66" charset="0"/>
              </a:rPr>
              <a:t>HAKKINDA KONUŞUN</a:t>
            </a:r>
          </a:p>
          <a:p>
            <a:pPr algn="ctr" eaLnBrk="1" hangingPunct="1">
              <a:spcBef>
                <a:spcPct val="0"/>
              </a:spcBef>
              <a:buFontTx/>
              <a:buNone/>
            </a:pPr>
            <a:r>
              <a:rPr lang="tr-TR" sz="2800" smtClean="0">
                <a:solidFill>
                  <a:schemeClr val="bg1"/>
                </a:solidFill>
                <a:latin typeface="Comic Sans MS" pitchFamily="66" charset="0"/>
              </a:rPr>
              <a:t> VE</a:t>
            </a:r>
          </a:p>
          <a:p>
            <a:pPr algn="ctr" eaLnBrk="1" hangingPunct="1">
              <a:spcBef>
                <a:spcPct val="0"/>
              </a:spcBef>
              <a:buFontTx/>
              <a:buNone/>
            </a:pPr>
            <a:r>
              <a:rPr lang="tr-TR" sz="2800" smtClean="0">
                <a:solidFill>
                  <a:schemeClr val="bg1"/>
                </a:solidFill>
                <a:latin typeface="Comic Sans MS" pitchFamily="66" charset="0"/>
              </a:rPr>
              <a:t> BU KONULARI GELİŞTİRME YÖNTEMLERİ DÜŞÜNÜN.</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6373">
                                            <p:txEl>
                                              <p:pRg st="0" end="0"/>
                                            </p:txEl>
                                          </p:spTgt>
                                        </p:tgtEl>
                                        <p:attrNameLst>
                                          <p:attrName>style.visibility</p:attrName>
                                        </p:attrNameLst>
                                      </p:cBhvr>
                                      <p:to>
                                        <p:strVal val="visible"/>
                                      </p:to>
                                    </p:set>
                                    <p:anim calcmode="lin" valueType="num">
                                      <p:cBhvr additive="base">
                                        <p:cTn id="7" dur="5000" fill="hold"/>
                                        <p:tgtEl>
                                          <p:spTgt spid="18637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18637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186373">
                                            <p:txEl>
                                              <p:pRg st="1" end="1"/>
                                            </p:txEl>
                                          </p:spTgt>
                                        </p:tgtEl>
                                        <p:attrNameLst>
                                          <p:attrName>style.visibility</p:attrName>
                                        </p:attrNameLst>
                                      </p:cBhvr>
                                      <p:to>
                                        <p:strVal val="visible"/>
                                      </p:to>
                                    </p:set>
                                    <p:anim calcmode="lin" valueType="num">
                                      <p:cBhvr additive="base">
                                        <p:cTn id="13" dur="5000" fill="hold"/>
                                        <p:tgtEl>
                                          <p:spTgt spid="18637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18637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186373">
                                            <p:txEl>
                                              <p:pRg st="2" end="2"/>
                                            </p:txEl>
                                          </p:spTgt>
                                        </p:tgtEl>
                                        <p:attrNameLst>
                                          <p:attrName>style.visibility</p:attrName>
                                        </p:attrNameLst>
                                      </p:cBhvr>
                                      <p:to>
                                        <p:strVal val="visible"/>
                                      </p:to>
                                    </p:set>
                                    <p:anim calcmode="lin" valueType="num">
                                      <p:cBhvr additive="base">
                                        <p:cTn id="19" dur="5000" fill="hold"/>
                                        <p:tgtEl>
                                          <p:spTgt spid="186373">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18637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7" presetClass="entr" presetSubtype="4" fill="hold" grpId="0" nodeType="clickEffect">
                                  <p:stCondLst>
                                    <p:cond delay="0"/>
                                  </p:stCondLst>
                                  <p:childTnLst>
                                    <p:set>
                                      <p:cBhvr>
                                        <p:cTn id="24" dur="1" fill="hold">
                                          <p:stCondLst>
                                            <p:cond delay="0"/>
                                          </p:stCondLst>
                                        </p:cTn>
                                        <p:tgtEl>
                                          <p:spTgt spid="186373">
                                            <p:txEl>
                                              <p:pRg st="3" end="3"/>
                                            </p:txEl>
                                          </p:spTgt>
                                        </p:tgtEl>
                                        <p:attrNameLst>
                                          <p:attrName>style.visibility</p:attrName>
                                        </p:attrNameLst>
                                      </p:cBhvr>
                                      <p:to>
                                        <p:strVal val="visible"/>
                                      </p:to>
                                    </p:set>
                                    <p:anim calcmode="lin" valueType="num">
                                      <p:cBhvr additive="base">
                                        <p:cTn id="25" dur="5000" fill="hold"/>
                                        <p:tgtEl>
                                          <p:spTgt spid="186373">
                                            <p:txEl>
                                              <p:pRg st="3" end="3"/>
                                            </p:txEl>
                                          </p:spTgt>
                                        </p:tgtEl>
                                        <p:attrNameLst>
                                          <p:attrName>ppt_x</p:attrName>
                                        </p:attrNameLst>
                                      </p:cBhvr>
                                      <p:tavLst>
                                        <p:tav tm="0">
                                          <p:val>
                                            <p:strVal val="#ppt_x"/>
                                          </p:val>
                                        </p:tav>
                                        <p:tav tm="100000">
                                          <p:val>
                                            <p:strVal val="#ppt_x"/>
                                          </p:val>
                                        </p:tav>
                                      </p:tavLst>
                                    </p:anim>
                                    <p:anim calcmode="lin" valueType="num">
                                      <p:cBhvr additive="base">
                                        <p:cTn id="26" dur="5000" fill="hold"/>
                                        <p:tgtEl>
                                          <p:spTgt spid="18637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37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412776"/>
            <a:ext cx="9144000" cy="4608512"/>
          </a:xfrm>
        </p:spPr>
        <p:txBody>
          <a:bodyPr>
            <a:normAutofit/>
          </a:bodyPr>
          <a:lstStyle/>
          <a:p>
            <a:r>
              <a:rPr lang="tr-TR" dirty="0" smtClean="0"/>
              <a:t>    Çocuğunuzun başarısında önemli etkenlerden bir tanesi de düzenli ve uyumlu bir aile hayatıdır. </a:t>
            </a:r>
          </a:p>
          <a:p>
            <a:pPr>
              <a:buNone/>
            </a:pPr>
            <a:endParaRPr lang="tr-TR" dirty="0" smtClean="0"/>
          </a:p>
          <a:p>
            <a:r>
              <a:rPr lang="tr-TR" dirty="0" smtClean="0"/>
              <a:t>Çocuğunuzun düzenli yemek yemesine ve uykusunu almasına özen gösterin.  </a:t>
            </a:r>
            <a:endParaRPr lang="tr-TR" dirty="0"/>
          </a:p>
        </p:txBody>
      </p:sp>
    </p:spTree>
  </p:cSld>
  <p:clrMapOvr>
    <a:masterClrMapping/>
  </p:clrMapOvr>
  <p:timing>
    <p:tnLst>
      <p:par>
        <p:cT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2 Başlık"/>
          <p:cNvSpPr>
            <a:spLocks noGrp="1"/>
          </p:cNvSpPr>
          <p:nvPr>
            <p:ph type="title"/>
          </p:nvPr>
        </p:nvSpPr>
        <p:spPr/>
        <p:txBody>
          <a:bodyPr/>
          <a:lstStyle/>
          <a:p>
            <a:endParaRPr lang="tr-TR" smtClean="0"/>
          </a:p>
        </p:txBody>
      </p:sp>
      <p:pic>
        <p:nvPicPr>
          <p:cNvPr id="5123" name="Picture 4" descr="C:\Users\user\Desktop\AFİŞ (5).jpg"/>
          <p:cNvPicPr>
            <a:picLocks noGrp="1" noChangeAspect="1" noChangeArrowheads="1"/>
          </p:cNvPicPr>
          <p:nvPr>
            <p:ph idx="1"/>
          </p:nvPr>
        </p:nvPicPr>
        <p:blipFill>
          <a:blip r:embed="rId2" cstate="print"/>
          <a:srcRect/>
          <a:stretch>
            <a:fillRect/>
          </a:stretch>
        </p:blipFill>
        <p:spPr>
          <a:xfrm>
            <a:off x="0" y="0"/>
            <a:ext cx="9144000" cy="6858000"/>
          </a:xfrm>
          <a:noFill/>
        </p:spPr>
      </p:pic>
    </p:spTree>
  </p:cSld>
  <p:clrMapOvr>
    <a:masterClrMapping/>
  </p:clrMapOvr>
  <p:timing>
    <p:tnLst>
      <p:par>
        <p:cTn id="1" dur="indefinite" restart="never" nodeType="tmRoot"/>
      </p:par>
    </p:tnLst>
  </p:timing>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Başlık"/>
          <p:cNvSpPr>
            <a:spLocks noGrp="1"/>
          </p:cNvSpPr>
          <p:nvPr>
            <p:ph type="ctrTitle"/>
          </p:nvPr>
        </p:nvSpPr>
        <p:spPr/>
        <p:txBody>
          <a:bodyPr/>
          <a:lstStyle/>
          <a:p>
            <a:pPr algn="ctr"/>
            <a:r>
              <a:rPr lang="tr-TR" b="1" smtClean="0"/>
              <a:t>ADANA İL MİLLİ EĞİTİM MÜDÜRLÜĞÜ</a:t>
            </a:r>
          </a:p>
        </p:txBody>
      </p:sp>
      <p:sp>
        <p:nvSpPr>
          <p:cNvPr id="6147" name="2 Alt Başlık"/>
          <p:cNvSpPr>
            <a:spLocks noGrp="1"/>
          </p:cNvSpPr>
          <p:nvPr>
            <p:ph type="subTitle" idx="1"/>
          </p:nvPr>
        </p:nvSpPr>
        <p:spPr/>
        <p:txBody>
          <a:bodyPr/>
          <a:lstStyle/>
          <a:p>
            <a:pPr algn="ctr"/>
            <a:r>
              <a:rPr lang="tr-TR" b="1" smtClean="0"/>
              <a:t>BİLİNÇLİ AİLE UYUMLU ÇOCUK PROJESİ</a:t>
            </a:r>
          </a:p>
        </p:txBody>
      </p:sp>
    </p:spTree>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607" name="Picture 1175" descr="Resim33"/>
          <p:cNvPicPr>
            <a:picLocks noChangeAspect="1" noChangeArrowheads="1"/>
          </p:cNvPicPr>
          <p:nvPr/>
        </p:nvPicPr>
        <p:blipFill>
          <a:blip r:embed="rId2" cstate="print"/>
          <a:srcRect/>
          <a:stretch>
            <a:fillRect/>
          </a:stretch>
        </p:blipFill>
        <p:spPr bwMode="auto">
          <a:xfrm>
            <a:off x="5129213" y="115888"/>
            <a:ext cx="3835400" cy="2741612"/>
          </a:xfrm>
          <a:prstGeom prst="rect">
            <a:avLst/>
          </a:prstGeom>
          <a:noFill/>
          <a:ln w="9525">
            <a:noFill/>
            <a:miter lim="800000"/>
            <a:headEnd/>
            <a:tailEnd/>
          </a:ln>
        </p:spPr>
      </p:pic>
      <p:pic>
        <p:nvPicPr>
          <p:cNvPr id="19610" name="Picture 1178" descr="transquestion_line_t"/>
          <p:cNvPicPr>
            <a:picLocks noChangeAspect="1" noChangeArrowheads="1" noCrop="1"/>
          </p:cNvPicPr>
          <p:nvPr/>
        </p:nvPicPr>
        <p:blipFill>
          <a:blip r:embed="rId3" cstate="print"/>
          <a:srcRect/>
          <a:stretch>
            <a:fillRect/>
          </a:stretch>
        </p:blipFill>
        <p:spPr bwMode="auto">
          <a:xfrm>
            <a:off x="4716463" y="5373688"/>
            <a:ext cx="863600" cy="760412"/>
          </a:xfrm>
          <a:prstGeom prst="rect">
            <a:avLst/>
          </a:prstGeom>
          <a:noFill/>
          <a:ln w="9525">
            <a:noFill/>
            <a:miter lim="800000"/>
            <a:headEnd/>
            <a:tailEnd/>
          </a:ln>
        </p:spPr>
      </p:pic>
      <p:pic>
        <p:nvPicPr>
          <p:cNvPr id="19611" name="Picture 1179" descr="transquestion_line_t"/>
          <p:cNvPicPr>
            <a:picLocks noChangeAspect="1" noChangeArrowheads="1" noCrop="1"/>
          </p:cNvPicPr>
          <p:nvPr/>
        </p:nvPicPr>
        <p:blipFill>
          <a:blip r:embed="rId3" cstate="print"/>
          <a:srcRect/>
          <a:stretch>
            <a:fillRect/>
          </a:stretch>
        </p:blipFill>
        <p:spPr bwMode="auto">
          <a:xfrm>
            <a:off x="6948488" y="5589588"/>
            <a:ext cx="790575" cy="695325"/>
          </a:xfrm>
          <a:prstGeom prst="rect">
            <a:avLst/>
          </a:prstGeom>
          <a:noFill/>
          <a:ln w="9525">
            <a:noFill/>
            <a:miter lim="800000"/>
            <a:headEnd/>
            <a:tailEnd/>
          </a:ln>
        </p:spPr>
      </p:pic>
      <p:pic>
        <p:nvPicPr>
          <p:cNvPr id="19612" name="Picture 1180" descr="transquestion_line_t"/>
          <p:cNvPicPr>
            <a:picLocks noChangeAspect="1" noChangeArrowheads="1" noCrop="1"/>
          </p:cNvPicPr>
          <p:nvPr/>
        </p:nvPicPr>
        <p:blipFill>
          <a:blip r:embed="rId3" cstate="print"/>
          <a:srcRect/>
          <a:stretch>
            <a:fillRect/>
          </a:stretch>
        </p:blipFill>
        <p:spPr bwMode="auto">
          <a:xfrm>
            <a:off x="1476375" y="4508500"/>
            <a:ext cx="790575" cy="695325"/>
          </a:xfrm>
          <a:prstGeom prst="rect">
            <a:avLst/>
          </a:prstGeom>
          <a:noFill/>
          <a:ln w="9525">
            <a:noFill/>
            <a:miter lim="800000"/>
            <a:headEnd/>
            <a:tailEnd/>
          </a:ln>
        </p:spPr>
      </p:pic>
      <p:pic>
        <p:nvPicPr>
          <p:cNvPr id="19613" name="Picture 1181" descr="transquestion_line_t"/>
          <p:cNvPicPr>
            <a:picLocks noChangeAspect="1" noChangeArrowheads="1" noCrop="1"/>
          </p:cNvPicPr>
          <p:nvPr/>
        </p:nvPicPr>
        <p:blipFill>
          <a:blip r:embed="rId3" cstate="print"/>
          <a:srcRect/>
          <a:stretch>
            <a:fillRect/>
          </a:stretch>
        </p:blipFill>
        <p:spPr bwMode="auto">
          <a:xfrm>
            <a:off x="3635375" y="1989138"/>
            <a:ext cx="790575" cy="695325"/>
          </a:xfrm>
          <a:prstGeom prst="rect">
            <a:avLst/>
          </a:prstGeom>
          <a:noFill/>
          <a:ln w="9525">
            <a:noFill/>
            <a:miter lim="800000"/>
            <a:headEnd/>
            <a:tailEnd/>
          </a:ln>
        </p:spPr>
      </p:pic>
      <p:pic>
        <p:nvPicPr>
          <p:cNvPr id="19614" name="Picture 1182" descr="transquestion_line_t"/>
          <p:cNvPicPr>
            <a:picLocks noChangeAspect="1" noChangeArrowheads="1" noCrop="1"/>
          </p:cNvPicPr>
          <p:nvPr/>
        </p:nvPicPr>
        <p:blipFill>
          <a:blip r:embed="rId3" cstate="print"/>
          <a:srcRect/>
          <a:stretch>
            <a:fillRect/>
          </a:stretch>
        </p:blipFill>
        <p:spPr bwMode="auto">
          <a:xfrm>
            <a:off x="2411413" y="5805488"/>
            <a:ext cx="790575" cy="695325"/>
          </a:xfrm>
          <a:prstGeom prst="rect">
            <a:avLst/>
          </a:prstGeom>
          <a:noFill/>
          <a:ln w="9525">
            <a:noFill/>
            <a:miter lim="800000"/>
            <a:headEnd/>
            <a:tailEnd/>
          </a:ln>
        </p:spPr>
      </p:pic>
      <p:pic>
        <p:nvPicPr>
          <p:cNvPr id="19615" name="Picture 1183" descr="transquestion_line_t"/>
          <p:cNvPicPr>
            <a:picLocks noChangeAspect="1" noChangeArrowheads="1" noCrop="1"/>
          </p:cNvPicPr>
          <p:nvPr/>
        </p:nvPicPr>
        <p:blipFill>
          <a:blip r:embed="rId3" cstate="print"/>
          <a:srcRect/>
          <a:stretch>
            <a:fillRect/>
          </a:stretch>
        </p:blipFill>
        <p:spPr bwMode="auto">
          <a:xfrm>
            <a:off x="6948488" y="4365625"/>
            <a:ext cx="790575" cy="695325"/>
          </a:xfrm>
          <a:prstGeom prst="rect">
            <a:avLst/>
          </a:prstGeom>
          <a:noFill/>
          <a:ln w="9525">
            <a:noFill/>
            <a:miter lim="800000"/>
            <a:headEnd/>
            <a:tailEnd/>
          </a:ln>
        </p:spPr>
      </p:pic>
      <p:pic>
        <p:nvPicPr>
          <p:cNvPr id="19616" name="Picture 1184" descr="transquestion_line_t"/>
          <p:cNvPicPr>
            <a:picLocks noChangeAspect="1" noChangeArrowheads="1" noCrop="1"/>
          </p:cNvPicPr>
          <p:nvPr/>
        </p:nvPicPr>
        <p:blipFill>
          <a:blip r:embed="rId3" cstate="print"/>
          <a:srcRect/>
          <a:stretch>
            <a:fillRect/>
          </a:stretch>
        </p:blipFill>
        <p:spPr bwMode="auto">
          <a:xfrm>
            <a:off x="2268538" y="1125538"/>
            <a:ext cx="790575" cy="695325"/>
          </a:xfrm>
          <a:prstGeom prst="rect">
            <a:avLst/>
          </a:prstGeom>
          <a:noFill/>
          <a:ln w="9525">
            <a:noFill/>
            <a:miter lim="800000"/>
            <a:headEnd/>
            <a:tailEnd/>
          </a:ln>
        </p:spPr>
      </p:pic>
      <p:pic>
        <p:nvPicPr>
          <p:cNvPr id="19617" name="Picture 1185" descr="transquestion_line_t"/>
          <p:cNvPicPr>
            <a:picLocks noChangeAspect="1" noChangeArrowheads="1" noCrop="1"/>
          </p:cNvPicPr>
          <p:nvPr/>
        </p:nvPicPr>
        <p:blipFill>
          <a:blip r:embed="rId3" cstate="print"/>
          <a:srcRect/>
          <a:stretch>
            <a:fillRect/>
          </a:stretch>
        </p:blipFill>
        <p:spPr bwMode="auto">
          <a:xfrm>
            <a:off x="449263" y="2205038"/>
            <a:ext cx="790575" cy="695325"/>
          </a:xfrm>
          <a:prstGeom prst="rect">
            <a:avLst/>
          </a:prstGeom>
          <a:noFill/>
          <a:ln w="9525">
            <a:noFill/>
            <a:miter lim="800000"/>
            <a:headEnd/>
            <a:tailEnd/>
          </a:ln>
        </p:spPr>
      </p:pic>
      <p:sp>
        <p:nvSpPr>
          <p:cNvPr id="7179" name="13 Alt Başlık"/>
          <p:cNvSpPr>
            <a:spLocks noGrp="1"/>
          </p:cNvSpPr>
          <p:nvPr>
            <p:ph type="subTitle" idx="4294967295"/>
          </p:nvPr>
        </p:nvSpPr>
        <p:spPr>
          <a:xfrm>
            <a:off x="323850" y="2924175"/>
            <a:ext cx="8569325" cy="2722563"/>
          </a:xfrm>
        </p:spPr>
        <p:txBody>
          <a:bodyPr/>
          <a:lstStyle/>
          <a:p>
            <a:pPr algn="ctr">
              <a:buFont typeface="Wingdings" pitchFamily="2" charset="2"/>
              <a:buNone/>
            </a:pPr>
            <a:r>
              <a:rPr lang="tr-TR" sz="2800" b="1" smtClean="0"/>
              <a:t>ÇALIŞMA ORTAMININ DÜZENLENMESİ VE VERİMLİ DERS ÇALIŞMA </a:t>
            </a:r>
            <a:r>
              <a:rPr lang="tr-TR" sz="2800" b="1" smtClean="0">
                <a:latin typeface="Arial" charset="0"/>
              </a:rPr>
              <a:t>AL</a:t>
            </a:r>
            <a:r>
              <a:rPr lang="tr-TR" sz="2800" b="1" smtClean="0"/>
              <a:t>IŞKANLIKLARIN</a:t>
            </a:r>
            <a:r>
              <a:rPr lang="tr-TR" sz="2800" b="1" smtClean="0">
                <a:latin typeface="Arial" charset="0"/>
              </a:rPr>
              <a:t>DA</a:t>
            </a:r>
            <a:r>
              <a:rPr lang="tr-TR" sz="2800" b="1" smtClean="0"/>
              <a:t>  DİKKAT EDİLECEK HUSUSLAR</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9617"/>
                                        </p:tgtEl>
                                        <p:attrNameLst>
                                          <p:attrName>style.visibility</p:attrName>
                                        </p:attrNameLst>
                                      </p:cBhvr>
                                      <p:to>
                                        <p:strVal val="visible"/>
                                      </p:to>
                                    </p:set>
                                    <p:anim calcmode="lin" valueType="num">
                                      <p:cBhvr>
                                        <p:cTn id="7" dur="500" fill="hold"/>
                                        <p:tgtEl>
                                          <p:spTgt spid="19617"/>
                                        </p:tgtEl>
                                        <p:attrNameLst>
                                          <p:attrName>ppt_w</p:attrName>
                                        </p:attrNameLst>
                                      </p:cBhvr>
                                      <p:tavLst>
                                        <p:tav tm="0">
                                          <p:val>
                                            <p:fltVal val="0"/>
                                          </p:val>
                                        </p:tav>
                                        <p:tav tm="100000">
                                          <p:val>
                                            <p:strVal val="#ppt_w"/>
                                          </p:val>
                                        </p:tav>
                                      </p:tavLst>
                                    </p:anim>
                                    <p:anim calcmode="lin" valueType="num">
                                      <p:cBhvr>
                                        <p:cTn id="8" dur="500" fill="hold"/>
                                        <p:tgtEl>
                                          <p:spTgt spid="19617"/>
                                        </p:tgtEl>
                                        <p:attrNameLst>
                                          <p:attrName>ppt_h</p:attrName>
                                        </p:attrNameLst>
                                      </p:cBhvr>
                                      <p:tavLst>
                                        <p:tav tm="0">
                                          <p:val>
                                            <p:fltVal val="0"/>
                                          </p:val>
                                        </p:tav>
                                        <p:tav tm="100000">
                                          <p:val>
                                            <p:strVal val="#ppt_h"/>
                                          </p:val>
                                        </p:tav>
                                      </p:tavLst>
                                    </p:anim>
                                    <p:animEffect transition="in" filter="fade">
                                      <p:cBhvr>
                                        <p:cTn id="9" dur="500"/>
                                        <p:tgtEl>
                                          <p:spTgt spid="19617"/>
                                        </p:tgtEl>
                                      </p:cBhvr>
                                    </p:animEffect>
                                  </p:childTnLst>
                                </p:cTn>
                              </p:par>
                              <p:par>
                                <p:cTn id="10" presetID="53" presetClass="entr" presetSubtype="0" fill="hold" nodeType="withEffect">
                                  <p:stCondLst>
                                    <p:cond delay="0"/>
                                  </p:stCondLst>
                                  <p:childTnLst>
                                    <p:set>
                                      <p:cBhvr>
                                        <p:cTn id="11" dur="1" fill="hold">
                                          <p:stCondLst>
                                            <p:cond delay="0"/>
                                          </p:stCondLst>
                                        </p:cTn>
                                        <p:tgtEl>
                                          <p:spTgt spid="19615"/>
                                        </p:tgtEl>
                                        <p:attrNameLst>
                                          <p:attrName>style.visibility</p:attrName>
                                        </p:attrNameLst>
                                      </p:cBhvr>
                                      <p:to>
                                        <p:strVal val="visible"/>
                                      </p:to>
                                    </p:set>
                                    <p:anim calcmode="lin" valueType="num">
                                      <p:cBhvr>
                                        <p:cTn id="12" dur="500" fill="hold"/>
                                        <p:tgtEl>
                                          <p:spTgt spid="19615"/>
                                        </p:tgtEl>
                                        <p:attrNameLst>
                                          <p:attrName>ppt_w</p:attrName>
                                        </p:attrNameLst>
                                      </p:cBhvr>
                                      <p:tavLst>
                                        <p:tav tm="0">
                                          <p:val>
                                            <p:fltVal val="0"/>
                                          </p:val>
                                        </p:tav>
                                        <p:tav tm="100000">
                                          <p:val>
                                            <p:strVal val="#ppt_w"/>
                                          </p:val>
                                        </p:tav>
                                      </p:tavLst>
                                    </p:anim>
                                    <p:anim calcmode="lin" valueType="num">
                                      <p:cBhvr>
                                        <p:cTn id="13" dur="500" fill="hold"/>
                                        <p:tgtEl>
                                          <p:spTgt spid="19615"/>
                                        </p:tgtEl>
                                        <p:attrNameLst>
                                          <p:attrName>ppt_h</p:attrName>
                                        </p:attrNameLst>
                                      </p:cBhvr>
                                      <p:tavLst>
                                        <p:tav tm="0">
                                          <p:val>
                                            <p:fltVal val="0"/>
                                          </p:val>
                                        </p:tav>
                                        <p:tav tm="100000">
                                          <p:val>
                                            <p:strVal val="#ppt_h"/>
                                          </p:val>
                                        </p:tav>
                                      </p:tavLst>
                                    </p:anim>
                                    <p:animEffect transition="in" filter="fade">
                                      <p:cBhvr>
                                        <p:cTn id="14" dur="500"/>
                                        <p:tgtEl>
                                          <p:spTgt spid="19615"/>
                                        </p:tgtEl>
                                      </p:cBhvr>
                                    </p:animEffect>
                                  </p:childTnLst>
                                </p:cTn>
                              </p:par>
                              <p:par>
                                <p:cTn id="15" presetID="53" presetClass="entr" presetSubtype="0" fill="hold" nodeType="withEffect">
                                  <p:stCondLst>
                                    <p:cond delay="0"/>
                                  </p:stCondLst>
                                  <p:childTnLst>
                                    <p:set>
                                      <p:cBhvr>
                                        <p:cTn id="16" dur="1" fill="hold">
                                          <p:stCondLst>
                                            <p:cond delay="0"/>
                                          </p:stCondLst>
                                        </p:cTn>
                                        <p:tgtEl>
                                          <p:spTgt spid="19616"/>
                                        </p:tgtEl>
                                        <p:attrNameLst>
                                          <p:attrName>style.visibility</p:attrName>
                                        </p:attrNameLst>
                                      </p:cBhvr>
                                      <p:to>
                                        <p:strVal val="visible"/>
                                      </p:to>
                                    </p:set>
                                    <p:anim calcmode="lin" valueType="num">
                                      <p:cBhvr>
                                        <p:cTn id="17" dur="500" fill="hold"/>
                                        <p:tgtEl>
                                          <p:spTgt spid="19616"/>
                                        </p:tgtEl>
                                        <p:attrNameLst>
                                          <p:attrName>ppt_w</p:attrName>
                                        </p:attrNameLst>
                                      </p:cBhvr>
                                      <p:tavLst>
                                        <p:tav tm="0">
                                          <p:val>
                                            <p:fltVal val="0"/>
                                          </p:val>
                                        </p:tav>
                                        <p:tav tm="100000">
                                          <p:val>
                                            <p:strVal val="#ppt_w"/>
                                          </p:val>
                                        </p:tav>
                                      </p:tavLst>
                                    </p:anim>
                                    <p:anim calcmode="lin" valueType="num">
                                      <p:cBhvr>
                                        <p:cTn id="18" dur="500" fill="hold"/>
                                        <p:tgtEl>
                                          <p:spTgt spid="19616"/>
                                        </p:tgtEl>
                                        <p:attrNameLst>
                                          <p:attrName>ppt_h</p:attrName>
                                        </p:attrNameLst>
                                      </p:cBhvr>
                                      <p:tavLst>
                                        <p:tav tm="0">
                                          <p:val>
                                            <p:fltVal val="0"/>
                                          </p:val>
                                        </p:tav>
                                        <p:tav tm="100000">
                                          <p:val>
                                            <p:strVal val="#ppt_h"/>
                                          </p:val>
                                        </p:tav>
                                      </p:tavLst>
                                    </p:anim>
                                    <p:animEffect transition="in" filter="fade">
                                      <p:cBhvr>
                                        <p:cTn id="19" dur="500"/>
                                        <p:tgtEl>
                                          <p:spTgt spid="19616"/>
                                        </p:tgtEl>
                                      </p:cBhvr>
                                    </p:animEffect>
                                  </p:childTnLst>
                                </p:cTn>
                              </p:par>
                              <p:par>
                                <p:cTn id="20" presetID="53" presetClass="entr" presetSubtype="0" fill="hold" nodeType="withEffect">
                                  <p:stCondLst>
                                    <p:cond delay="0"/>
                                  </p:stCondLst>
                                  <p:childTnLst>
                                    <p:set>
                                      <p:cBhvr>
                                        <p:cTn id="21" dur="1" fill="hold">
                                          <p:stCondLst>
                                            <p:cond delay="0"/>
                                          </p:stCondLst>
                                        </p:cTn>
                                        <p:tgtEl>
                                          <p:spTgt spid="19614"/>
                                        </p:tgtEl>
                                        <p:attrNameLst>
                                          <p:attrName>style.visibility</p:attrName>
                                        </p:attrNameLst>
                                      </p:cBhvr>
                                      <p:to>
                                        <p:strVal val="visible"/>
                                      </p:to>
                                    </p:set>
                                    <p:anim calcmode="lin" valueType="num">
                                      <p:cBhvr>
                                        <p:cTn id="22" dur="500" fill="hold"/>
                                        <p:tgtEl>
                                          <p:spTgt spid="19614"/>
                                        </p:tgtEl>
                                        <p:attrNameLst>
                                          <p:attrName>ppt_w</p:attrName>
                                        </p:attrNameLst>
                                      </p:cBhvr>
                                      <p:tavLst>
                                        <p:tav tm="0">
                                          <p:val>
                                            <p:fltVal val="0"/>
                                          </p:val>
                                        </p:tav>
                                        <p:tav tm="100000">
                                          <p:val>
                                            <p:strVal val="#ppt_w"/>
                                          </p:val>
                                        </p:tav>
                                      </p:tavLst>
                                    </p:anim>
                                    <p:anim calcmode="lin" valueType="num">
                                      <p:cBhvr>
                                        <p:cTn id="23" dur="500" fill="hold"/>
                                        <p:tgtEl>
                                          <p:spTgt spid="19614"/>
                                        </p:tgtEl>
                                        <p:attrNameLst>
                                          <p:attrName>ppt_h</p:attrName>
                                        </p:attrNameLst>
                                      </p:cBhvr>
                                      <p:tavLst>
                                        <p:tav tm="0">
                                          <p:val>
                                            <p:fltVal val="0"/>
                                          </p:val>
                                        </p:tav>
                                        <p:tav tm="100000">
                                          <p:val>
                                            <p:strVal val="#ppt_h"/>
                                          </p:val>
                                        </p:tav>
                                      </p:tavLst>
                                    </p:anim>
                                    <p:animEffect transition="in" filter="fade">
                                      <p:cBhvr>
                                        <p:cTn id="24" dur="500"/>
                                        <p:tgtEl>
                                          <p:spTgt spid="19614"/>
                                        </p:tgtEl>
                                      </p:cBhvr>
                                    </p:animEffect>
                                  </p:childTnLst>
                                </p:cTn>
                              </p:par>
                              <p:par>
                                <p:cTn id="25" presetID="53" presetClass="entr" presetSubtype="0" fill="hold" nodeType="withEffect">
                                  <p:stCondLst>
                                    <p:cond delay="0"/>
                                  </p:stCondLst>
                                  <p:childTnLst>
                                    <p:set>
                                      <p:cBhvr>
                                        <p:cTn id="26" dur="1" fill="hold">
                                          <p:stCondLst>
                                            <p:cond delay="0"/>
                                          </p:stCondLst>
                                        </p:cTn>
                                        <p:tgtEl>
                                          <p:spTgt spid="19610"/>
                                        </p:tgtEl>
                                        <p:attrNameLst>
                                          <p:attrName>style.visibility</p:attrName>
                                        </p:attrNameLst>
                                      </p:cBhvr>
                                      <p:to>
                                        <p:strVal val="visible"/>
                                      </p:to>
                                    </p:set>
                                    <p:anim calcmode="lin" valueType="num">
                                      <p:cBhvr>
                                        <p:cTn id="27" dur="500" fill="hold"/>
                                        <p:tgtEl>
                                          <p:spTgt spid="19610"/>
                                        </p:tgtEl>
                                        <p:attrNameLst>
                                          <p:attrName>ppt_w</p:attrName>
                                        </p:attrNameLst>
                                      </p:cBhvr>
                                      <p:tavLst>
                                        <p:tav tm="0">
                                          <p:val>
                                            <p:fltVal val="0"/>
                                          </p:val>
                                        </p:tav>
                                        <p:tav tm="100000">
                                          <p:val>
                                            <p:strVal val="#ppt_w"/>
                                          </p:val>
                                        </p:tav>
                                      </p:tavLst>
                                    </p:anim>
                                    <p:anim calcmode="lin" valueType="num">
                                      <p:cBhvr>
                                        <p:cTn id="28" dur="500" fill="hold"/>
                                        <p:tgtEl>
                                          <p:spTgt spid="19610"/>
                                        </p:tgtEl>
                                        <p:attrNameLst>
                                          <p:attrName>ppt_h</p:attrName>
                                        </p:attrNameLst>
                                      </p:cBhvr>
                                      <p:tavLst>
                                        <p:tav tm="0">
                                          <p:val>
                                            <p:fltVal val="0"/>
                                          </p:val>
                                        </p:tav>
                                        <p:tav tm="100000">
                                          <p:val>
                                            <p:strVal val="#ppt_h"/>
                                          </p:val>
                                        </p:tav>
                                      </p:tavLst>
                                    </p:anim>
                                    <p:animEffect transition="in" filter="fade">
                                      <p:cBhvr>
                                        <p:cTn id="29" dur="500"/>
                                        <p:tgtEl>
                                          <p:spTgt spid="19610"/>
                                        </p:tgtEl>
                                      </p:cBhvr>
                                    </p:animEffect>
                                  </p:childTnLst>
                                </p:cTn>
                              </p:par>
                              <p:par>
                                <p:cTn id="30" presetID="53" presetClass="entr" presetSubtype="0" fill="hold" nodeType="withEffect">
                                  <p:stCondLst>
                                    <p:cond delay="0"/>
                                  </p:stCondLst>
                                  <p:childTnLst>
                                    <p:set>
                                      <p:cBhvr>
                                        <p:cTn id="31" dur="1" fill="hold">
                                          <p:stCondLst>
                                            <p:cond delay="0"/>
                                          </p:stCondLst>
                                        </p:cTn>
                                        <p:tgtEl>
                                          <p:spTgt spid="19611"/>
                                        </p:tgtEl>
                                        <p:attrNameLst>
                                          <p:attrName>style.visibility</p:attrName>
                                        </p:attrNameLst>
                                      </p:cBhvr>
                                      <p:to>
                                        <p:strVal val="visible"/>
                                      </p:to>
                                    </p:set>
                                    <p:anim calcmode="lin" valueType="num">
                                      <p:cBhvr>
                                        <p:cTn id="32" dur="500" fill="hold"/>
                                        <p:tgtEl>
                                          <p:spTgt spid="19611"/>
                                        </p:tgtEl>
                                        <p:attrNameLst>
                                          <p:attrName>ppt_w</p:attrName>
                                        </p:attrNameLst>
                                      </p:cBhvr>
                                      <p:tavLst>
                                        <p:tav tm="0">
                                          <p:val>
                                            <p:fltVal val="0"/>
                                          </p:val>
                                        </p:tav>
                                        <p:tav tm="100000">
                                          <p:val>
                                            <p:strVal val="#ppt_w"/>
                                          </p:val>
                                        </p:tav>
                                      </p:tavLst>
                                    </p:anim>
                                    <p:anim calcmode="lin" valueType="num">
                                      <p:cBhvr>
                                        <p:cTn id="33" dur="500" fill="hold"/>
                                        <p:tgtEl>
                                          <p:spTgt spid="19611"/>
                                        </p:tgtEl>
                                        <p:attrNameLst>
                                          <p:attrName>ppt_h</p:attrName>
                                        </p:attrNameLst>
                                      </p:cBhvr>
                                      <p:tavLst>
                                        <p:tav tm="0">
                                          <p:val>
                                            <p:fltVal val="0"/>
                                          </p:val>
                                        </p:tav>
                                        <p:tav tm="100000">
                                          <p:val>
                                            <p:strVal val="#ppt_h"/>
                                          </p:val>
                                        </p:tav>
                                      </p:tavLst>
                                    </p:anim>
                                    <p:animEffect transition="in" filter="fade">
                                      <p:cBhvr>
                                        <p:cTn id="34" dur="500"/>
                                        <p:tgtEl>
                                          <p:spTgt spid="19611"/>
                                        </p:tgtEl>
                                      </p:cBhvr>
                                    </p:animEffect>
                                  </p:childTnLst>
                                </p:cTn>
                              </p:par>
                              <p:par>
                                <p:cTn id="35" presetID="53" presetClass="entr" presetSubtype="0" fill="hold" nodeType="withEffect">
                                  <p:stCondLst>
                                    <p:cond delay="0"/>
                                  </p:stCondLst>
                                  <p:childTnLst>
                                    <p:set>
                                      <p:cBhvr>
                                        <p:cTn id="36" dur="1" fill="hold">
                                          <p:stCondLst>
                                            <p:cond delay="0"/>
                                          </p:stCondLst>
                                        </p:cTn>
                                        <p:tgtEl>
                                          <p:spTgt spid="19612"/>
                                        </p:tgtEl>
                                        <p:attrNameLst>
                                          <p:attrName>style.visibility</p:attrName>
                                        </p:attrNameLst>
                                      </p:cBhvr>
                                      <p:to>
                                        <p:strVal val="visible"/>
                                      </p:to>
                                    </p:set>
                                    <p:anim calcmode="lin" valueType="num">
                                      <p:cBhvr>
                                        <p:cTn id="37" dur="500" fill="hold"/>
                                        <p:tgtEl>
                                          <p:spTgt spid="19612"/>
                                        </p:tgtEl>
                                        <p:attrNameLst>
                                          <p:attrName>ppt_w</p:attrName>
                                        </p:attrNameLst>
                                      </p:cBhvr>
                                      <p:tavLst>
                                        <p:tav tm="0">
                                          <p:val>
                                            <p:fltVal val="0"/>
                                          </p:val>
                                        </p:tav>
                                        <p:tav tm="100000">
                                          <p:val>
                                            <p:strVal val="#ppt_w"/>
                                          </p:val>
                                        </p:tav>
                                      </p:tavLst>
                                    </p:anim>
                                    <p:anim calcmode="lin" valueType="num">
                                      <p:cBhvr>
                                        <p:cTn id="38" dur="500" fill="hold"/>
                                        <p:tgtEl>
                                          <p:spTgt spid="19612"/>
                                        </p:tgtEl>
                                        <p:attrNameLst>
                                          <p:attrName>ppt_h</p:attrName>
                                        </p:attrNameLst>
                                      </p:cBhvr>
                                      <p:tavLst>
                                        <p:tav tm="0">
                                          <p:val>
                                            <p:fltVal val="0"/>
                                          </p:val>
                                        </p:tav>
                                        <p:tav tm="100000">
                                          <p:val>
                                            <p:strVal val="#ppt_h"/>
                                          </p:val>
                                        </p:tav>
                                      </p:tavLst>
                                    </p:anim>
                                    <p:animEffect transition="in" filter="fade">
                                      <p:cBhvr>
                                        <p:cTn id="39" dur="500"/>
                                        <p:tgtEl>
                                          <p:spTgt spid="19612"/>
                                        </p:tgtEl>
                                      </p:cBhvr>
                                    </p:animEffect>
                                  </p:childTnLst>
                                </p:cTn>
                              </p:par>
                              <p:par>
                                <p:cTn id="40" presetID="53" presetClass="entr" presetSubtype="0" fill="hold" nodeType="withEffect">
                                  <p:stCondLst>
                                    <p:cond delay="0"/>
                                  </p:stCondLst>
                                  <p:childTnLst>
                                    <p:set>
                                      <p:cBhvr>
                                        <p:cTn id="41" dur="1" fill="hold">
                                          <p:stCondLst>
                                            <p:cond delay="0"/>
                                          </p:stCondLst>
                                        </p:cTn>
                                        <p:tgtEl>
                                          <p:spTgt spid="19613"/>
                                        </p:tgtEl>
                                        <p:attrNameLst>
                                          <p:attrName>style.visibility</p:attrName>
                                        </p:attrNameLst>
                                      </p:cBhvr>
                                      <p:to>
                                        <p:strVal val="visible"/>
                                      </p:to>
                                    </p:set>
                                    <p:anim calcmode="lin" valueType="num">
                                      <p:cBhvr>
                                        <p:cTn id="42" dur="500" fill="hold"/>
                                        <p:tgtEl>
                                          <p:spTgt spid="19613"/>
                                        </p:tgtEl>
                                        <p:attrNameLst>
                                          <p:attrName>ppt_w</p:attrName>
                                        </p:attrNameLst>
                                      </p:cBhvr>
                                      <p:tavLst>
                                        <p:tav tm="0">
                                          <p:val>
                                            <p:fltVal val="0"/>
                                          </p:val>
                                        </p:tav>
                                        <p:tav tm="100000">
                                          <p:val>
                                            <p:strVal val="#ppt_w"/>
                                          </p:val>
                                        </p:tav>
                                      </p:tavLst>
                                    </p:anim>
                                    <p:anim calcmode="lin" valueType="num">
                                      <p:cBhvr>
                                        <p:cTn id="43" dur="500" fill="hold"/>
                                        <p:tgtEl>
                                          <p:spTgt spid="19613"/>
                                        </p:tgtEl>
                                        <p:attrNameLst>
                                          <p:attrName>ppt_h</p:attrName>
                                        </p:attrNameLst>
                                      </p:cBhvr>
                                      <p:tavLst>
                                        <p:tav tm="0">
                                          <p:val>
                                            <p:fltVal val="0"/>
                                          </p:val>
                                        </p:tav>
                                        <p:tav tm="100000">
                                          <p:val>
                                            <p:strVal val="#ppt_h"/>
                                          </p:val>
                                        </p:tav>
                                      </p:tavLst>
                                    </p:anim>
                                    <p:animEffect transition="in" filter="fade">
                                      <p:cBhvr>
                                        <p:cTn id="44" dur="500"/>
                                        <p:tgtEl>
                                          <p:spTgt spid="19613"/>
                                        </p:tgtEl>
                                      </p:cBhvr>
                                    </p:animEffect>
                                  </p:childTnLst>
                                </p:cTn>
                              </p:par>
                            </p:childTnLst>
                          </p:cTn>
                        </p:par>
                      </p:childTnLst>
                    </p:cTn>
                  </p:par>
                  <p:par>
                    <p:cTn id="45" fill="hold">
                      <p:stCondLst>
                        <p:cond delay="indefinite"/>
                      </p:stCondLst>
                      <p:childTnLst>
                        <p:par>
                          <p:cTn id="46" fill="hold">
                            <p:stCondLst>
                              <p:cond delay="0"/>
                            </p:stCondLst>
                            <p:childTnLst>
                              <p:par>
                                <p:cTn id="47" presetID="34" presetClass="entr" presetSubtype="0" fill="hold" nodeType="clickEffect">
                                  <p:stCondLst>
                                    <p:cond delay="0"/>
                                  </p:stCondLst>
                                  <p:childTnLst>
                                    <p:set>
                                      <p:cBhvr>
                                        <p:cTn id="48" dur="1" fill="hold">
                                          <p:stCondLst>
                                            <p:cond delay="0"/>
                                          </p:stCondLst>
                                        </p:cTn>
                                        <p:tgtEl>
                                          <p:spTgt spid="19607"/>
                                        </p:tgtEl>
                                        <p:attrNameLst>
                                          <p:attrName>style.visibility</p:attrName>
                                        </p:attrNameLst>
                                      </p:cBhvr>
                                      <p:to>
                                        <p:strVal val="visible"/>
                                      </p:to>
                                    </p:set>
                                    <p:anim from="(-#ppt_w/2)" to="(#ppt_x)" calcmode="lin" valueType="num">
                                      <p:cBhvr>
                                        <p:cTn id="49" dur="600" fill="hold">
                                          <p:stCondLst>
                                            <p:cond delay="0"/>
                                          </p:stCondLst>
                                        </p:cTn>
                                        <p:tgtEl>
                                          <p:spTgt spid="19607"/>
                                        </p:tgtEl>
                                        <p:attrNameLst>
                                          <p:attrName>ppt_x</p:attrName>
                                        </p:attrNameLst>
                                      </p:cBhvr>
                                    </p:anim>
                                    <p:anim from="0" to="-1.0" calcmode="lin" valueType="num">
                                      <p:cBhvr>
                                        <p:cTn id="50" dur="200" decel="50000" autoRev="1" fill="hold">
                                          <p:stCondLst>
                                            <p:cond delay="600"/>
                                          </p:stCondLst>
                                        </p:cTn>
                                        <p:tgtEl>
                                          <p:spTgt spid="19607"/>
                                        </p:tgtEl>
                                        <p:attrNameLst>
                                          <p:attrName>xshear</p:attrName>
                                        </p:attrNameLst>
                                      </p:cBhvr>
                                    </p:anim>
                                    <p:animScale>
                                      <p:cBhvr>
                                        <p:cTn id="51" dur="200" decel="100000" autoRev="1" fill="hold">
                                          <p:stCondLst>
                                            <p:cond delay="600"/>
                                          </p:stCondLst>
                                        </p:cTn>
                                        <p:tgtEl>
                                          <p:spTgt spid="19607"/>
                                        </p:tgtEl>
                                      </p:cBhvr>
                                      <p:from x="100000" y="100000"/>
                                      <p:to x="80000" y="100000"/>
                                    </p:animScale>
                                    <p:anim by="(#ppt_h/3+#ppt_w*0.1)" calcmode="lin" valueType="num">
                                      <p:cBhvr additive="sum">
                                        <p:cTn id="52" dur="200" decel="100000" autoRev="1" fill="hold">
                                          <p:stCondLst>
                                            <p:cond delay="600"/>
                                          </p:stCondLst>
                                        </p:cTn>
                                        <p:tgtEl>
                                          <p:spTgt spid="19607"/>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2" descr="g423"/>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62467" name="Rectangle 3"/>
          <p:cNvSpPr>
            <a:spLocks noGrp="1" noChangeArrowheads="1"/>
          </p:cNvSpPr>
          <p:nvPr>
            <p:ph type="body" idx="4294967295"/>
          </p:nvPr>
        </p:nvSpPr>
        <p:spPr>
          <a:xfrm>
            <a:off x="0" y="5715000"/>
            <a:ext cx="9144000" cy="1143000"/>
          </a:xfrm>
          <a:solidFill>
            <a:srgbClr val="FF0000"/>
          </a:solidFill>
        </p:spPr>
        <p:txBody>
          <a:bodyPr/>
          <a:lstStyle/>
          <a:p>
            <a:pPr eaLnBrk="1" hangingPunct="1">
              <a:lnSpc>
                <a:spcPct val="90000"/>
              </a:lnSpc>
            </a:pPr>
            <a:r>
              <a:rPr lang="tr-TR" sz="2400" b="1" smtClean="0">
                <a:solidFill>
                  <a:srgbClr val="FFFF99"/>
                </a:solidFill>
                <a:latin typeface="Tahoma" pitchFamily="34" charset="0"/>
              </a:rPr>
              <a:t>Beklenti böyle olunca başarısızlığın nedeni, "yeterince çalışmamak" olarak görülmekte ve sizlerden sürekli daha çok çalışması istenmektedir. </a:t>
            </a:r>
            <a:endParaRPr lang="tr-TR" sz="2400" smtClean="0">
              <a:solidFill>
                <a:srgbClr val="FFFF99"/>
              </a:solidFill>
              <a:latin typeface="Tahoma" pitchFamily="34" charset="0"/>
            </a:endParaRPr>
          </a:p>
        </p:txBody>
      </p:sp>
      <p:sp>
        <p:nvSpPr>
          <p:cNvPr id="62468" name="Text Box 4"/>
          <p:cNvSpPr txBox="1">
            <a:spLocks noChangeArrowheads="1"/>
          </p:cNvSpPr>
          <p:nvPr/>
        </p:nvSpPr>
        <p:spPr bwMode="auto">
          <a:xfrm>
            <a:off x="0" y="0"/>
            <a:ext cx="9144000" cy="750888"/>
          </a:xfrm>
          <a:prstGeom prst="rect">
            <a:avLst/>
          </a:prstGeom>
          <a:solidFill>
            <a:srgbClr val="FF0000"/>
          </a:solidFill>
          <a:ln>
            <a:noFill/>
          </a:ln>
          <a:effectLst/>
          <a:extLst>
            <a:ext uri="{91240B29-F687-4F45-9708-019B960494DF}"/>
            <a:ext uri="{AF507438-7753-43E0-B8FC-AC1667EBCBE1}"/>
          </a:extLst>
        </p:spPr>
        <p:txBody>
          <a:bodyPr>
            <a:spAutoFit/>
          </a:bodyPr>
          <a:lstStyle/>
          <a:p>
            <a:pPr>
              <a:lnSpc>
                <a:spcPct val="90000"/>
              </a:lnSpc>
              <a:defRPr/>
            </a:pPr>
            <a:r>
              <a:rPr lang="tr-TR" sz="2300" b="1">
                <a:solidFill>
                  <a:srgbClr val="FFFF99"/>
                </a:solidFill>
                <a:latin typeface="Tahoma" pitchFamily="34" charset="0"/>
              </a:rPr>
              <a:t>Ana, baba ve öğretmenlerin öğrenciden genel beklentisi, onların “Derslerine çok çalışıp, başarılı olmaları" yönündedir</a:t>
            </a:r>
            <a:r>
              <a:rPr lang="tr-TR" sz="2500">
                <a:solidFill>
                  <a:srgbClr val="FFFF99"/>
                </a:solidFill>
                <a:latin typeface="Arial" charset="0"/>
              </a:rPr>
              <a:t>.</a:t>
            </a:r>
            <a:r>
              <a:rPr lang="tr-TR" sz="2500">
                <a:solidFill>
                  <a:schemeClr val="tx1"/>
                </a:solidFill>
                <a:latin typeface="Arial" charset="0"/>
              </a:rPr>
              <a:t> </a:t>
            </a:r>
            <a:endParaRPr lang="tr-TR" sz="2500">
              <a:solidFill>
                <a:schemeClr val="tx1"/>
              </a:solidFill>
              <a:effectLst>
                <a:outerShdw blurRad="38100" dist="38100" dir="2700000" algn="tl">
                  <a:srgbClr val="000000"/>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9" presetClass="entr" presetSubtype="0" decel="100000" fill="hold" grpId="0" nodeType="clickEffect">
                                  <p:stCondLst>
                                    <p:cond delay="0"/>
                                  </p:stCondLst>
                                  <p:iterate type="lt">
                                    <p:tmPct val="10000"/>
                                  </p:iterate>
                                  <p:childTnLst>
                                    <p:set>
                                      <p:cBhvr>
                                        <p:cTn id="6" dur="1" fill="hold">
                                          <p:stCondLst>
                                            <p:cond delay="0"/>
                                          </p:stCondLst>
                                        </p:cTn>
                                        <p:tgtEl>
                                          <p:spTgt spid="62467">
                                            <p:txEl>
                                              <p:pRg st="0" end="0"/>
                                            </p:txEl>
                                          </p:spTgt>
                                        </p:tgtEl>
                                        <p:attrNameLst>
                                          <p:attrName>style.visibility</p:attrName>
                                        </p:attrNameLst>
                                      </p:cBhvr>
                                      <p:to>
                                        <p:strVal val="visible"/>
                                      </p:to>
                                    </p:set>
                                    <p:anim calcmode="lin" valueType="num">
                                      <p:cBhvr>
                                        <p:cTn id="7" dur="500" fill="hold"/>
                                        <p:tgtEl>
                                          <p:spTgt spid="6246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62467">
                                            <p:txEl>
                                              <p:pRg st="0" end="0"/>
                                            </p:txEl>
                                          </p:spTgt>
                                        </p:tgtEl>
                                        <p:attrNameLst>
                                          <p:attrName>ppt_h</p:attrName>
                                        </p:attrNameLst>
                                      </p:cBhvr>
                                      <p:tavLst>
                                        <p:tav tm="0">
                                          <p:val>
                                            <p:fltVal val="0"/>
                                          </p:val>
                                        </p:tav>
                                        <p:tav tm="100000">
                                          <p:val>
                                            <p:strVal val="#ppt_h"/>
                                          </p:val>
                                        </p:tav>
                                      </p:tavLst>
                                    </p:anim>
                                    <p:anim calcmode="lin" valueType="num">
                                      <p:cBhvr>
                                        <p:cTn id="9" dur="500" fill="hold"/>
                                        <p:tgtEl>
                                          <p:spTgt spid="62467">
                                            <p:txEl>
                                              <p:pRg st="0" end="0"/>
                                            </p:txEl>
                                          </p:spTgt>
                                        </p:tgtEl>
                                        <p:attrNameLst>
                                          <p:attrName>style.rotation</p:attrName>
                                        </p:attrNameLst>
                                      </p:cBhvr>
                                      <p:tavLst>
                                        <p:tav tm="0">
                                          <p:val>
                                            <p:fltVal val="360"/>
                                          </p:val>
                                        </p:tav>
                                        <p:tav tm="100000">
                                          <p:val>
                                            <p:fltVal val="0"/>
                                          </p:val>
                                        </p:tav>
                                      </p:tavLst>
                                    </p:anim>
                                    <p:animEffect transition="in" filter="fade">
                                      <p:cBhvr>
                                        <p:cTn id="10" dur="500"/>
                                        <p:tgtEl>
                                          <p:spTgt spid="6246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2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noTextEdit="1"/>
          </p:cNvSpPr>
          <p:nvPr>
            <p:ph type="clipArt" sz="half" idx="4294967295"/>
          </p:nvPr>
        </p:nvSpPr>
        <p:spPr>
          <a:xfrm>
            <a:off x="1066800" y="2101850"/>
            <a:ext cx="3810000" cy="4114800"/>
          </a:xfrm>
        </p:spPr>
      </p:sp>
      <p:pic>
        <p:nvPicPr>
          <p:cNvPr id="9219" name="Picture 3" descr="id4"/>
          <p:cNvPicPr>
            <a:picLocks noChangeAspect="1" noChangeArrowheads="1"/>
          </p:cNvPicPr>
          <p:nvPr/>
        </p:nvPicPr>
        <p:blipFill>
          <a:blip r:embed="rId2" cstate="print"/>
          <a:srcRect/>
          <a:stretch>
            <a:fillRect/>
          </a:stretch>
        </p:blipFill>
        <p:spPr bwMode="auto">
          <a:xfrm>
            <a:off x="0" y="0"/>
            <a:ext cx="9525000" cy="6858000"/>
          </a:xfrm>
          <a:prstGeom prst="rect">
            <a:avLst/>
          </a:prstGeom>
          <a:noFill/>
          <a:ln w="9525">
            <a:noFill/>
            <a:miter lim="800000"/>
            <a:headEnd/>
            <a:tailEnd/>
          </a:ln>
        </p:spPr>
      </p:pic>
      <p:sp>
        <p:nvSpPr>
          <p:cNvPr id="63492" name="Rectangle 4"/>
          <p:cNvSpPr>
            <a:spLocks noGrp="1" noChangeArrowheads="1"/>
          </p:cNvSpPr>
          <p:nvPr>
            <p:ph type="body" sz="half" idx="4294967295"/>
          </p:nvPr>
        </p:nvSpPr>
        <p:spPr>
          <a:xfrm>
            <a:off x="0" y="5715000"/>
            <a:ext cx="9525000" cy="1143000"/>
          </a:xfrm>
          <a:solidFill>
            <a:srgbClr val="FF6600"/>
          </a:solidFill>
        </p:spPr>
        <p:txBody>
          <a:bodyPr/>
          <a:lstStyle/>
          <a:p>
            <a:pPr eaLnBrk="1" hangingPunct="1">
              <a:lnSpc>
                <a:spcPct val="90000"/>
              </a:lnSpc>
              <a:buFont typeface="Wingdings" pitchFamily="2" charset="2"/>
              <a:buNone/>
            </a:pPr>
            <a:r>
              <a:rPr lang="tr-TR" sz="2800" b="1" smtClean="0">
                <a:solidFill>
                  <a:srgbClr val="FFFF00"/>
                </a:solidFill>
              </a:rPr>
              <a:t>Verimli ders çalışma yollarını iyi bilerek ve bunlardan gereğince yararlanarak </a:t>
            </a:r>
            <a:r>
              <a:rPr lang="tr-TR" sz="2800" b="1" u="sng" smtClean="0">
                <a:solidFill>
                  <a:srgbClr val="FFFF00"/>
                </a:solidFill>
              </a:rPr>
              <a:t>etkili çalışmaktır</a:t>
            </a:r>
            <a:r>
              <a:rPr lang="tr-TR" sz="2800" b="1" smtClean="0">
                <a:solidFill>
                  <a:srgbClr val="FFFF00"/>
                </a:solidFill>
              </a:rPr>
              <a:t>.</a:t>
            </a:r>
            <a:endParaRPr lang="tr-TR" sz="3000" smtClean="0"/>
          </a:p>
        </p:txBody>
      </p:sp>
      <p:sp>
        <p:nvSpPr>
          <p:cNvPr id="9221" name="AutoShape 5"/>
          <p:cNvSpPr>
            <a:spLocks noChangeArrowheads="1"/>
          </p:cNvSpPr>
          <p:nvPr/>
        </p:nvSpPr>
        <p:spPr bwMode="auto">
          <a:xfrm>
            <a:off x="5791200" y="838200"/>
            <a:ext cx="3352800" cy="3810000"/>
          </a:xfrm>
          <a:prstGeom prst="cloudCallout">
            <a:avLst>
              <a:gd name="adj1" fmla="val -60653"/>
              <a:gd name="adj2" fmla="val 8167"/>
            </a:avLst>
          </a:prstGeom>
          <a:gradFill rotWithShape="0">
            <a:gsLst>
              <a:gs pos="0">
                <a:srgbClr val="FF9900"/>
              </a:gs>
              <a:gs pos="100000">
                <a:srgbClr val="FFFF00"/>
              </a:gs>
            </a:gsLst>
            <a:path path="rect">
              <a:fillToRect l="50000" t="50000" r="50000" b="50000"/>
            </a:path>
          </a:gradFill>
          <a:ln w="9525">
            <a:solidFill>
              <a:schemeClr val="bg2"/>
            </a:solidFill>
            <a:round/>
            <a:headEnd/>
            <a:tailEnd/>
          </a:ln>
        </p:spPr>
        <p:txBody>
          <a:bodyPr wrap="none" anchor="ctr"/>
          <a:lstStyle/>
          <a:p>
            <a:pPr algn="ctr"/>
            <a:r>
              <a:rPr lang="tr-TR" sz="2800">
                <a:solidFill>
                  <a:srgbClr val="000000"/>
                </a:solidFill>
                <a:latin typeface="Comic Sans MS" pitchFamily="66" charset="0"/>
              </a:rPr>
              <a:t>Oysa</a:t>
            </a:r>
          </a:p>
          <a:p>
            <a:pPr algn="ctr"/>
            <a:r>
              <a:rPr lang="tr-TR" sz="2800">
                <a:solidFill>
                  <a:srgbClr val="000000"/>
                </a:solidFill>
                <a:latin typeface="Comic Sans MS" pitchFamily="66" charset="0"/>
              </a:rPr>
              <a:t> gerekli olan </a:t>
            </a:r>
          </a:p>
          <a:p>
            <a:pPr algn="ctr"/>
            <a:r>
              <a:rPr lang="tr-TR" sz="2800" b="1">
                <a:solidFill>
                  <a:srgbClr val="000000"/>
                </a:solidFill>
                <a:latin typeface="Comic Sans MS" pitchFamily="66" charset="0"/>
              </a:rPr>
              <a:t>"Bilinçsizce </a:t>
            </a:r>
          </a:p>
          <a:p>
            <a:pPr algn="ctr"/>
            <a:r>
              <a:rPr lang="tr-TR" sz="2800" b="1">
                <a:solidFill>
                  <a:srgbClr val="000000"/>
                </a:solidFill>
                <a:latin typeface="Comic Sans MS" pitchFamily="66" charset="0"/>
              </a:rPr>
              <a:t>çok çalışmak"</a:t>
            </a:r>
            <a:r>
              <a:rPr lang="tr-TR" sz="2800">
                <a:solidFill>
                  <a:srgbClr val="000000"/>
                </a:solidFill>
                <a:latin typeface="Comic Sans MS" pitchFamily="66" charset="0"/>
              </a:rPr>
              <a:t> </a:t>
            </a:r>
          </a:p>
          <a:p>
            <a:pPr algn="ctr"/>
            <a:r>
              <a:rPr lang="tr-TR" sz="2800">
                <a:solidFill>
                  <a:srgbClr val="000000"/>
                </a:solidFill>
                <a:latin typeface="Comic Sans MS" pitchFamily="66" charset="0"/>
              </a:rPr>
              <a:t>değil</a:t>
            </a:r>
            <a:endParaRPr lang="tr-TR" sz="1900">
              <a:solidFill>
                <a:schemeClr val="bg2"/>
              </a:solidFill>
              <a:latin typeface="Arial" charset="0"/>
            </a:endParaRPr>
          </a:p>
        </p:txBody>
      </p:sp>
      <p:sp>
        <p:nvSpPr>
          <p:cNvPr id="63494" name="Text Box 6"/>
          <p:cNvSpPr txBox="1">
            <a:spLocks noChangeArrowheads="1"/>
          </p:cNvSpPr>
          <p:nvPr/>
        </p:nvSpPr>
        <p:spPr bwMode="auto">
          <a:xfrm>
            <a:off x="5638800" y="0"/>
            <a:ext cx="3505200" cy="779463"/>
          </a:xfrm>
          <a:prstGeom prst="rect">
            <a:avLst/>
          </a:prstGeom>
          <a:solidFill>
            <a:srgbClr val="FFFFFF"/>
          </a:solidFill>
          <a:ln>
            <a:noFill/>
          </a:ln>
          <a:effectLst/>
          <a:extLst>
            <a:ext uri="{91240B29-F687-4F45-9708-019B960494DF}"/>
            <a:ext uri="{AF507438-7753-43E0-B8FC-AC1667EBCBE1}"/>
          </a:extLst>
        </p:spPr>
        <p:txBody>
          <a:bodyPr>
            <a:spAutoFit/>
          </a:bodyPr>
          <a:lstStyle/>
          <a:p>
            <a:pPr>
              <a:spcBef>
                <a:spcPct val="50000"/>
              </a:spcBef>
              <a:defRPr/>
            </a:pPr>
            <a:endParaRPr lang="tr-TR" sz="1800">
              <a:solidFill>
                <a:schemeClr val="tx1"/>
              </a:solidFill>
              <a:effectLst>
                <a:outerShdw blurRad="38100" dist="38100" dir="2700000" algn="tl">
                  <a:srgbClr val="C0C0C0"/>
                </a:outerShdw>
              </a:effectLst>
              <a:cs typeface="+mn-cs"/>
            </a:endParaRPr>
          </a:p>
          <a:p>
            <a:pPr>
              <a:spcBef>
                <a:spcPct val="50000"/>
              </a:spcBef>
              <a:defRPr/>
            </a:pPr>
            <a:endParaRPr lang="tr-TR" sz="1800">
              <a:solidFill>
                <a:schemeClr val="tx1"/>
              </a:solidFill>
              <a:effectLst>
                <a:outerShdw blurRad="38100" dist="38100" dir="2700000" algn="tl">
                  <a:srgbClr val="C0C0C0"/>
                </a:outerShdw>
              </a:effectLst>
              <a:cs typeface="+mn-cs"/>
            </a:endParaRPr>
          </a:p>
        </p:txBody>
      </p:sp>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63492">
                                            <p:txEl>
                                              <p:pRg st="0" end="0"/>
                                            </p:txEl>
                                          </p:spTgt>
                                        </p:tgtEl>
                                        <p:attrNameLst>
                                          <p:attrName>style.visibility</p:attrName>
                                        </p:attrNameLst>
                                      </p:cBhvr>
                                      <p:to>
                                        <p:strVal val="visible"/>
                                      </p:to>
                                    </p:set>
                                    <p:animEffect transition="in" filter="fade">
                                      <p:cBhvr>
                                        <p:cTn id="7" dur="1000"/>
                                        <p:tgtEl>
                                          <p:spTgt spid="63492">
                                            <p:txEl>
                                              <p:pRg st="0" end="0"/>
                                            </p:txEl>
                                          </p:spTgt>
                                        </p:tgtEl>
                                      </p:cBhvr>
                                    </p:animEffect>
                                    <p:anim calcmode="lin" valueType="num">
                                      <p:cBhvr>
                                        <p:cTn id="8" dur="1000" fill="hold"/>
                                        <p:tgtEl>
                                          <p:spTgt spid="63492">
                                            <p:txEl>
                                              <p:pRg st="0" end="0"/>
                                            </p:txEl>
                                          </p:spTgt>
                                        </p:tgtEl>
                                        <p:attrNameLst>
                                          <p:attrName>ppt_x</p:attrName>
                                        </p:attrNameLst>
                                      </p:cBhvr>
                                      <p:tavLst>
                                        <p:tav tm="0">
                                          <p:val>
                                            <p:strVal val="#ppt_x"/>
                                          </p:val>
                                        </p:tav>
                                        <p:tav tm="100000">
                                          <p:val>
                                            <p:strVal val="#ppt_x"/>
                                          </p:val>
                                        </p:tav>
                                      </p:tavLst>
                                    </p:anim>
                                    <p:anim calcmode="lin" valueType="num">
                                      <p:cBhvr>
                                        <p:cTn id="9" dur="898" decel="100000" fill="hold"/>
                                        <p:tgtEl>
                                          <p:spTgt spid="63492">
                                            <p:txEl>
                                              <p:pRg st="0" end="0"/>
                                            </p:txEl>
                                          </p:spTgt>
                                        </p:tgtEl>
                                        <p:attrNameLst>
                                          <p:attrName>ppt_y</p:attrName>
                                        </p:attrNameLst>
                                      </p:cBhvr>
                                      <p:tavLst>
                                        <p:tav tm="0">
                                          <p:val>
                                            <p:strVal val="#ppt_y+1"/>
                                          </p:val>
                                        </p:tav>
                                        <p:tav tm="100000">
                                          <p:val>
                                            <p:strVal val="#ppt_y-.03"/>
                                          </p:val>
                                        </p:tav>
                                      </p:tavLst>
                                    </p:anim>
                                    <p:anim calcmode="lin" valueType="num">
                                      <p:cBhvr>
                                        <p:cTn id="10" dur="100" accel="100000" fill="hold">
                                          <p:stCondLst>
                                            <p:cond delay="898"/>
                                          </p:stCondLst>
                                        </p:cTn>
                                        <p:tgtEl>
                                          <p:spTgt spid="63492">
                                            <p:txEl>
                                              <p:pRg st="0" end="0"/>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2" grpId="0" build="p"/>
    </p:bldLst>
  </p:timing>
</p:sld>
</file>

<file path=ppt/slides/slide2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body" idx="4294967295"/>
          </p:nvPr>
        </p:nvSpPr>
        <p:spPr>
          <a:xfrm>
            <a:off x="3810000" y="0"/>
            <a:ext cx="5334000" cy="6858000"/>
          </a:xfrm>
          <a:gradFill rotWithShape="0">
            <a:gsLst>
              <a:gs pos="0">
                <a:srgbClr val="FFCC99"/>
              </a:gs>
              <a:gs pos="100000">
                <a:srgbClr val="FFFF00"/>
              </a:gs>
            </a:gsLst>
            <a:path path="shape">
              <a:fillToRect l="50000" t="50000" r="50000" b="50000"/>
            </a:path>
          </a:gradFill>
        </p:spPr>
        <p:txBody>
          <a:bodyPr/>
          <a:lstStyle/>
          <a:p>
            <a:pPr eaLnBrk="1" hangingPunct="1"/>
            <a:r>
              <a:rPr lang="tr-TR" sz="2800" b="1" smtClean="0"/>
              <a:t>Öğrenmeye karşı istekli ve kararlı olma.</a:t>
            </a:r>
          </a:p>
          <a:p>
            <a:pPr eaLnBrk="1" hangingPunct="1"/>
            <a:r>
              <a:rPr lang="tr-TR" sz="2800" b="1" smtClean="0"/>
              <a:t>Öğrenme için gerekli yeteneklere sahip olma.</a:t>
            </a:r>
          </a:p>
          <a:p>
            <a:pPr eaLnBrk="1" hangingPunct="1"/>
            <a:r>
              <a:rPr lang="tr-TR" sz="2800" b="1" smtClean="0"/>
              <a:t>Yeteneklerinize uygun bir çalışma sistematiği geliştirerek, sistematik içerisinde olumlu ders çalışma alışkanlığı kazanma.</a:t>
            </a:r>
          </a:p>
          <a:p>
            <a:pPr eaLnBrk="1" hangingPunct="1"/>
            <a:r>
              <a:rPr lang="tr-TR" sz="2800" b="1" smtClean="0"/>
              <a:t>Her bireyin kişilik yapısı ve algılama özellikleri birbirinden farklı olduğundan geliştirilecek bu sistematik bireyin kendi şartlarına uygun olmalıdır</a:t>
            </a:r>
            <a:r>
              <a:rPr lang="tr-TR" sz="2800" smtClean="0"/>
              <a:t>.</a:t>
            </a:r>
          </a:p>
        </p:txBody>
      </p:sp>
      <p:pic>
        <p:nvPicPr>
          <p:cNvPr id="10243" name="Picture 3" descr="fotoalbumu"/>
          <p:cNvPicPr>
            <a:picLocks noChangeAspect="1" noChangeArrowheads="1"/>
          </p:cNvPicPr>
          <p:nvPr/>
        </p:nvPicPr>
        <p:blipFill>
          <a:blip r:embed="rId2" cstate="print"/>
          <a:srcRect/>
          <a:stretch>
            <a:fillRect/>
          </a:stretch>
        </p:blipFill>
        <p:spPr bwMode="auto">
          <a:xfrm>
            <a:off x="0" y="0"/>
            <a:ext cx="3810000" cy="6858000"/>
          </a:xfrm>
          <a:prstGeom prst="rect">
            <a:avLst/>
          </a:prstGeom>
          <a:noFill/>
          <a:ln w="9525">
            <a:noFill/>
            <a:miter lim="800000"/>
            <a:headEnd/>
            <a:tailEnd/>
          </a:ln>
        </p:spPr>
      </p:pic>
      <p:sp>
        <p:nvSpPr>
          <p:cNvPr id="64516" name="Rectangle 4"/>
          <p:cNvSpPr>
            <a:spLocks noGrp="1" noChangeArrowheads="1"/>
          </p:cNvSpPr>
          <p:nvPr>
            <p:ph type="title" idx="4294967295"/>
          </p:nvPr>
        </p:nvSpPr>
        <p:spPr>
          <a:xfrm>
            <a:off x="0" y="0"/>
            <a:ext cx="3886200" cy="2438400"/>
          </a:xfrm>
          <a:gradFill rotWithShape="0">
            <a:gsLst>
              <a:gs pos="0">
                <a:srgbClr val="FFFF00"/>
              </a:gs>
              <a:gs pos="100000">
                <a:srgbClr val="FFFFFF"/>
              </a:gs>
            </a:gsLst>
            <a:path path="shape">
              <a:fillToRect l="50000" t="50000" r="50000" b="50000"/>
            </a:path>
          </a:gradFill>
        </p:spPr>
        <p:txBody>
          <a:bodyPr/>
          <a:lstStyle/>
          <a:p>
            <a:pPr eaLnBrk="1" hangingPunct="1"/>
            <a:r>
              <a:rPr lang="tr-TR" sz="3000" b="1" smtClean="0">
                <a:solidFill>
                  <a:srgbClr val="FF0000"/>
                </a:solidFill>
              </a:rPr>
              <a:t>ÖĞRENMEDE BAŞARIYI ETKİLEYEN EN ÖNEMLİ FAKTÖRLER.</a:t>
            </a:r>
            <a:r>
              <a:rPr lang="tr-TR" sz="4000" smtClean="0"/>
              <a:t>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64516">
                                            <p:txEl>
                                              <p:charRg st="4294967295" end="4294967295"/>
                                            </p:txEl>
                                          </p:spTgt>
                                        </p:tgtEl>
                                        <p:attrNameLst>
                                          <p:attrName>style.visibility</p:attrName>
                                        </p:attrNameLst>
                                      </p:cBhvr>
                                      <p:to>
                                        <p:strVal val="visible"/>
                                      </p:to>
                                    </p:set>
                                    <p:anim calcmode="lin" valueType="num">
                                      <p:cBhvr>
                                        <p:cTn id="7" dur="1000" fill="hold"/>
                                        <p:tgtEl>
                                          <p:spTgt spid="64516">
                                            <p:txEl>
                                              <p:charRg st="4294967295" end="4294967295"/>
                                            </p:txEl>
                                          </p:spTgt>
                                        </p:tgtEl>
                                        <p:attrNameLst>
                                          <p:attrName>ppt_x</p:attrName>
                                        </p:attrNameLst>
                                      </p:cBhvr>
                                      <p:tavLst>
                                        <p:tav tm="0">
                                          <p:val>
                                            <p:strVal val="#ppt_x-.2"/>
                                          </p:val>
                                        </p:tav>
                                        <p:tav tm="100000">
                                          <p:val>
                                            <p:strVal val="#ppt_x"/>
                                          </p:val>
                                        </p:tav>
                                      </p:tavLst>
                                    </p:anim>
                                    <p:anim calcmode="lin" valueType="num">
                                      <p:cBhvr>
                                        <p:cTn id="8" dur="1000" fill="hold"/>
                                        <p:tgtEl>
                                          <p:spTgt spid="64516">
                                            <p:txEl>
                                              <p:charRg st="4294967295" end="4294967295"/>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64516">
                                            <p:txEl>
                                              <p:charRg st="4294967295" end="4294967295"/>
                                            </p:txEl>
                                          </p:spTgt>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64514">
                                            <p:txEl>
                                              <p:pRg st="0" end="0"/>
                                            </p:txEl>
                                          </p:spTgt>
                                        </p:tgtEl>
                                        <p:attrNameLst>
                                          <p:attrName>style.visibility</p:attrName>
                                        </p:attrNameLst>
                                      </p:cBhvr>
                                      <p:to>
                                        <p:strVal val="visible"/>
                                      </p:to>
                                    </p:set>
                                    <p:animEffect transition="in" filter="fade">
                                      <p:cBhvr>
                                        <p:cTn id="14" dur="500"/>
                                        <p:tgtEl>
                                          <p:spTgt spid="64514">
                                            <p:txEl>
                                              <p:pRg st="0" end="0"/>
                                            </p:txEl>
                                          </p:spTgt>
                                        </p:tgtEl>
                                      </p:cBhvr>
                                    </p:animEffect>
                                    <p:anim calcmode="lin" valueType="num">
                                      <p:cBhvr>
                                        <p:cTn id="15" dur="500" fill="hold"/>
                                        <p:tgtEl>
                                          <p:spTgt spid="645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514">
                                            <p:txEl>
                                              <p:pRg st="0" end="0"/>
                                            </p:txEl>
                                          </p:spTgt>
                                        </p:tgtEl>
                                        <p:attrNameLst>
                                          <p:attrName>ppt_y</p:attrName>
                                        </p:attrNameLst>
                                      </p:cBhvr>
                                      <p:tavLst>
                                        <p:tav tm="0">
                                          <p:val>
                                            <p:strVal val="#ppt_y+.05"/>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4" presetClass="entr" presetSubtype="0" fill="hold" grpId="0" nodeType="clickEffect">
                                  <p:stCondLst>
                                    <p:cond delay="0"/>
                                  </p:stCondLst>
                                  <p:childTnLst>
                                    <p:set>
                                      <p:cBhvr>
                                        <p:cTn id="20" dur="1" fill="hold">
                                          <p:stCondLst>
                                            <p:cond delay="0"/>
                                          </p:stCondLst>
                                        </p:cTn>
                                        <p:tgtEl>
                                          <p:spTgt spid="64514">
                                            <p:txEl>
                                              <p:pRg st="1" end="1"/>
                                            </p:txEl>
                                          </p:spTgt>
                                        </p:tgtEl>
                                        <p:attrNameLst>
                                          <p:attrName>style.visibility</p:attrName>
                                        </p:attrNameLst>
                                      </p:cBhvr>
                                      <p:to>
                                        <p:strVal val="visible"/>
                                      </p:to>
                                    </p:set>
                                    <p:animEffect transition="in" filter="fade">
                                      <p:cBhvr>
                                        <p:cTn id="21" dur="500"/>
                                        <p:tgtEl>
                                          <p:spTgt spid="64514">
                                            <p:txEl>
                                              <p:pRg st="1" end="1"/>
                                            </p:txEl>
                                          </p:spTgt>
                                        </p:tgtEl>
                                      </p:cBhvr>
                                    </p:animEffect>
                                    <p:anim calcmode="lin" valueType="num">
                                      <p:cBhvr>
                                        <p:cTn id="22" dur="500" fill="hold"/>
                                        <p:tgtEl>
                                          <p:spTgt spid="64514">
                                            <p:txEl>
                                              <p:pRg st="1" end="1"/>
                                            </p:txEl>
                                          </p:spTgt>
                                        </p:tgtEl>
                                        <p:attrNameLst>
                                          <p:attrName>ppt_x</p:attrName>
                                        </p:attrNameLst>
                                      </p:cBhvr>
                                      <p:tavLst>
                                        <p:tav tm="0">
                                          <p:val>
                                            <p:strVal val="#ppt_x"/>
                                          </p:val>
                                        </p:tav>
                                        <p:tav tm="100000">
                                          <p:val>
                                            <p:strVal val="#ppt_x"/>
                                          </p:val>
                                        </p:tav>
                                      </p:tavLst>
                                    </p:anim>
                                    <p:anim calcmode="lin" valueType="num">
                                      <p:cBhvr>
                                        <p:cTn id="23" dur="500" fill="hold"/>
                                        <p:tgtEl>
                                          <p:spTgt spid="64514">
                                            <p:txEl>
                                              <p:pRg st="1" end="1"/>
                                            </p:txEl>
                                          </p:spTgt>
                                        </p:tgtEl>
                                        <p:attrNameLst>
                                          <p:attrName>ppt_y</p:attrName>
                                        </p:attrNameLst>
                                      </p:cBhvr>
                                      <p:tavLst>
                                        <p:tav tm="0">
                                          <p:val>
                                            <p:strVal val="#ppt_y+.05"/>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4" presetClass="entr" presetSubtype="0" fill="hold" grpId="0" nodeType="clickEffect">
                                  <p:stCondLst>
                                    <p:cond delay="0"/>
                                  </p:stCondLst>
                                  <p:childTnLst>
                                    <p:set>
                                      <p:cBhvr>
                                        <p:cTn id="27" dur="1" fill="hold">
                                          <p:stCondLst>
                                            <p:cond delay="0"/>
                                          </p:stCondLst>
                                        </p:cTn>
                                        <p:tgtEl>
                                          <p:spTgt spid="64514">
                                            <p:txEl>
                                              <p:pRg st="2" end="2"/>
                                            </p:txEl>
                                          </p:spTgt>
                                        </p:tgtEl>
                                        <p:attrNameLst>
                                          <p:attrName>style.visibility</p:attrName>
                                        </p:attrNameLst>
                                      </p:cBhvr>
                                      <p:to>
                                        <p:strVal val="visible"/>
                                      </p:to>
                                    </p:set>
                                    <p:animEffect transition="in" filter="fade">
                                      <p:cBhvr>
                                        <p:cTn id="28" dur="500"/>
                                        <p:tgtEl>
                                          <p:spTgt spid="64514">
                                            <p:txEl>
                                              <p:pRg st="2" end="2"/>
                                            </p:txEl>
                                          </p:spTgt>
                                        </p:tgtEl>
                                      </p:cBhvr>
                                    </p:animEffect>
                                    <p:anim calcmode="lin" valueType="num">
                                      <p:cBhvr>
                                        <p:cTn id="29" dur="500" fill="hold"/>
                                        <p:tgtEl>
                                          <p:spTgt spid="64514">
                                            <p:txEl>
                                              <p:pRg st="2" end="2"/>
                                            </p:txEl>
                                          </p:spTgt>
                                        </p:tgtEl>
                                        <p:attrNameLst>
                                          <p:attrName>ppt_x</p:attrName>
                                        </p:attrNameLst>
                                      </p:cBhvr>
                                      <p:tavLst>
                                        <p:tav tm="0">
                                          <p:val>
                                            <p:strVal val="#ppt_x"/>
                                          </p:val>
                                        </p:tav>
                                        <p:tav tm="100000">
                                          <p:val>
                                            <p:strVal val="#ppt_x"/>
                                          </p:val>
                                        </p:tav>
                                      </p:tavLst>
                                    </p:anim>
                                    <p:anim calcmode="lin" valueType="num">
                                      <p:cBhvr>
                                        <p:cTn id="30" dur="500" fill="hold"/>
                                        <p:tgtEl>
                                          <p:spTgt spid="64514">
                                            <p:txEl>
                                              <p:pRg st="2" end="2"/>
                                            </p:txEl>
                                          </p:spTgt>
                                        </p:tgtEl>
                                        <p:attrNameLst>
                                          <p:attrName>ppt_y</p:attrName>
                                        </p:attrNameLst>
                                      </p:cBhvr>
                                      <p:tavLst>
                                        <p:tav tm="0">
                                          <p:val>
                                            <p:strVal val="#ppt_y+.05"/>
                                          </p:val>
                                        </p:tav>
                                        <p:tav tm="100000">
                                          <p:val>
                                            <p:strVal val="#ppt_y"/>
                                          </p:val>
                                        </p:tav>
                                      </p:tavLst>
                                    </p:anim>
                                  </p:childTnLst>
                                </p:cTn>
                              </p:par>
                            </p:childTnLst>
                          </p:cTn>
                        </p:par>
                      </p:childTnLst>
                    </p:cTn>
                  </p:par>
                  <p:par>
                    <p:cTn id="31" fill="hold" nodeType="clickPar">
                      <p:stCondLst>
                        <p:cond delay="indefinite"/>
                      </p:stCondLst>
                      <p:childTnLst>
                        <p:par>
                          <p:cTn id="32" fill="hold" nodeType="withGroup">
                            <p:stCondLst>
                              <p:cond delay="0"/>
                            </p:stCondLst>
                            <p:childTnLst>
                              <p:par>
                                <p:cTn id="33" presetID="44" presetClass="entr" presetSubtype="0" fill="hold" grpId="0" nodeType="clickEffect">
                                  <p:stCondLst>
                                    <p:cond delay="0"/>
                                  </p:stCondLst>
                                  <p:childTnLst>
                                    <p:set>
                                      <p:cBhvr>
                                        <p:cTn id="34" dur="1" fill="hold">
                                          <p:stCondLst>
                                            <p:cond delay="0"/>
                                          </p:stCondLst>
                                        </p:cTn>
                                        <p:tgtEl>
                                          <p:spTgt spid="64514">
                                            <p:txEl>
                                              <p:pRg st="3" end="3"/>
                                            </p:txEl>
                                          </p:spTgt>
                                        </p:tgtEl>
                                        <p:attrNameLst>
                                          <p:attrName>style.visibility</p:attrName>
                                        </p:attrNameLst>
                                      </p:cBhvr>
                                      <p:to>
                                        <p:strVal val="visible"/>
                                      </p:to>
                                    </p:set>
                                    <p:animEffect transition="in" filter="fade">
                                      <p:cBhvr>
                                        <p:cTn id="35" dur="500"/>
                                        <p:tgtEl>
                                          <p:spTgt spid="64514">
                                            <p:txEl>
                                              <p:pRg st="3" end="3"/>
                                            </p:txEl>
                                          </p:spTgt>
                                        </p:tgtEl>
                                      </p:cBhvr>
                                    </p:animEffect>
                                    <p:anim calcmode="lin" valueType="num">
                                      <p:cBhvr>
                                        <p:cTn id="36" dur="500" fill="hold"/>
                                        <p:tgtEl>
                                          <p:spTgt spid="64514">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64514">
                                            <p:txEl>
                                              <p:pRg st="3" end="3"/>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build="p"/>
      <p:bldP spid="64516" grpId="0"/>
    </p:bldLst>
  </p:timing>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4 Dikdörtgen"/>
          <p:cNvSpPr>
            <a:spLocks noChangeArrowheads="1"/>
          </p:cNvSpPr>
          <p:nvPr/>
        </p:nvSpPr>
        <p:spPr bwMode="auto">
          <a:xfrm>
            <a:off x="928688" y="1484313"/>
            <a:ext cx="7286625" cy="3937000"/>
          </a:xfrm>
          <a:prstGeom prst="rect">
            <a:avLst/>
          </a:prstGeom>
          <a:noFill/>
          <a:ln w="9525">
            <a:noFill/>
            <a:miter lim="800000"/>
            <a:headEnd/>
            <a:tailEnd/>
          </a:ln>
        </p:spPr>
        <p:txBody>
          <a:bodyPr>
            <a:spAutoFit/>
          </a:bodyPr>
          <a:lstStyle/>
          <a:p>
            <a:pPr algn="ctr"/>
            <a:r>
              <a:rPr lang="tr-TR"/>
              <a:t>Okuldan eve geldiğinde, dinlenme ve yemeğe zaman ayırın. Hemen ders çalışmaya geçmesini istemeyin.Bunun on dakikasını, birlikte sohbet ederek geçirmeye çalışın. </a:t>
            </a:r>
          </a:p>
          <a:p>
            <a:endParaRPr lang="tr-TR"/>
          </a:p>
          <a:p>
            <a:endParaRPr lang="tr-TR"/>
          </a:p>
        </p:txBody>
      </p:sp>
    </p:spTree>
  </p:cSld>
  <p:clrMapOvr>
    <a:masterClrMapping/>
  </p:clrMapOvr>
  <p:timing>
    <p:tnLst>
      <p:par>
        <p:cTn id="1" dur="indefinite" restart="never" nodeType="tmRoot"/>
      </p:par>
    </p:tnLst>
  </p:timing>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1066800" y="838200"/>
            <a:ext cx="7772400" cy="49213"/>
          </a:xfrm>
        </p:spPr>
        <p:txBody>
          <a:bodyPr>
            <a:normAutofit fontScale="90000"/>
          </a:bodyPr>
          <a:lstStyle/>
          <a:p>
            <a:pPr eaLnBrk="1" hangingPunct="1"/>
            <a:endParaRPr lang="tr-TR" sz="4000" smtClean="0"/>
          </a:p>
        </p:txBody>
      </p:sp>
      <p:sp>
        <p:nvSpPr>
          <p:cNvPr id="12291" name="Rectangle 3"/>
          <p:cNvSpPr>
            <a:spLocks noGrp="1" noChangeArrowheads="1"/>
          </p:cNvSpPr>
          <p:nvPr>
            <p:ph type="body" idx="4294967295"/>
          </p:nvPr>
        </p:nvSpPr>
        <p:spPr>
          <a:xfrm>
            <a:off x="685800" y="404813"/>
            <a:ext cx="7696200" cy="5081587"/>
          </a:xfrm>
        </p:spPr>
        <p:txBody>
          <a:bodyPr/>
          <a:lstStyle/>
          <a:p>
            <a:pPr eaLnBrk="1" hangingPunct="1"/>
            <a:endParaRPr lang="tr-TR" smtClean="0"/>
          </a:p>
          <a:p>
            <a:pPr eaLnBrk="1" hangingPunct="1"/>
            <a:r>
              <a:rPr lang="tr-TR" smtClean="0"/>
              <a:t>Verimli ders çalışmada en yararlı zaman  planlamasının çalışmaya birer saatlik süreler ayrılması olduğu söylenebilir.</a:t>
            </a:r>
          </a:p>
          <a:p>
            <a:pPr eaLnBrk="1" hangingPunct="1"/>
            <a:endParaRPr lang="tr-TR" smtClean="0"/>
          </a:p>
          <a:p>
            <a:pPr eaLnBrk="1" hangingPunct="1"/>
            <a:r>
              <a:rPr lang="tr-TR" smtClean="0"/>
              <a:t>40-50 dk ders</a:t>
            </a:r>
          </a:p>
          <a:p>
            <a:pPr eaLnBrk="1" hangingPunct="1"/>
            <a:r>
              <a:rPr lang="tr-TR" smtClean="0"/>
              <a:t>10 dk tekrar</a:t>
            </a:r>
          </a:p>
          <a:p>
            <a:pPr eaLnBrk="1" hangingPunct="1"/>
            <a:r>
              <a:rPr lang="tr-TR" smtClean="0"/>
              <a:t>10-15 dk dinlenme zamanı</a:t>
            </a:r>
          </a:p>
        </p:txBody>
      </p:sp>
    </p:spTree>
  </p:cSld>
  <p:clrMapOvr>
    <a:masterClrMapping/>
  </p:clrMapOvr>
  <p:timing>
    <p:tnLst>
      <p:par>
        <p:cTn id="1" dur="indefinite" restart="never" nodeType="tmRoot"/>
      </p:par>
    </p:tnLst>
  </p:timing>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042988" y="549275"/>
            <a:ext cx="7772400" cy="1143000"/>
          </a:xfrm>
        </p:spPr>
        <p:txBody>
          <a:bodyPr/>
          <a:lstStyle/>
          <a:p>
            <a:pPr eaLnBrk="1" hangingPunct="1"/>
            <a:r>
              <a:rPr lang="tr-TR" sz="3200" b="1" smtClean="0"/>
              <a:t>Çocuğunuzu tanımaya çalışın.</a:t>
            </a:r>
          </a:p>
        </p:txBody>
      </p:sp>
      <p:sp>
        <p:nvSpPr>
          <p:cNvPr id="1028" name="Rectangle 3"/>
          <p:cNvSpPr>
            <a:spLocks noGrp="1" noChangeArrowheads="1"/>
          </p:cNvSpPr>
          <p:nvPr>
            <p:ph idx="1"/>
          </p:nvPr>
        </p:nvSpPr>
        <p:spPr>
          <a:xfrm>
            <a:off x="3348038" y="1989138"/>
            <a:ext cx="5486400" cy="4103687"/>
          </a:xfrm>
        </p:spPr>
        <p:txBody>
          <a:bodyPr/>
          <a:lstStyle/>
          <a:p>
            <a:pPr eaLnBrk="1" hangingPunct="1"/>
            <a:r>
              <a:rPr lang="tr-TR" smtClean="0"/>
              <a:t>Her çocuğun kapasitesi, yetenekleri, ilgileri, farklıdır.</a:t>
            </a:r>
          </a:p>
          <a:p>
            <a:pPr eaLnBrk="1" hangingPunct="1"/>
            <a:r>
              <a:rPr lang="tr-TR" smtClean="0"/>
              <a:t>Çocuğunuzdan </a:t>
            </a:r>
            <a:r>
              <a:rPr lang="tr-TR" smtClean="0">
                <a:solidFill>
                  <a:srgbClr val="CC6600"/>
                </a:solidFill>
              </a:rPr>
              <a:t>yapabileceklerinden fazlasını beklemek,</a:t>
            </a:r>
            <a:r>
              <a:rPr lang="tr-TR" smtClean="0"/>
              <a:t> onlara eğitim hayatları boyunca verebileceğiniz en büyük zarardır.</a:t>
            </a:r>
          </a:p>
        </p:txBody>
      </p:sp>
      <p:graphicFrame>
        <p:nvGraphicFramePr>
          <p:cNvPr id="16396" name="Object 12"/>
          <p:cNvGraphicFramePr>
            <a:graphicFrameLocks noChangeAspect="1"/>
          </p:cNvGraphicFramePr>
          <p:nvPr/>
        </p:nvGraphicFramePr>
        <p:xfrm>
          <a:off x="900113" y="2205038"/>
          <a:ext cx="1752600" cy="3581400"/>
        </p:xfrm>
        <a:graphic>
          <a:graphicData uri="http://schemas.openxmlformats.org/presentationml/2006/ole">
            <p:oleObj spid="_x0000_s110594" name="Clip" r:id="rId4" imgW="4671000" imgH="10441440" progId="">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 fill="hold" nodeType="afterEffect">
                                  <p:stCondLst>
                                    <p:cond delay="0"/>
                                  </p:stCondLst>
                                  <p:childTnLst>
                                    <p:set>
                                      <p:cBhvr>
                                        <p:cTn id="6" dur="1" fill="hold">
                                          <p:stCondLst>
                                            <p:cond delay="0"/>
                                          </p:stCondLst>
                                        </p:cTn>
                                        <p:tgtEl>
                                          <p:spTgt spid="16396"/>
                                        </p:tgtEl>
                                        <p:attrNameLst>
                                          <p:attrName>style.visibility</p:attrName>
                                        </p:attrNameLst>
                                      </p:cBhvr>
                                      <p:to>
                                        <p:strVal val="visible"/>
                                      </p:to>
                                    </p:set>
                                    <p:anim calcmode="lin" valueType="num">
                                      <p:cBhvr>
                                        <p:cTn id="7" dur="500" fill="hold"/>
                                        <p:tgtEl>
                                          <p:spTgt spid="16396"/>
                                        </p:tgtEl>
                                        <p:attrNameLst>
                                          <p:attrName>ppt_x</p:attrName>
                                        </p:attrNameLst>
                                      </p:cBhvr>
                                      <p:tavLst>
                                        <p:tav tm="0">
                                          <p:val>
                                            <p:strVal val="#ppt_x"/>
                                          </p:val>
                                        </p:tav>
                                        <p:tav tm="100000">
                                          <p:val>
                                            <p:strVal val="#ppt_x"/>
                                          </p:val>
                                        </p:tav>
                                      </p:tavLst>
                                    </p:anim>
                                    <p:anim calcmode="lin" valueType="num">
                                      <p:cBhvr>
                                        <p:cTn id="8" dur="500" fill="hold"/>
                                        <p:tgtEl>
                                          <p:spTgt spid="16396"/>
                                        </p:tgtEl>
                                        <p:attrNameLst>
                                          <p:attrName>ppt_y</p:attrName>
                                        </p:attrNameLst>
                                      </p:cBhvr>
                                      <p:tavLst>
                                        <p:tav tm="0">
                                          <p:val>
                                            <p:strVal val="#ppt_y-#ppt_h/2"/>
                                          </p:val>
                                        </p:tav>
                                        <p:tav tm="100000">
                                          <p:val>
                                            <p:strVal val="#ppt_y"/>
                                          </p:val>
                                        </p:tav>
                                      </p:tavLst>
                                    </p:anim>
                                    <p:anim calcmode="lin" valueType="num">
                                      <p:cBhvr>
                                        <p:cTn id="9" dur="500" fill="hold"/>
                                        <p:tgtEl>
                                          <p:spTgt spid="16396"/>
                                        </p:tgtEl>
                                        <p:attrNameLst>
                                          <p:attrName>ppt_w</p:attrName>
                                        </p:attrNameLst>
                                      </p:cBhvr>
                                      <p:tavLst>
                                        <p:tav tm="0">
                                          <p:val>
                                            <p:strVal val="#ppt_w"/>
                                          </p:val>
                                        </p:tav>
                                        <p:tav tm="100000">
                                          <p:val>
                                            <p:strVal val="#ppt_w"/>
                                          </p:val>
                                        </p:tav>
                                      </p:tavLst>
                                    </p:anim>
                                    <p:anim calcmode="lin" valueType="num">
                                      <p:cBhvr>
                                        <p:cTn id="10" dur="500" fill="hold"/>
                                        <p:tgtEl>
                                          <p:spTgt spid="16396"/>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3"/>
          <p:cNvSpPr>
            <a:spLocks noGrp="1" noChangeArrowheads="1"/>
          </p:cNvSpPr>
          <p:nvPr>
            <p:ph type="body" sz="half" idx="1"/>
          </p:nvPr>
        </p:nvSpPr>
        <p:spPr>
          <a:xfrm>
            <a:off x="755650" y="1125538"/>
            <a:ext cx="4752975" cy="5091112"/>
          </a:xfrm>
        </p:spPr>
        <p:txBody>
          <a:bodyPr/>
          <a:lstStyle/>
          <a:p>
            <a:pPr algn="ctr" eaLnBrk="1" hangingPunct="1">
              <a:lnSpc>
                <a:spcPct val="90000"/>
              </a:lnSpc>
            </a:pPr>
            <a:r>
              <a:rPr lang="tr-TR" sz="3600" smtClean="0"/>
              <a:t>Ders başarı durumunu </a:t>
            </a:r>
            <a:r>
              <a:rPr lang="tr-TR" sz="3600" smtClean="0">
                <a:solidFill>
                  <a:srgbClr val="FF3399"/>
                </a:solidFill>
              </a:rPr>
              <a:t>Sağlıklı ve devamlı  takip edin. </a:t>
            </a:r>
          </a:p>
          <a:p>
            <a:pPr algn="ctr" eaLnBrk="1" hangingPunct="1">
              <a:lnSpc>
                <a:spcPct val="90000"/>
              </a:lnSpc>
              <a:buFont typeface="Wingdings" pitchFamily="2" charset="2"/>
              <a:buNone/>
            </a:pPr>
            <a:r>
              <a:rPr lang="tr-TR" sz="3600" smtClean="0"/>
              <a:t>	</a:t>
            </a:r>
            <a:r>
              <a:rPr lang="tr-TR" sz="2400" smtClean="0"/>
              <a:t>(Çocuğu aşırı ders baskısı altında tutmak, çalışırken kendiniz bağımlı kılmak, ya da tamamen serbest bırakarak aslında hiç ilgilenmemek gibi hatalardan sakının.)</a:t>
            </a:r>
            <a:endParaRPr lang="tr-TR" sz="2400" smtClean="0">
              <a:latin typeface="Arial" charset="0"/>
            </a:endParaRPr>
          </a:p>
          <a:p>
            <a:pPr eaLnBrk="1" hangingPunct="1">
              <a:lnSpc>
                <a:spcPct val="90000"/>
              </a:lnSpc>
              <a:buFont typeface="Wingdings" pitchFamily="2" charset="2"/>
              <a:buNone/>
            </a:pPr>
            <a:endParaRPr lang="tr-TR" sz="2400" smtClean="0">
              <a:solidFill>
                <a:srgbClr val="0000CC"/>
              </a:solidFill>
              <a:latin typeface="Arial" charset="0"/>
            </a:endParaRPr>
          </a:p>
        </p:txBody>
      </p:sp>
      <p:graphicFrame>
        <p:nvGraphicFramePr>
          <p:cNvPr id="2050" name="Object 8"/>
          <p:cNvGraphicFramePr>
            <a:graphicFrameLocks noChangeAspect="1"/>
          </p:cNvGraphicFramePr>
          <p:nvPr>
            <p:ph type="clipArt" sz="half" idx="2"/>
          </p:nvPr>
        </p:nvGraphicFramePr>
        <p:xfrm>
          <a:off x="5795963" y="2306638"/>
          <a:ext cx="2640012" cy="2414587"/>
        </p:xfrm>
        <a:graphic>
          <a:graphicData uri="http://schemas.openxmlformats.org/presentationml/2006/ole">
            <p:oleObj spid="_x0000_s111618" name="Klip" r:id="rId4" imgW="8078400" imgH="7389000" progId="">
              <p:embed/>
            </p:oleObj>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0" y="476672"/>
            <a:ext cx="9144000" cy="5649491"/>
          </a:xfrm>
        </p:spPr>
        <p:txBody>
          <a:bodyPr>
            <a:normAutofit/>
          </a:bodyPr>
          <a:lstStyle/>
          <a:p>
            <a:pPr algn="ctr"/>
            <a:r>
              <a:rPr lang="tr-TR" sz="3200" dirty="0" smtClean="0"/>
              <a:t>Çocuklarınıza sürekli ders çalışmaları için baskı yapmayın. Çocuklarınızı resim, müzik ve spor gibi diğer sosyal faaliyetlere de yönlendirin.</a:t>
            </a:r>
          </a:p>
          <a:p>
            <a:pPr algn="ctr"/>
            <a:r>
              <a:rPr lang="tr-TR" dirty="0" smtClean="0"/>
              <a:t> </a:t>
            </a:r>
            <a:endParaRPr lang="tr-TR" dirty="0"/>
          </a:p>
        </p:txBody>
      </p:sp>
      <p:pic>
        <p:nvPicPr>
          <p:cNvPr id="3074" name="Picture 2" descr="http://altinyayla58.meb.gov.tr/resimler/sosyal.jpg"/>
          <p:cNvPicPr>
            <a:picLocks noChangeAspect="1" noChangeArrowheads="1"/>
          </p:cNvPicPr>
          <p:nvPr/>
        </p:nvPicPr>
        <p:blipFill>
          <a:blip r:embed="rId2" cstate="print"/>
          <a:srcRect/>
          <a:stretch>
            <a:fillRect/>
          </a:stretch>
        </p:blipFill>
        <p:spPr bwMode="auto">
          <a:xfrm>
            <a:off x="1187624" y="2924944"/>
            <a:ext cx="6912768" cy="3672408"/>
          </a:xfrm>
          <a:prstGeom prst="rect">
            <a:avLst/>
          </a:prstGeom>
          <a:noFill/>
        </p:spPr>
      </p:pic>
    </p:spTree>
  </p:cSld>
  <p:clrMapOvr>
    <a:masterClrMapping/>
  </p:clrMapOvr>
  <p:timing>
    <p:tnLst>
      <p:par>
        <p:cT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5"/>
          <p:cNvSpPr>
            <a:spLocks noGrp="1" noChangeArrowheads="1"/>
          </p:cNvSpPr>
          <p:nvPr>
            <p:ph type="title"/>
          </p:nvPr>
        </p:nvSpPr>
        <p:spPr/>
        <p:txBody>
          <a:bodyPr/>
          <a:lstStyle/>
          <a:p>
            <a:pPr eaLnBrk="1" hangingPunct="1"/>
            <a:endParaRPr lang="tr-TR" smtClean="0"/>
          </a:p>
        </p:txBody>
      </p:sp>
      <p:sp>
        <p:nvSpPr>
          <p:cNvPr id="13315" name="Rectangle 3"/>
          <p:cNvSpPr>
            <a:spLocks noGrp="1" noChangeArrowheads="1"/>
          </p:cNvSpPr>
          <p:nvPr>
            <p:ph type="body" sz="half" idx="1"/>
          </p:nvPr>
        </p:nvSpPr>
        <p:spPr>
          <a:xfrm>
            <a:off x="1066800" y="2101850"/>
            <a:ext cx="4729163" cy="4114800"/>
          </a:xfrm>
        </p:spPr>
        <p:txBody>
          <a:bodyPr/>
          <a:lstStyle/>
          <a:p>
            <a:pPr algn="ctr" eaLnBrk="1" hangingPunct="1"/>
            <a:r>
              <a:rPr lang="tr-TR" sz="4000" smtClean="0"/>
              <a:t>Okulu ve </a:t>
            </a:r>
            <a:r>
              <a:rPr lang="tr-TR" sz="4000" smtClean="0">
                <a:solidFill>
                  <a:srgbClr val="CC6600"/>
                </a:solidFill>
              </a:rPr>
              <a:t>okumayı önemseyin</a:t>
            </a:r>
            <a:r>
              <a:rPr lang="tr-TR" sz="4000" smtClean="0"/>
              <a:t> ve derslerine destek olun.</a:t>
            </a:r>
          </a:p>
          <a:p>
            <a:pPr eaLnBrk="1" hangingPunct="1"/>
            <a:endParaRPr lang="tr-TR" sz="4000" smtClean="0"/>
          </a:p>
        </p:txBody>
      </p:sp>
      <p:pic>
        <p:nvPicPr>
          <p:cNvPr id="13316" name="Picture 7" descr="bd00146_"/>
          <p:cNvPicPr>
            <a:picLocks noChangeAspect="1" noChangeArrowheads="1"/>
          </p:cNvPicPr>
          <p:nvPr/>
        </p:nvPicPr>
        <p:blipFill>
          <a:blip r:embed="rId3" cstate="print"/>
          <a:srcRect/>
          <a:stretch>
            <a:fillRect/>
          </a:stretch>
        </p:blipFill>
        <p:spPr bwMode="auto">
          <a:xfrm>
            <a:off x="5724525" y="2205038"/>
            <a:ext cx="3048000" cy="29511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3 Dikdörtgen"/>
          <p:cNvSpPr>
            <a:spLocks noChangeArrowheads="1"/>
          </p:cNvSpPr>
          <p:nvPr/>
        </p:nvSpPr>
        <p:spPr bwMode="auto">
          <a:xfrm>
            <a:off x="785813" y="1997075"/>
            <a:ext cx="6643687" cy="1755775"/>
          </a:xfrm>
          <a:prstGeom prst="rect">
            <a:avLst/>
          </a:prstGeom>
          <a:noFill/>
          <a:ln w="9525">
            <a:noFill/>
            <a:miter lim="800000"/>
            <a:headEnd/>
            <a:tailEnd/>
          </a:ln>
        </p:spPr>
        <p:txBody>
          <a:bodyPr>
            <a:spAutoFit/>
          </a:bodyPr>
          <a:lstStyle/>
          <a:p>
            <a:r>
              <a:rPr lang="tr-TR"/>
              <a:t>Doğru  çalışmalar yapma  konusunda öğretmeniyle sürekli bir işbirliği içinde olunuz</a:t>
            </a:r>
          </a:p>
        </p:txBody>
      </p:sp>
    </p:spTree>
  </p:cSld>
  <p:clrMapOvr>
    <a:masterClrMapping/>
  </p:clrMapOvr>
  <p:timing>
    <p:tnLst>
      <p:par>
        <p:cTn id="1" dur="indefinite" restart="never" nodeType="tmRoot"/>
      </p:par>
    </p:tnLst>
  </p:timing>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838200"/>
            <a:ext cx="7772400" cy="1143000"/>
          </a:xfrm>
        </p:spPr>
        <p:txBody>
          <a:bodyPr/>
          <a:lstStyle/>
          <a:p>
            <a:pPr eaLnBrk="1" hangingPunct="1">
              <a:defRPr/>
            </a:pPr>
            <a:r>
              <a:rPr lang="tr-TR" sz="2800" b="1" smtClean="0">
                <a:effectLst>
                  <a:outerShdw blurRad="38100" dist="38100" dir="2700000" algn="tl">
                    <a:srgbClr val="C0C0C0"/>
                  </a:outerShdw>
                </a:effectLst>
                <a:latin typeface="Tahoma" pitchFamily="34" charset="0"/>
              </a:rPr>
              <a:t>Çocuğunuza sürekli ve çok fazla</a:t>
            </a:r>
            <a:br>
              <a:rPr lang="tr-TR" sz="2800" b="1" smtClean="0">
                <a:effectLst>
                  <a:outerShdw blurRad="38100" dist="38100" dir="2700000" algn="tl">
                    <a:srgbClr val="C0C0C0"/>
                  </a:outerShdw>
                </a:effectLst>
                <a:latin typeface="Tahoma" pitchFamily="34" charset="0"/>
              </a:rPr>
            </a:br>
            <a:r>
              <a:rPr lang="tr-TR" sz="2800" b="1" smtClean="0">
                <a:effectLst>
                  <a:outerShdw blurRad="38100" dist="38100" dir="2700000" algn="tl">
                    <a:srgbClr val="C0C0C0"/>
                  </a:outerShdw>
                </a:effectLst>
                <a:latin typeface="Tahoma" pitchFamily="34" charset="0"/>
              </a:rPr>
              <a:t>“ders çalış” demeyin.</a:t>
            </a:r>
          </a:p>
        </p:txBody>
      </p:sp>
      <p:sp>
        <p:nvSpPr>
          <p:cNvPr id="15363" name="Rectangle 3"/>
          <p:cNvSpPr>
            <a:spLocks noGrp="1" noChangeArrowheads="1"/>
          </p:cNvSpPr>
          <p:nvPr>
            <p:ph idx="1"/>
          </p:nvPr>
        </p:nvSpPr>
        <p:spPr/>
        <p:txBody>
          <a:bodyPr/>
          <a:lstStyle/>
          <a:p>
            <a:pPr eaLnBrk="1" hangingPunct="1"/>
            <a:r>
              <a:rPr lang="tr-TR" smtClean="0"/>
              <a:t>Ölçülü miktarlarda yapılan </a:t>
            </a:r>
            <a:r>
              <a:rPr lang="tr-TR" smtClean="0">
                <a:solidFill>
                  <a:srgbClr val="CC6600"/>
                </a:solidFill>
              </a:rPr>
              <a:t>“ders çalış” uyarısı ve takibi</a:t>
            </a:r>
            <a:r>
              <a:rPr lang="tr-TR" smtClean="0"/>
              <a:t>, çalışma ortamının da hazır olması çok daha fazla işe yarar.</a:t>
            </a:r>
          </a:p>
          <a:p>
            <a:pPr eaLnBrk="1" hangingPunct="1"/>
            <a:r>
              <a:rPr lang="tr-TR" smtClean="0"/>
              <a:t>Diğer çocuklarla ders veya başka konularda </a:t>
            </a:r>
            <a:r>
              <a:rPr lang="tr-TR" smtClean="0">
                <a:solidFill>
                  <a:srgbClr val="CC6600"/>
                </a:solidFill>
              </a:rPr>
              <a:t>kıyaslama</a:t>
            </a:r>
            <a:r>
              <a:rPr lang="tr-TR" smtClean="0"/>
              <a:t> içine girmeyin.</a:t>
            </a:r>
          </a:p>
          <a:p>
            <a:pPr eaLnBrk="1" hangingPunct="1"/>
            <a:endParaRPr lang="tr-TR" smtClean="0"/>
          </a:p>
        </p:txBody>
      </p:sp>
      <p:pic>
        <p:nvPicPr>
          <p:cNvPr id="15364" name="Picture 4" descr="BUSI103D"/>
          <p:cNvPicPr>
            <a:picLocks noChangeAspect="1" noChangeArrowheads="1"/>
          </p:cNvPicPr>
          <p:nvPr/>
        </p:nvPicPr>
        <p:blipFill>
          <a:blip r:embed="rId3" cstate="print"/>
          <a:srcRect/>
          <a:stretch>
            <a:fillRect/>
          </a:stretch>
        </p:blipFill>
        <p:spPr bwMode="auto">
          <a:xfrm>
            <a:off x="6372225" y="4508500"/>
            <a:ext cx="2233613" cy="18176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5" descr="HH01490A"/>
          <p:cNvPicPr>
            <a:picLocks noChangeAspect="1" noChangeArrowheads="1"/>
          </p:cNvPicPr>
          <p:nvPr/>
        </p:nvPicPr>
        <p:blipFill>
          <a:blip r:embed="rId3" cstate="print"/>
          <a:srcRect/>
          <a:stretch>
            <a:fillRect/>
          </a:stretch>
        </p:blipFill>
        <p:spPr bwMode="auto">
          <a:xfrm>
            <a:off x="7740650" y="765175"/>
            <a:ext cx="1143000" cy="1063625"/>
          </a:xfrm>
          <a:prstGeom prst="rect">
            <a:avLst/>
          </a:prstGeom>
          <a:noFill/>
          <a:ln w="9525">
            <a:noFill/>
            <a:miter lim="800000"/>
            <a:headEnd/>
            <a:tailEnd/>
          </a:ln>
        </p:spPr>
      </p:pic>
      <p:sp>
        <p:nvSpPr>
          <p:cNvPr id="16387" name="Line 6"/>
          <p:cNvSpPr>
            <a:spLocks noChangeShapeType="1"/>
          </p:cNvSpPr>
          <p:nvPr/>
        </p:nvSpPr>
        <p:spPr bwMode="auto">
          <a:xfrm rot="6842222">
            <a:off x="7441407" y="1496219"/>
            <a:ext cx="1752600" cy="1587"/>
          </a:xfrm>
          <a:prstGeom prst="line">
            <a:avLst/>
          </a:prstGeom>
          <a:noFill/>
          <a:ln w="76200">
            <a:solidFill>
              <a:srgbClr val="FF0066"/>
            </a:solidFill>
            <a:round/>
            <a:headEnd/>
            <a:tailEnd/>
          </a:ln>
        </p:spPr>
        <p:txBody>
          <a:bodyPr/>
          <a:lstStyle/>
          <a:p>
            <a:endParaRPr lang="tr-TR"/>
          </a:p>
        </p:txBody>
      </p:sp>
      <p:sp>
        <p:nvSpPr>
          <p:cNvPr id="16388" name="Line 7"/>
          <p:cNvSpPr>
            <a:spLocks noChangeShapeType="1"/>
          </p:cNvSpPr>
          <p:nvPr/>
        </p:nvSpPr>
        <p:spPr bwMode="auto">
          <a:xfrm rot="1917681">
            <a:off x="7391400" y="1341438"/>
            <a:ext cx="1752600" cy="1587"/>
          </a:xfrm>
          <a:prstGeom prst="line">
            <a:avLst/>
          </a:prstGeom>
          <a:noFill/>
          <a:ln w="76200">
            <a:solidFill>
              <a:srgbClr val="FF0066"/>
            </a:solidFill>
            <a:round/>
            <a:headEnd/>
            <a:tailEnd/>
          </a:ln>
        </p:spPr>
        <p:txBody>
          <a:bodyPr/>
          <a:lstStyle/>
          <a:p>
            <a:endParaRPr lang="tr-TR"/>
          </a:p>
        </p:txBody>
      </p:sp>
      <p:sp>
        <p:nvSpPr>
          <p:cNvPr id="16389" name="Rectangle 8"/>
          <p:cNvSpPr>
            <a:spLocks noChangeArrowheads="1"/>
          </p:cNvSpPr>
          <p:nvPr/>
        </p:nvSpPr>
        <p:spPr bwMode="auto">
          <a:xfrm>
            <a:off x="1258888" y="2420938"/>
            <a:ext cx="3889375" cy="3816350"/>
          </a:xfrm>
          <a:prstGeom prst="rect">
            <a:avLst/>
          </a:prstGeom>
          <a:noFill/>
          <a:ln w="9525">
            <a:noFill/>
            <a:miter lim="800000"/>
            <a:headEnd/>
            <a:tailEnd/>
          </a:ln>
        </p:spPr>
        <p:txBody>
          <a:bodyPr wrap="none" anchor="ctr"/>
          <a:lstStyle/>
          <a:p>
            <a:pPr algn="ctr"/>
            <a:endParaRPr lang="tr-TR"/>
          </a:p>
        </p:txBody>
      </p:sp>
      <p:sp>
        <p:nvSpPr>
          <p:cNvPr id="16390" name="Text Box 10"/>
          <p:cNvSpPr txBox="1">
            <a:spLocks noChangeArrowheads="1"/>
          </p:cNvSpPr>
          <p:nvPr/>
        </p:nvSpPr>
        <p:spPr bwMode="auto">
          <a:xfrm>
            <a:off x="611188" y="112713"/>
            <a:ext cx="3673475" cy="6134100"/>
          </a:xfrm>
          <a:prstGeom prst="rect">
            <a:avLst/>
          </a:prstGeom>
          <a:noFill/>
          <a:ln w="9525">
            <a:noFill/>
            <a:miter lim="800000"/>
            <a:headEnd/>
            <a:tailEnd/>
          </a:ln>
        </p:spPr>
        <p:txBody>
          <a:bodyPr anchor="b">
            <a:spAutoFit/>
          </a:bodyPr>
          <a:lstStyle/>
          <a:p>
            <a:pPr algn="ctr">
              <a:spcBef>
                <a:spcPct val="50000"/>
              </a:spcBef>
            </a:pPr>
            <a:r>
              <a:rPr lang="tr-TR"/>
              <a:t>Çok fazla televizyon ve bilgisayara maruz kalan çocuklarda davranış problemleri oluşmaktadır. Ayrıca çalışmalarını olumsuz etkileyecektir.</a:t>
            </a:r>
          </a:p>
        </p:txBody>
      </p:sp>
      <p:pic>
        <p:nvPicPr>
          <p:cNvPr id="16391" name="Picture 2" descr="bağımlılıklar 1,1"/>
          <p:cNvPicPr>
            <a:picLocks noChangeAspect="1" noChangeArrowheads="1"/>
          </p:cNvPicPr>
          <p:nvPr/>
        </p:nvPicPr>
        <p:blipFill>
          <a:blip r:embed="rId4" cstate="print"/>
          <a:srcRect/>
          <a:stretch>
            <a:fillRect/>
          </a:stretch>
        </p:blipFill>
        <p:spPr bwMode="auto">
          <a:xfrm>
            <a:off x="5076825" y="2276475"/>
            <a:ext cx="4067175" cy="45815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tr-TR" sz="3200" b="1" smtClean="0"/>
              <a:t>Çocuğunuza uygun bir çalışma ortamı hazırlayın.</a:t>
            </a:r>
          </a:p>
        </p:txBody>
      </p:sp>
      <p:sp>
        <p:nvSpPr>
          <p:cNvPr id="17411" name="Rectangle 3"/>
          <p:cNvSpPr>
            <a:spLocks noGrp="1" noChangeArrowheads="1"/>
          </p:cNvSpPr>
          <p:nvPr>
            <p:ph idx="1"/>
          </p:nvPr>
        </p:nvSpPr>
        <p:spPr/>
        <p:txBody>
          <a:bodyPr/>
          <a:lstStyle/>
          <a:p>
            <a:pPr eaLnBrk="1" hangingPunct="1"/>
            <a:r>
              <a:rPr lang="tr-TR" smtClean="0"/>
              <a:t>Çocuğunuzun evde rahat çalışabilmesi için </a:t>
            </a:r>
            <a:r>
              <a:rPr lang="tr-TR" smtClean="0">
                <a:solidFill>
                  <a:srgbClr val="CC6600"/>
                </a:solidFill>
              </a:rPr>
              <a:t>bir oda yada bir köşeye</a:t>
            </a:r>
            <a:r>
              <a:rPr lang="tr-TR" smtClean="0"/>
              <a:t> ihtiyacı vardır.</a:t>
            </a:r>
          </a:p>
          <a:p>
            <a:pPr eaLnBrk="1" hangingPunct="1"/>
            <a:r>
              <a:rPr lang="tr-TR" smtClean="0"/>
              <a:t>Çalışma ortamında dikkat dağıtıcı şeyler (Televizyon, yoğun ses, müzik gibi) olmamalıdır.</a:t>
            </a:r>
          </a:p>
          <a:p>
            <a:pPr eaLnBrk="1" hangingPunct="1"/>
            <a:endParaRPr lang="tr-TR" smtClean="0"/>
          </a:p>
        </p:txBody>
      </p:sp>
      <p:pic>
        <p:nvPicPr>
          <p:cNvPr id="17412" name="Picture 6"/>
          <p:cNvPicPr>
            <a:picLocks noChangeAspect="1" noChangeArrowheads="1"/>
          </p:cNvPicPr>
          <p:nvPr/>
        </p:nvPicPr>
        <p:blipFill>
          <a:blip r:embed="rId3" cstate="print"/>
          <a:srcRect/>
          <a:stretch>
            <a:fillRect/>
          </a:stretch>
        </p:blipFill>
        <p:spPr bwMode="auto">
          <a:xfrm>
            <a:off x="4356100" y="4221163"/>
            <a:ext cx="4229100" cy="23495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Dikdörtgen"/>
          <p:cNvSpPr>
            <a:spLocks noChangeArrowheads="1"/>
          </p:cNvSpPr>
          <p:nvPr/>
        </p:nvSpPr>
        <p:spPr bwMode="auto">
          <a:xfrm>
            <a:off x="714375" y="1166813"/>
            <a:ext cx="6858000" cy="3416300"/>
          </a:xfrm>
          <a:prstGeom prst="rect">
            <a:avLst/>
          </a:prstGeom>
          <a:noFill/>
          <a:ln w="9525">
            <a:noFill/>
            <a:miter lim="800000"/>
            <a:headEnd/>
            <a:tailEnd/>
          </a:ln>
        </p:spPr>
        <p:txBody>
          <a:bodyPr>
            <a:spAutoFit/>
          </a:bodyPr>
          <a:lstStyle/>
          <a:p>
            <a:r>
              <a:rPr lang="tr-TR"/>
              <a:t>Yerde uzanarak yada koltukta oturarak  çalışmasına izin vermeyiniz.</a:t>
            </a:r>
          </a:p>
          <a:p>
            <a:r>
              <a:rPr lang="tr-TR"/>
              <a:t>Çalışmaları için her gün düzenli ‘’çalışma saati’’ oluşturmasını sağlayın. </a:t>
            </a:r>
          </a:p>
        </p:txBody>
      </p:sp>
      <p:pic>
        <p:nvPicPr>
          <p:cNvPr id="18435" name="Picture 6" descr="CMEN086"/>
          <p:cNvPicPr>
            <a:picLocks noChangeAspect="1" noChangeArrowheads="1"/>
          </p:cNvPicPr>
          <p:nvPr/>
        </p:nvPicPr>
        <p:blipFill>
          <a:blip r:embed="rId2" cstate="print"/>
          <a:srcRect/>
          <a:stretch>
            <a:fillRect/>
          </a:stretch>
        </p:blipFill>
        <p:spPr bwMode="auto">
          <a:xfrm>
            <a:off x="5500688" y="3857625"/>
            <a:ext cx="3429000" cy="2736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1 Dikdörtgen"/>
          <p:cNvSpPr>
            <a:spLocks noChangeArrowheads="1"/>
          </p:cNvSpPr>
          <p:nvPr/>
        </p:nvSpPr>
        <p:spPr bwMode="auto">
          <a:xfrm>
            <a:off x="571500" y="1214438"/>
            <a:ext cx="8143875" cy="3416300"/>
          </a:xfrm>
          <a:prstGeom prst="rect">
            <a:avLst/>
          </a:prstGeom>
          <a:noFill/>
          <a:ln w="9525">
            <a:noFill/>
            <a:miter lim="800000"/>
            <a:headEnd/>
            <a:tailEnd/>
          </a:ln>
        </p:spPr>
        <p:txBody>
          <a:bodyPr>
            <a:spAutoFit/>
          </a:bodyPr>
          <a:lstStyle/>
          <a:p>
            <a:r>
              <a:rPr lang="tr-TR"/>
              <a:t>Çocuğun düzenli çalışma yapma alışkanlığını geliştirmesine yardımcı olun. </a:t>
            </a:r>
          </a:p>
          <a:p>
            <a:endParaRPr lang="tr-TR"/>
          </a:p>
          <a:p>
            <a:r>
              <a:rPr lang="tr-TR"/>
              <a:t>Çalışma saati sona ererken, çocuğun yapmış olduğu çalışmayı kontrol etmenizde yarar vardır.</a:t>
            </a:r>
          </a:p>
        </p:txBody>
      </p:sp>
      <p:pic>
        <p:nvPicPr>
          <p:cNvPr id="19459" name="Picture 3" descr="F:\R.png"/>
          <p:cNvPicPr>
            <a:picLocks noChangeAspect="1" noChangeArrowheads="1"/>
          </p:cNvPicPr>
          <p:nvPr/>
        </p:nvPicPr>
        <p:blipFill>
          <a:blip r:embed="rId2" cstate="print"/>
          <a:srcRect/>
          <a:stretch>
            <a:fillRect/>
          </a:stretch>
        </p:blipFill>
        <p:spPr bwMode="auto">
          <a:xfrm>
            <a:off x="7358063" y="5086350"/>
            <a:ext cx="1643062" cy="1628775"/>
          </a:xfrm>
          <a:prstGeom prst="rect">
            <a:avLst/>
          </a:prstGeom>
          <a:noFill/>
          <a:ln w="9525">
            <a:noFill/>
            <a:miter lim="800000"/>
            <a:headEnd/>
            <a:tailEnd/>
          </a:ln>
        </p:spPr>
      </p:pic>
      <p:pic>
        <p:nvPicPr>
          <p:cNvPr id="19460" name="Picture 3" descr="F:\Resim5.png"/>
          <p:cNvPicPr>
            <a:picLocks noChangeAspect="1" noChangeArrowheads="1"/>
          </p:cNvPicPr>
          <p:nvPr/>
        </p:nvPicPr>
        <p:blipFill>
          <a:blip r:embed="rId3" cstate="print"/>
          <a:srcRect/>
          <a:stretch>
            <a:fillRect/>
          </a:stretch>
        </p:blipFill>
        <p:spPr bwMode="auto">
          <a:xfrm>
            <a:off x="2124075" y="5300663"/>
            <a:ext cx="1177925" cy="12366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Dikdörtgen"/>
          <p:cNvSpPr>
            <a:spLocks noChangeArrowheads="1"/>
          </p:cNvSpPr>
          <p:nvPr/>
        </p:nvSpPr>
        <p:spPr bwMode="auto">
          <a:xfrm>
            <a:off x="857250" y="1214438"/>
            <a:ext cx="5072063" cy="5078412"/>
          </a:xfrm>
          <a:prstGeom prst="rect">
            <a:avLst/>
          </a:prstGeom>
          <a:noFill/>
          <a:ln w="9525">
            <a:noFill/>
            <a:miter lim="800000"/>
            <a:headEnd/>
            <a:tailEnd/>
          </a:ln>
        </p:spPr>
        <p:txBody>
          <a:bodyPr>
            <a:spAutoFit/>
          </a:bodyPr>
          <a:lstStyle/>
          <a:p>
            <a:r>
              <a:rPr lang="tr-TR"/>
              <a:t>Çalışması ve ödev yapması konusunda ona baskı yapmayın. Önemli olan çocuğun ders çalışırken keyif alabilmesi, desteğiniz ve teşvikinizle yapabileceğinin en iyisini ortaya koyabilmesidir. </a:t>
            </a:r>
          </a:p>
        </p:txBody>
      </p:sp>
      <p:pic>
        <p:nvPicPr>
          <p:cNvPr id="3" name="Picture 4" descr="21789458"/>
          <p:cNvPicPr>
            <a:picLocks noChangeAspect="1" noChangeArrowheads="1"/>
          </p:cNvPicPr>
          <p:nvPr/>
        </p:nvPicPr>
        <p:blipFill>
          <a:blip r:embed="rId2" cstate="print"/>
          <a:srcRect/>
          <a:stretch>
            <a:fillRect/>
          </a:stretch>
        </p:blipFill>
        <p:spPr bwMode="auto">
          <a:xfrm>
            <a:off x="5643563" y="1428750"/>
            <a:ext cx="3214687" cy="45005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21909 -0.63168 C -0.21597 -0.62821 -0.21232 -0.62544 -0.20954 -0.62128 C -0.19287 -0.59677 -0.22256 -0.63029 -0.19999 -0.6044 C -0.19062 -0.59376 -0.18003 -0.58405 -0.17135 -0.57249 C -0.16718 -0.55584 -0.15746 -0.54498 -0.15069 -0.53041 C -0.15017 -0.52764 -0.14999 -0.52463 -0.14912 -0.52185 C -0.14739 -0.51607 -0.14287 -0.50498 -0.14287 -0.50498 C -0.13385 -0.4555 -0.1059 -0.40995 -0.08402 -0.37203 C -0.07951 -0.34937 -0.0736 -0.32833 -0.06822 -0.30613 C -0.0651 -0.29388 -0.06319 -0.2807 -0.06024 -0.26821 C -0.05902 -0.26266 -0.05902 -0.25665 -0.05711 -0.25133 C -0.05381 -0.24232 -0.0486 -0.23538 -0.046 -0.2259 C -0.04235 -0.21272 -0.03975 -0.19908 -0.03645 -0.18567 C -0.03489 -0.1644 -0.03524 -0.13989 -0.02534 -0.12255 C -0.02291 -0.11053 -0.02204 -0.09804 -0.01909 -0.08648 C -0.01701 -0.07839 -0.01301 -0.07122 -0.0111 -0.06313 C -0.01093 -0.06266 6.11111E-6 -0.01041 6.11111E-6 2.65896E-6 " pathEditMode="relative" ptsTypes="ffffffffffffffffA">
                                      <p:cBhvr>
                                        <p:cTn id="6" dur="2000" fill="hold"/>
                                        <p:tgtEl>
                                          <p:spTgt spid="3"/>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1 Dikdörtgen"/>
          <p:cNvSpPr>
            <a:spLocks noChangeArrowheads="1"/>
          </p:cNvSpPr>
          <p:nvPr/>
        </p:nvSpPr>
        <p:spPr bwMode="auto">
          <a:xfrm>
            <a:off x="714375" y="1857375"/>
            <a:ext cx="5429250" cy="3937000"/>
          </a:xfrm>
          <a:prstGeom prst="rect">
            <a:avLst/>
          </a:prstGeom>
          <a:noFill/>
          <a:ln w="9525">
            <a:noFill/>
            <a:miter lim="800000"/>
            <a:headEnd/>
            <a:tailEnd/>
          </a:ln>
        </p:spPr>
        <p:txBody>
          <a:bodyPr>
            <a:spAutoFit/>
          </a:bodyPr>
          <a:lstStyle/>
          <a:p>
            <a:r>
              <a:rPr lang="tr-TR"/>
              <a:t>Ödevimiz,sınıfımız, öğretmenimiz gibi ifadeler kullanmak yerine ödevin,dersin,öğretmenin, sınıfın gibi ifadeler kullanın ki sorumluluğun kendisine ait olduğunu  öğrensin.</a:t>
            </a:r>
          </a:p>
        </p:txBody>
      </p:sp>
      <p:pic>
        <p:nvPicPr>
          <p:cNvPr id="3" name="Picture 8" descr="MCj02997270000[1]"/>
          <p:cNvPicPr>
            <a:picLocks noChangeAspect="1" noChangeArrowheads="1"/>
          </p:cNvPicPr>
          <p:nvPr/>
        </p:nvPicPr>
        <p:blipFill>
          <a:blip r:embed="rId2" cstate="print"/>
          <a:srcRect/>
          <a:stretch>
            <a:fillRect/>
          </a:stretch>
        </p:blipFill>
        <p:spPr bwMode="auto">
          <a:xfrm>
            <a:off x="6143625" y="1214438"/>
            <a:ext cx="2303463" cy="392906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2000" fill="hold"/>
                                        <p:tgtEl>
                                          <p:spTgt spid="3"/>
                                        </p:tgtEl>
                                        <p:attrNameLst>
                                          <p:attrName>ppt_w</p:attrName>
                                        </p:attrNameLst>
                                      </p:cBhvr>
                                      <p:tavLst>
                                        <p:tav tm="0">
                                          <p:val>
                                            <p:fltVal val="0"/>
                                          </p:val>
                                        </p:tav>
                                        <p:tav tm="100000">
                                          <p:val>
                                            <p:strVal val="#ppt_w"/>
                                          </p:val>
                                        </p:tav>
                                      </p:tavLst>
                                    </p:anim>
                                    <p:anim calcmode="lin" valueType="num">
                                      <p:cBhvr>
                                        <p:cTn id="8" dur="2000" fill="hold"/>
                                        <p:tgtEl>
                                          <p:spTgt spid="3"/>
                                        </p:tgtEl>
                                        <p:attrNameLst>
                                          <p:attrName>ppt_h</p:attrName>
                                        </p:attrNameLst>
                                      </p:cBhvr>
                                      <p:tavLst>
                                        <p:tav tm="0">
                                          <p:val>
                                            <p:fltVal val="0"/>
                                          </p:val>
                                        </p:tav>
                                        <p:tav tm="100000">
                                          <p:val>
                                            <p:strVal val="#ppt_h"/>
                                          </p:val>
                                        </p:tav>
                                      </p:tavLst>
                                    </p:anim>
                                    <p:anim calcmode="lin" valueType="num">
                                      <p:cBhvr>
                                        <p:cTn id="9" dur="2000" fill="hold"/>
                                        <p:tgtEl>
                                          <p:spTgt spid="3"/>
                                        </p:tgtEl>
                                        <p:attrNameLst>
                                          <p:attrName>ppt_x</p:attrName>
                                        </p:attrNameLst>
                                      </p:cBhvr>
                                      <p:tavLst>
                                        <p:tav tm="0" fmla="#ppt_x+(cos(-2*pi*(1-$))*-#ppt_x-sin(-2*pi*(1-$))*(1-#ppt_y))*(1-$)">
                                          <p:val>
                                            <p:fltVal val="0"/>
                                          </p:val>
                                        </p:tav>
                                        <p:tav tm="100000">
                                          <p:val>
                                            <p:fltVal val="1"/>
                                          </p:val>
                                        </p:tav>
                                      </p:tavLst>
                                    </p:anim>
                                    <p:anim calcmode="lin" valueType="num">
                                      <p:cBhvr>
                                        <p:cTn id="10" dur="2000" fill="hold"/>
                                        <p:tgtEl>
                                          <p:spTgt spid="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Dikdörtgen"/>
          <p:cNvSpPr>
            <a:spLocks noChangeArrowheads="1"/>
          </p:cNvSpPr>
          <p:nvPr/>
        </p:nvSpPr>
        <p:spPr bwMode="auto">
          <a:xfrm>
            <a:off x="714375" y="1643063"/>
            <a:ext cx="7929563" cy="2862262"/>
          </a:xfrm>
          <a:prstGeom prst="rect">
            <a:avLst/>
          </a:prstGeom>
          <a:noFill/>
          <a:ln w="9525">
            <a:noFill/>
            <a:miter lim="800000"/>
            <a:headEnd/>
            <a:tailEnd/>
          </a:ln>
        </p:spPr>
        <p:txBody>
          <a:bodyPr>
            <a:spAutoFit/>
          </a:bodyPr>
          <a:lstStyle/>
          <a:p>
            <a:r>
              <a:rPr lang="tr-TR"/>
              <a:t>Çalışmalarını yapmadığında çocuğunuzla ilişkilerinizi germeden öğretmeninizle işbirliği yapın. Gerektiğinde çocuk, tamamlanmamış çalışmasıyla okula giderek hesabını kendi başına vermelidir.</a:t>
            </a:r>
          </a:p>
        </p:txBody>
      </p:sp>
      <p:pic>
        <p:nvPicPr>
          <p:cNvPr id="3" name="Picture 5" descr="BD06517_"/>
          <p:cNvPicPr>
            <a:picLocks noChangeAspect="1" noChangeArrowheads="1"/>
          </p:cNvPicPr>
          <p:nvPr/>
        </p:nvPicPr>
        <p:blipFill>
          <a:blip r:embed="rId2" cstate="print"/>
          <a:srcRect/>
          <a:stretch>
            <a:fillRect/>
          </a:stretch>
        </p:blipFill>
        <p:spPr bwMode="auto">
          <a:xfrm>
            <a:off x="5072063" y="4357688"/>
            <a:ext cx="2803525" cy="20716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out)">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2218258"/>
          </a:xfrm>
        </p:spPr>
        <p:txBody>
          <a:bodyPr>
            <a:normAutofit/>
          </a:bodyPr>
          <a:lstStyle/>
          <a:p>
            <a:pPr algn="ctr"/>
            <a:r>
              <a:rPr lang="tr-TR" b="1" i="1" dirty="0" smtClean="0"/>
              <a:t>ÖĞRENCİLERİN DERS ÇALIŞMA ALIŞKANLIĞI KAZANMALARINDA ANNE BABALARA DÜŞEN GÖREVLER </a:t>
            </a:r>
            <a:r>
              <a:rPr lang="tr-TR" dirty="0" smtClean="0"/>
              <a:t>   </a:t>
            </a:r>
            <a:endParaRPr lang="tr-TR" dirty="0"/>
          </a:p>
        </p:txBody>
      </p:sp>
      <p:sp>
        <p:nvSpPr>
          <p:cNvPr id="3" name="2 İçerik Yer Tutucusu"/>
          <p:cNvSpPr>
            <a:spLocks noGrp="1"/>
          </p:cNvSpPr>
          <p:nvPr>
            <p:ph idx="1"/>
          </p:nvPr>
        </p:nvSpPr>
        <p:spPr>
          <a:xfrm>
            <a:off x="0" y="2780928"/>
            <a:ext cx="9144000" cy="3345235"/>
          </a:xfrm>
        </p:spPr>
        <p:txBody>
          <a:bodyPr/>
          <a:lstStyle/>
          <a:p>
            <a:r>
              <a:rPr lang="tr-TR" dirty="0" smtClean="0"/>
              <a:t>Çocuğunuz derslerle ilgili bir şey sorduğunda onu iyi dinleyin ve alaycı, aşağılayıcı, hor görücü olmadan yumuşak bir ses tonu ile cevap verin.</a:t>
            </a:r>
          </a:p>
          <a:p>
            <a:pPr>
              <a:buNone/>
            </a:pPr>
            <a:r>
              <a:rPr lang="tr-TR" dirty="0" smtClean="0"/>
              <a:t> </a:t>
            </a:r>
          </a:p>
          <a:p>
            <a:endParaRPr lang="tr-TR" dirty="0"/>
          </a:p>
        </p:txBody>
      </p:sp>
      <p:pic>
        <p:nvPicPr>
          <p:cNvPr id="3074" name="Picture 2" descr="http://www.ailedeegitim.org/aile_iletisim_admin/resimler/karikatur10.jpg"/>
          <p:cNvPicPr>
            <a:picLocks noChangeAspect="1" noChangeArrowheads="1"/>
          </p:cNvPicPr>
          <p:nvPr/>
        </p:nvPicPr>
        <p:blipFill>
          <a:blip r:embed="rId2" cstate="print"/>
          <a:srcRect/>
          <a:stretch>
            <a:fillRect/>
          </a:stretch>
        </p:blipFill>
        <p:spPr bwMode="auto">
          <a:xfrm>
            <a:off x="755576" y="4437112"/>
            <a:ext cx="7344816" cy="2420888"/>
          </a:xfrm>
          <a:prstGeom prst="rect">
            <a:avLst/>
          </a:prstGeom>
          <a:noFill/>
        </p:spPr>
      </p:pic>
    </p:spTree>
  </p:cSld>
  <p:clrMapOvr>
    <a:masterClrMapping/>
  </p:clrMapOvr>
  <p:timing>
    <p:tnLst>
      <p:par>
        <p:cTn id="1" dur="indefinite" restart="never" nodeType="tmRoot"/>
      </p:par>
    </p:tnLst>
  </p:timing>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3"/>
          <p:cNvSpPr>
            <a:spLocks noGrp="1" noChangeArrowheads="1"/>
          </p:cNvSpPr>
          <p:nvPr>
            <p:ph idx="1"/>
          </p:nvPr>
        </p:nvSpPr>
        <p:spPr/>
        <p:txBody>
          <a:bodyPr/>
          <a:lstStyle/>
          <a:p>
            <a:pPr algn="ctr" eaLnBrk="1" hangingPunct="1">
              <a:buFont typeface="Wingdings" pitchFamily="2" charset="2"/>
              <a:buNone/>
            </a:pPr>
            <a:r>
              <a:rPr lang="tr-TR" sz="3600" smtClean="0">
                <a:solidFill>
                  <a:srgbClr val="CC6600"/>
                </a:solidFill>
              </a:rPr>
              <a:t>Çocuğunuzla ilgili yaşadığınız problemlerinizde</a:t>
            </a:r>
          </a:p>
          <a:p>
            <a:pPr algn="ctr" eaLnBrk="1" hangingPunct="1">
              <a:buFont typeface="Wingdings" pitchFamily="2" charset="2"/>
              <a:buNone/>
            </a:pPr>
            <a:r>
              <a:rPr lang="tr-TR" sz="3600" smtClean="0">
                <a:solidFill>
                  <a:srgbClr val="CC6600"/>
                </a:solidFill>
              </a:rPr>
              <a:t> </a:t>
            </a:r>
            <a:r>
              <a:rPr lang="tr-TR" sz="4400" smtClean="0">
                <a:solidFill>
                  <a:srgbClr val="0000CC"/>
                </a:solidFill>
              </a:rPr>
              <a:t>Okul Rehberlik Servislerinden</a:t>
            </a:r>
            <a:r>
              <a:rPr lang="tr-TR" sz="3600" smtClean="0">
                <a:solidFill>
                  <a:srgbClr val="660033"/>
                </a:solidFill>
              </a:rPr>
              <a:t> </a:t>
            </a:r>
          </a:p>
          <a:p>
            <a:pPr algn="ctr" eaLnBrk="1" hangingPunct="1">
              <a:buFont typeface="Wingdings" pitchFamily="2" charset="2"/>
              <a:buNone/>
            </a:pPr>
            <a:r>
              <a:rPr lang="tr-TR" sz="3600" smtClean="0">
                <a:solidFill>
                  <a:srgbClr val="CC6600"/>
                </a:solidFill>
              </a:rPr>
              <a:t> yardım alabilirsiniz.</a:t>
            </a:r>
          </a:p>
        </p:txBody>
      </p:sp>
    </p:spTree>
  </p:cSld>
  <p:clrMapOvr>
    <a:masterClrMapping/>
  </p:clrMapOvr>
  <p:timing>
    <p:tnLst>
      <p:par>
        <p:cTn id="1" dur="indefinite" restart="never" nodeType="tmRoot"/>
      </p:par>
    </p:tnLst>
  </p:timing>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2" name="Rectangle 4"/>
          <p:cNvSpPr>
            <a:spLocks noGrp="1" noChangeArrowheads="1"/>
          </p:cNvSpPr>
          <p:nvPr>
            <p:ph type="ctrTitle" idx="4294967295"/>
          </p:nvPr>
        </p:nvSpPr>
        <p:spPr>
          <a:xfrm>
            <a:off x="1371600" y="1511300"/>
            <a:ext cx="6400800" cy="2273300"/>
          </a:xfrm>
          <a:effectLst>
            <a:outerShdw dist="45791" dir="2021404" algn="ctr" rotWithShape="0">
              <a:schemeClr val="bg2"/>
            </a:outerShdw>
          </a:effectLst>
          <a:extLst>
            <a:ext uri="{909E8E84-426E-40DD-AFC4-6F175D3DCCD1}"/>
          </a:extLst>
        </p:spPr>
        <p:txBody>
          <a:bodyPr/>
          <a:lstStyle/>
          <a:p>
            <a:pPr algn="ctr" eaLnBrk="1" hangingPunct="1">
              <a:defRPr/>
            </a:pPr>
            <a:r>
              <a:rPr lang="tr-TR" smtClean="0">
                <a:effectLst>
                  <a:outerShdw blurRad="38100" dist="38100" dir="2700000" algn="tl">
                    <a:srgbClr val="C0C0C0"/>
                  </a:outerShdw>
                </a:effectLst>
              </a:rPr>
              <a:t>ŞİMDİYİ DEĞİL GELECEĞİ DÜŞÜNÜN!!</a:t>
            </a:r>
          </a:p>
        </p:txBody>
      </p:sp>
      <p:sp>
        <p:nvSpPr>
          <p:cNvPr id="43013" name="Rectangle 5"/>
          <p:cNvSpPr>
            <a:spLocks noGrp="1" noChangeArrowheads="1"/>
          </p:cNvSpPr>
          <p:nvPr>
            <p:ph type="subTitle" idx="4294967295"/>
          </p:nvPr>
        </p:nvSpPr>
        <p:spPr>
          <a:xfrm>
            <a:off x="1938338" y="4602163"/>
            <a:ext cx="6092825" cy="1128712"/>
          </a:xfrm>
        </p:spPr>
        <p:txBody>
          <a:bodyPr/>
          <a:lstStyle/>
          <a:p>
            <a:pPr marL="0" indent="0" algn="ctr" eaLnBrk="1" hangingPunct="1">
              <a:buFont typeface="Wingdings" pitchFamily="2" charset="2"/>
              <a:buNone/>
              <a:defRPr/>
            </a:pPr>
            <a:r>
              <a:rPr lang="tr-TR" sz="2800" smtClean="0">
                <a:effectLst>
                  <a:outerShdw blurRad="38100" dist="38100" dir="2700000" algn="tl">
                    <a:srgbClr val="C0C0C0"/>
                  </a:outerShdw>
                </a:effectLst>
              </a:rPr>
              <a:t>DİNLEDİĞİNİZ İÇİN TEŞEKKÜRLER..</a:t>
            </a:r>
          </a:p>
        </p:txBody>
      </p:sp>
    </p:spTree>
  </p:cSld>
  <p:clrMapOvr>
    <a:masterClrMapping/>
  </p:clrMapOvr>
  <p:timing>
    <p:tnLst>
      <p:par>
        <p:cTn id="1" dur="indefinite" restart="never" nodeType="tmRoot"/>
      </p:par>
    </p:tnLst>
  </p:timing>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3"/>
          <p:cNvSpPr txBox="1">
            <a:spLocks noChangeArrowheads="1"/>
          </p:cNvSpPr>
          <p:nvPr/>
        </p:nvSpPr>
        <p:spPr bwMode="auto">
          <a:xfrm>
            <a:off x="609600" y="762000"/>
            <a:ext cx="8534400" cy="2862263"/>
          </a:xfrm>
          <a:prstGeom prst="rect">
            <a:avLst/>
          </a:prstGeom>
          <a:noFill/>
          <a:ln w="9525">
            <a:noFill/>
            <a:miter lim="800000"/>
            <a:headEnd/>
            <a:tailEnd/>
          </a:ln>
        </p:spPr>
        <p:txBody>
          <a:bodyPr>
            <a:spAutoFit/>
          </a:bodyPr>
          <a:lstStyle/>
          <a:p>
            <a:pPr algn="ctr">
              <a:lnSpc>
                <a:spcPct val="100000"/>
              </a:lnSpc>
              <a:spcBef>
                <a:spcPct val="0"/>
              </a:spcBef>
              <a:buClrTx/>
              <a:buSzTx/>
              <a:buFontTx/>
              <a:buNone/>
            </a:pPr>
            <a:endParaRPr lang="tr-TR" sz="6000" b="1">
              <a:solidFill>
                <a:srgbClr val="6B1B0B"/>
              </a:solidFill>
              <a:latin typeface="Times New Roman" pitchFamily="18" charset="0"/>
            </a:endParaRPr>
          </a:p>
          <a:p>
            <a:pPr algn="ctr">
              <a:lnSpc>
                <a:spcPct val="100000"/>
              </a:lnSpc>
              <a:spcBef>
                <a:spcPct val="0"/>
              </a:spcBef>
              <a:buClrTx/>
              <a:buSzTx/>
              <a:buFontTx/>
              <a:buNone/>
            </a:pPr>
            <a:r>
              <a:rPr lang="tr-TR" sz="6000" b="1">
                <a:solidFill>
                  <a:srgbClr val="6B1B0B"/>
                </a:solidFill>
                <a:latin typeface="Times New Roman" pitchFamily="18" charset="0"/>
              </a:rPr>
              <a:t>OKUL BAŞARISINDA AİLENİN ROLÜ</a:t>
            </a:r>
          </a:p>
        </p:txBody>
      </p:sp>
      <p:pic>
        <p:nvPicPr>
          <p:cNvPr id="8195" name="Picture 7" descr="C:\Belgelerim\Resimlerim\5.JPG"/>
          <p:cNvPicPr>
            <a:picLocks noChangeAspect="1" noChangeArrowheads="1"/>
          </p:cNvPicPr>
          <p:nvPr/>
        </p:nvPicPr>
        <p:blipFill>
          <a:blip r:embed="rId2" cstate="print"/>
          <a:srcRect/>
          <a:stretch>
            <a:fillRect/>
          </a:stretch>
        </p:blipFill>
        <p:spPr bwMode="auto">
          <a:xfrm>
            <a:off x="990600" y="3581400"/>
            <a:ext cx="3886200" cy="2924175"/>
          </a:xfrm>
          <a:prstGeom prst="rect">
            <a:avLst/>
          </a:prstGeom>
          <a:noFill/>
          <a:ln w="9525">
            <a:noFill/>
            <a:miter lim="800000"/>
            <a:headEnd/>
            <a:tailEnd/>
          </a:ln>
        </p:spPr>
      </p:pic>
    </p:spTree>
  </p:cSld>
  <p:clrMapOvr>
    <a:masterClrMapping/>
  </p:clrMapOvr>
  <p:transition advTm="848">
    <p:random/>
  </p:transition>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p:cNvSpPr>
            <a:spLocks noGrp="1" noChangeArrowheads="1"/>
          </p:cNvSpPr>
          <p:nvPr>
            <p:ph type="title" idx="4294967295"/>
          </p:nvPr>
        </p:nvSpPr>
        <p:spPr>
          <a:xfrm>
            <a:off x="1219200" y="3200400"/>
            <a:ext cx="7620000" cy="1143000"/>
          </a:xfrm>
        </p:spPr>
        <p:txBody>
          <a:bodyPr>
            <a:normAutofit fontScale="90000"/>
          </a:bodyPr>
          <a:lstStyle/>
          <a:p>
            <a:pPr algn="ctr" eaLnBrk="1" hangingPunct="1">
              <a:defRPr/>
            </a:pPr>
            <a:r>
              <a:rPr lang="en-US" smtClean="0">
                <a:solidFill>
                  <a:srgbClr val="E395BE"/>
                </a:solidFill>
              </a:rPr>
              <a:t>Okul başarısı</a:t>
            </a:r>
            <a:r>
              <a:rPr lang="tr-TR" smtClean="0">
                <a:solidFill>
                  <a:srgbClr val="E395BE"/>
                </a:solidFill>
              </a:rPr>
              <a:t>;</a:t>
            </a:r>
            <a:r>
              <a:rPr lang="en-US" smtClean="0">
                <a:solidFill>
                  <a:srgbClr val="E395BE"/>
                </a:solidFill>
              </a:rPr>
              <a:t> </a:t>
            </a:r>
            <a:r>
              <a:rPr lang="tr-TR" smtClean="0">
                <a:solidFill>
                  <a:srgbClr val="E395BE"/>
                </a:solidFill>
              </a:rPr>
              <a:t/>
            </a:r>
            <a:br>
              <a:rPr lang="tr-TR" smtClean="0">
                <a:solidFill>
                  <a:srgbClr val="E395BE"/>
                </a:solidFill>
              </a:rPr>
            </a:br>
            <a:r>
              <a:rPr lang="tr-TR" smtClean="0">
                <a:solidFill>
                  <a:srgbClr val="E395BE"/>
                </a:solidFill>
              </a:rPr>
              <a:t/>
            </a:r>
            <a:br>
              <a:rPr lang="tr-TR" smtClean="0">
                <a:solidFill>
                  <a:srgbClr val="E395BE"/>
                </a:solidFill>
              </a:rPr>
            </a:br>
            <a:r>
              <a:rPr lang="tr-TR" smtClean="0">
                <a:solidFill>
                  <a:srgbClr val="E395BE"/>
                </a:solidFill>
              </a:rPr>
              <a:t/>
            </a:r>
            <a:br>
              <a:rPr lang="tr-TR" smtClean="0">
                <a:solidFill>
                  <a:srgbClr val="E395BE"/>
                </a:solidFill>
              </a:rPr>
            </a:br>
            <a:r>
              <a:rPr lang="tr-TR" smtClean="0">
                <a:solidFill>
                  <a:srgbClr val="E395BE"/>
                </a:solidFill>
              </a:rPr>
              <a:t/>
            </a:r>
            <a:br>
              <a:rPr lang="tr-TR" smtClean="0">
                <a:solidFill>
                  <a:srgbClr val="E395BE"/>
                </a:solidFill>
              </a:rPr>
            </a:br>
            <a:r>
              <a:rPr lang="tr-TR" smtClean="0">
                <a:solidFill>
                  <a:srgbClr val="E395BE"/>
                </a:solidFill>
              </a:rPr>
              <a:t/>
            </a:r>
            <a:br>
              <a:rPr lang="tr-TR" smtClean="0">
                <a:solidFill>
                  <a:srgbClr val="E395BE"/>
                </a:solidFill>
              </a:rPr>
            </a:br>
            <a:r>
              <a:rPr lang="tr-TR" smtClean="0">
                <a:solidFill>
                  <a:srgbClr val="E395BE"/>
                </a:solidFill>
              </a:rPr>
              <a:t/>
            </a:r>
            <a:br>
              <a:rPr lang="tr-TR" smtClean="0">
                <a:solidFill>
                  <a:srgbClr val="E395BE"/>
                </a:solidFill>
              </a:rPr>
            </a:br>
            <a:r>
              <a:rPr lang="tr-TR" smtClean="0">
                <a:solidFill>
                  <a:srgbClr val="E395BE"/>
                </a:solidFill>
              </a:rPr>
              <a:t> </a:t>
            </a:r>
            <a:r>
              <a:rPr lang="tr-TR" b="1" i="1" smtClean="0">
                <a:solidFill>
                  <a:srgbClr val="6B1B0B"/>
                </a:solidFill>
                <a:effectLst>
                  <a:outerShdw blurRad="38100" dist="38100" dir="2700000" algn="tl">
                    <a:srgbClr val="000000"/>
                  </a:outerShdw>
                </a:effectLst>
              </a:rPr>
              <a:t>Okul Başarısı</a:t>
            </a:r>
            <a:r>
              <a:rPr lang="tr-TR" smtClean="0">
                <a:solidFill>
                  <a:srgbClr val="6B1B0B"/>
                </a:solidFill>
              </a:rPr>
              <a:t> </a:t>
            </a:r>
            <a:br>
              <a:rPr lang="tr-TR" smtClean="0">
                <a:solidFill>
                  <a:srgbClr val="6B1B0B"/>
                </a:solidFill>
              </a:rPr>
            </a:br>
            <a:r>
              <a:rPr lang="tr-TR" sz="4000" smtClean="0">
                <a:solidFill>
                  <a:srgbClr val="6B1B0B"/>
                </a:solidFill>
              </a:rPr>
              <a:t>Ö</a:t>
            </a:r>
            <a:r>
              <a:rPr lang="en-US" sz="4000" smtClean="0">
                <a:solidFill>
                  <a:srgbClr val="6B1B0B"/>
                </a:solidFill>
              </a:rPr>
              <a:t>ğrencinin bulunduğu okul, sınıf ve derse göre belirlenmiş sonuçlara ulaşmada göstermiş olduğu ilerlemedir</a:t>
            </a:r>
            <a:r>
              <a:rPr lang="tr-TR" sz="4000" smtClean="0">
                <a:solidFill>
                  <a:schemeClr val="tx1"/>
                </a:solidFill>
              </a:rPr>
              <a:t>.</a:t>
            </a:r>
            <a:r>
              <a:rPr lang="en-US" sz="4000" smtClean="0">
                <a:solidFill>
                  <a:schemeClr val="tx1"/>
                </a:solidFill>
              </a:rPr>
              <a:t> </a:t>
            </a:r>
            <a:r>
              <a:rPr lang="tr-TR" sz="4000" smtClean="0">
                <a:solidFill>
                  <a:schemeClr val="tx1"/>
                </a:solidFill>
              </a:rPr>
              <a:t/>
            </a:r>
            <a:br>
              <a:rPr lang="tr-TR" sz="4000" smtClean="0">
                <a:solidFill>
                  <a:schemeClr val="tx1"/>
                </a:solidFill>
              </a:rPr>
            </a:br>
            <a:r>
              <a:rPr lang="tr-TR" smtClean="0">
                <a:solidFill>
                  <a:srgbClr val="E395BE"/>
                </a:solidFill>
              </a:rPr>
              <a:t> 	</a:t>
            </a:r>
            <a:endParaRPr lang="en-US" smtClean="0">
              <a:solidFill>
                <a:srgbClr val="E395BE"/>
              </a:solidFill>
            </a:endParaRPr>
          </a:p>
        </p:txBody>
      </p:sp>
      <p:pic>
        <p:nvPicPr>
          <p:cNvPr id="9219" name="Picture 6" descr="C:\WINDOWS\Desktop\KİTAPÇIK\resimler\çizgi grup.gif"/>
          <p:cNvPicPr>
            <a:picLocks noChangeAspect="1" noChangeArrowheads="1"/>
          </p:cNvPicPr>
          <p:nvPr/>
        </p:nvPicPr>
        <p:blipFill>
          <a:blip r:embed="rId2" cstate="print"/>
          <a:srcRect/>
          <a:stretch>
            <a:fillRect/>
          </a:stretch>
        </p:blipFill>
        <p:spPr bwMode="auto">
          <a:xfrm>
            <a:off x="3657600" y="3733800"/>
            <a:ext cx="2971800" cy="2971800"/>
          </a:xfrm>
          <a:prstGeom prst="rect">
            <a:avLst/>
          </a:prstGeom>
          <a:noFill/>
          <a:ln w="9525">
            <a:noFill/>
            <a:miter lim="800000"/>
            <a:headEnd/>
            <a:tailEnd/>
          </a:ln>
        </p:spPr>
      </p:pic>
    </p:spTree>
  </p:cSld>
  <p:clrMapOvr>
    <a:masterClrMapping/>
  </p:clrMapOvr>
  <p:transition advTm="208">
    <p:random/>
  </p:transition>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C:\Documents and Settings\Alper\Application Data\Microsoft\Media Catalog\81.jpg"/>
          <p:cNvPicPr>
            <a:picLocks noChangeAspect="1" noChangeArrowheads="1"/>
          </p:cNvPicPr>
          <p:nvPr/>
        </p:nvPicPr>
        <p:blipFill>
          <a:blip r:embed="rId2" cstate="print"/>
          <a:srcRect/>
          <a:stretch>
            <a:fillRect/>
          </a:stretch>
        </p:blipFill>
        <p:spPr bwMode="auto">
          <a:xfrm>
            <a:off x="2895600" y="1752600"/>
            <a:ext cx="3962400" cy="3927475"/>
          </a:xfrm>
          <a:prstGeom prst="rect">
            <a:avLst/>
          </a:prstGeom>
          <a:noFill/>
          <a:ln w="9525">
            <a:noFill/>
            <a:miter lim="800000"/>
            <a:headEnd/>
            <a:tailEnd/>
          </a:ln>
        </p:spPr>
      </p:pic>
    </p:spTree>
  </p:cSld>
  <p:clrMapOvr>
    <a:masterClrMapping/>
  </p:clrMapOvr>
  <p:transition advTm="240">
    <p:random/>
  </p:transition>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685800"/>
            <a:ext cx="8382000" cy="6172200"/>
          </a:xfrm>
        </p:spPr>
        <p:txBody>
          <a:bodyPr>
            <a:normAutofit fontScale="90000"/>
          </a:bodyPr>
          <a:lstStyle/>
          <a:p>
            <a:pPr eaLnBrk="1" hangingPunct="1"/>
            <a:r>
              <a:rPr lang="tr-TR" sz="4000" smtClean="0">
                <a:solidFill>
                  <a:srgbClr val="E395BE"/>
                </a:solidFill>
              </a:rPr>
              <a:t/>
            </a:r>
            <a:br>
              <a:rPr lang="tr-TR" sz="4000" smtClean="0">
                <a:solidFill>
                  <a:srgbClr val="E395BE"/>
                </a:solidFill>
              </a:rPr>
            </a:br>
            <a:r>
              <a:rPr lang="tr-TR" sz="4000" smtClean="0">
                <a:solidFill>
                  <a:srgbClr val="E395BE"/>
                </a:solidFill>
              </a:rPr>
              <a:t/>
            </a:r>
            <a:br>
              <a:rPr lang="tr-TR" sz="4000" smtClean="0">
                <a:solidFill>
                  <a:srgbClr val="E395BE"/>
                </a:solidFill>
              </a:rPr>
            </a:br>
            <a:r>
              <a:rPr lang="tr-TR" sz="4000" smtClean="0">
                <a:solidFill>
                  <a:srgbClr val="E395BE"/>
                </a:solidFill>
              </a:rPr>
              <a:t>	</a:t>
            </a:r>
            <a:r>
              <a:rPr lang="en-US" sz="4000" u="sng" smtClean="0">
                <a:solidFill>
                  <a:srgbClr val="CC3300"/>
                </a:solidFill>
              </a:rPr>
              <a:t>Başarısızlık kavramı</a:t>
            </a:r>
            <a:r>
              <a:rPr lang="tr-TR" sz="4000" u="sng" smtClean="0">
                <a:solidFill>
                  <a:srgbClr val="CC3300"/>
                </a:solidFill>
              </a:rPr>
              <a:t>;</a:t>
            </a:r>
            <a:r>
              <a:rPr lang="en-US" sz="4000" smtClean="0">
                <a:solidFill>
                  <a:srgbClr val="CC3300"/>
                </a:solidFill>
              </a:rPr>
              <a:t> </a:t>
            </a:r>
            <a:r>
              <a:rPr lang="tr-TR" sz="4000" smtClean="0">
                <a:solidFill>
                  <a:srgbClr val="CC3300"/>
                </a:solidFill>
              </a:rPr>
              <a:t/>
            </a:r>
            <a:br>
              <a:rPr lang="tr-TR" sz="4000" smtClean="0">
                <a:solidFill>
                  <a:srgbClr val="CC3300"/>
                </a:solidFill>
              </a:rPr>
            </a:br>
            <a:r>
              <a:rPr lang="tr-TR" sz="4000" smtClean="0">
                <a:solidFill>
                  <a:srgbClr val="E395BE"/>
                </a:solidFill>
              </a:rPr>
              <a:t>	</a:t>
            </a:r>
            <a:br>
              <a:rPr lang="tr-TR" sz="4000" smtClean="0">
                <a:solidFill>
                  <a:srgbClr val="E395BE"/>
                </a:solidFill>
              </a:rPr>
            </a:br>
            <a:r>
              <a:rPr lang="tr-TR" sz="4000" smtClean="0">
                <a:solidFill>
                  <a:srgbClr val="660066"/>
                </a:solidFill>
              </a:rPr>
              <a:t>Ç</a:t>
            </a:r>
            <a:r>
              <a:rPr lang="en-US" sz="4000" smtClean="0">
                <a:solidFill>
                  <a:srgbClr val="660066"/>
                </a:solidFill>
              </a:rPr>
              <a:t>ocuğun ya da gencin uzun süreli</a:t>
            </a:r>
            <a:r>
              <a:rPr lang="tr-TR" sz="4000" smtClean="0">
                <a:solidFill>
                  <a:srgbClr val="660066"/>
                </a:solidFill>
              </a:rPr>
              <a:t> </a:t>
            </a:r>
            <a:r>
              <a:rPr lang="en-US" sz="4000" smtClean="0">
                <a:solidFill>
                  <a:srgbClr val="660066"/>
                </a:solidFill>
              </a:rPr>
              <a:t>hemen her dersten, gelişim düzeyinin ve yeteneklerinin altında başarı göstermesi ve bu başarısızlığı bir türlü telafi edememesi durumu</a:t>
            </a:r>
            <a:r>
              <a:rPr lang="tr-TR" sz="4000" smtClean="0">
                <a:solidFill>
                  <a:srgbClr val="660066"/>
                </a:solidFill>
              </a:rPr>
              <a:t>dur.</a:t>
            </a:r>
            <a:r>
              <a:rPr lang="en-US" sz="4000" smtClean="0">
                <a:solidFill>
                  <a:srgbClr val="466C20"/>
                </a:solidFill>
              </a:rPr>
              <a:t> </a:t>
            </a:r>
            <a:br>
              <a:rPr lang="en-US" sz="4000" smtClean="0">
                <a:solidFill>
                  <a:srgbClr val="466C20"/>
                </a:solidFill>
              </a:rPr>
            </a:br>
            <a:r>
              <a:rPr lang="en-US" sz="4000" smtClean="0">
                <a:solidFill>
                  <a:srgbClr val="466C20"/>
                </a:solidFill>
              </a:rPr>
              <a:t/>
            </a:r>
            <a:br>
              <a:rPr lang="en-US" sz="4000" smtClean="0">
                <a:solidFill>
                  <a:srgbClr val="466C20"/>
                </a:solidFill>
              </a:rPr>
            </a:br>
            <a:endParaRPr lang="en-US" sz="4000" smtClean="0">
              <a:solidFill>
                <a:srgbClr val="466C20"/>
              </a:solidFill>
            </a:endParaRPr>
          </a:p>
        </p:txBody>
      </p:sp>
    </p:spTree>
  </p:cSld>
  <p:clrMapOvr>
    <a:masterClrMapping/>
  </p:clrMapOvr>
  <p:transition advTm="224">
    <p:random/>
  </p:transition>
</p:sld>
</file>

<file path=ppt/slides/slide2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ctrTitle" idx="4294967295"/>
          </p:nvPr>
        </p:nvSpPr>
        <p:spPr>
          <a:xfrm>
            <a:off x="1905000" y="381000"/>
            <a:ext cx="5943600" cy="1371600"/>
          </a:xfrm>
        </p:spPr>
        <p:txBody>
          <a:bodyPr/>
          <a:lstStyle/>
          <a:p>
            <a:pPr eaLnBrk="1" hangingPunct="1"/>
            <a:r>
              <a:rPr lang="tr-TR" sz="6000" b="1" smtClean="0">
                <a:solidFill>
                  <a:srgbClr val="003366"/>
                </a:solidFill>
              </a:rPr>
              <a:t>BAŞARISIZLIK</a:t>
            </a:r>
            <a:r>
              <a:rPr lang="tr-TR" b="1" smtClean="0">
                <a:solidFill>
                  <a:srgbClr val="E395BE"/>
                </a:solidFill>
              </a:rPr>
              <a:t> </a:t>
            </a:r>
          </a:p>
        </p:txBody>
      </p:sp>
      <p:sp>
        <p:nvSpPr>
          <p:cNvPr id="101379" name="Rectangle 3"/>
          <p:cNvSpPr>
            <a:spLocks noGrp="1" noChangeArrowheads="1"/>
          </p:cNvSpPr>
          <p:nvPr>
            <p:ph type="subTitle" idx="4294967295"/>
          </p:nvPr>
        </p:nvSpPr>
        <p:spPr>
          <a:xfrm>
            <a:off x="2514600" y="1828800"/>
            <a:ext cx="5181600" cy="533400"/>
          </a:xfrm>
        </p:spPr>
        <p:txBody>
          <a:bodyPr>
            <a:normAutofit fontScale="55000" lnSpcReduction="20000"/>
          </a:bodyPr>
          <a:lstStyle/>
          <a:p>
            <a:pPr marL="0" indent="0" eaLnBrk="1" hangingPunct="1">
              <a:buFont typeface="Wingdings" pitchFamily="2" charset="2"/>
              <a:buNone/>
            </a:pPr>
            <a:r>
              <a:rPr lang="tr-TR" sz="6000" b="1" smtClean="0">
                <a:solidFill>
                  <a:srgbClr val="003366"/>
                </a:solidFill>
              </a:rPr>
              <a:t>NEDENLERİ</a:t>
            </a:r>
          </a:p>
        </p:txBody>
      </p:sp>
      <p:pic>
        <p:nvPicPr>
          <p:cNvPr id="12292" name="Picture 4" descr="okuyan çocuk"/>
          <p:cNvPicPr>
            <a:picLocks noChangeAspect="1" noChangeArrowheads="1"/>
          </p:cNvPicPr>
          <p:nvPr/>
        </p:nvPicPr>
        <p:blipFill>
          <a:blip r:embed="rId2" cstate="print"/>
          <a:srcRect/>
          <a:stretch>
            <a:fillRect/>
          </a:stretch>
        </p:blipFill>
        <p:spPr bwMode="auto">
          <a:xfrm>
            <a:off x="2362200" y="2895600"/>
            <a:ext cx="4267200" cy="3667125"/>
          </a:xfrm>
          <a:prstGeom prst="rect">
            <a:avLst/>
          </a:prstGeom>
          <a:noFill/>
          <a:ln w="9525">
            <a:noFill/>
            <a:miter lim="800000"/>
            <a:headEnd/>
            <a:tailEnd/>
          </a:ln>
        </p:spPr>
      </p:pic>
    </p:spTree>
  </p:cSld>
  <p:clrMapOvr>
    <a:masterClrMapping/>
  </p:clrMapOvr>
  <p:transition advTm="8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1379">
                                            <p:txEl>
                                              <p:pRg st="0" end="0"/>
                                            </p:txEl>
                                          </p:spTgt>
                                        </p:tgtEl>
                                        <p:attrNameLst>
                                          <p:attrName>style.visibility</p:attrName>
                                        </p:attrNameLst>
                                      </p:cBhvr>
                                      <p:to>
                                        <p:strVal val="visible"/>
                                      </p:to>
                                    </p:set>
                                    <p:anim to="" calcmode="lin" valueType="num">
                                      <p:cBhvr>
                                        <p:cTn id="7" dur="1" fill="hold"/>
                                        <p:tgtEl>
                                          <p:spTgt spid="10137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379" grpId="0" build="p" autoUpdateAnimBg="0"/>
    </p:bldLst>
  </p:timing>
</p:sld>
</file>

<file path=ppt/slides/slide2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4"/>
          <p:cNvSpPr>
            <a:spLocks noGrp="1" noChangeArrowheads="1"/>
          </p:cNvSpPr>
          <p:nvPr>
            <p:ph type="title"/>
          </p:nvPr>
        </p:nvSpPr>
        <p:spPr>
          <a:xfrm>
            <a:off x="1138238" y="304800"/>
            <a:ext cx="7700962" cy="865188"/>
          </a:xfrm>
        </p:spPr>
        <p:txBody>
          <a:bodyPr>
            <a:normAutofit fontScale="90000"/>
          </a:bodyPr>
          <a:lstStyle/>
          <a:p>
            <a:pPr eaLnBrk="1" hangingPunct="1"/>
            <a:r>
              <a:rPr lang="tr-TR" smtClean="0">
                <a:solidFill>
                  <a:srgbClr val="E395BE"/>
                </a:solidFill>
              </a:rPr>
              <a:t/>
            </a:r>
            <a:br>
              <a:rPr lang="tr-TR" smtClean="0">
                <a:solidFill>
                  <a:srgbClr val="E395BE"/>
                </a:solidFill>
              </a:rPr>
            </a:br>
            <a:r>
              <a:rPr lang="tr-TR" smtClean="0">
                <a:solidFill>
                  <a:srgbClr val="E395BE"/>
                </a:solidFill>
              </a:rPr>
              <a:t> </a:t>
            </a:r>
            <a:br>
              <a:rPr lang="tr-TR" smtClean="0">
                <a:solidFill>
                  <a:srgbClr val="E395BE"/>
                </a:solidFill>
              </a:rPr>
            </a:br>
            <a:r>
              <a:rPr lang="tr-TR" smtClean="0">
                <a:solidFill>
                  <a:srgbClr val="E395BE"/>
                </a:solidFill>
              </a:rPr>
              <a:t>Bireysel Nedenler </a:t>
            </a:r>
            <a:br>
              <a:rPr lang="tr-TR" smtClean="0">
                <a:solidFill>
                  <a:srgbClr val="E395BE"/>
                </a:solidFill>
              </a:rPr>
            </a:br>
            <a:r>
              <a:rPr lang="tr-TR" smtClean="0">
                <a:solidFill>
                  <a:srgbClr val="E395BE"/>
                </a:solidFill>
              </a:rPr>
              <a:t> </a:t>
            </a:r>
            <a:r>
              <a:rPr lang="en-US" smtClean="0">
                <a:solidFill>
                  <a:srgbClr val="E395BE"/>
                </a:solidFill>
              </a:rPr>
              <a:t/>
            </a:r>
            <a:br>
              <a:rPr lang="en-US" smtClean="0">
                <a:solidFill>
                  <a:srgbClr val="E395BE"/>
                </a:solidFill>
              </a:rPr>
            </a:br>
            <a:endParaRPr lang="en-US" smtClean="0">
              <a:solidFill>
                <a:srgbClr val="E395BE"/>
              </a:solidFill>
            </a:endParaRPr>
          </a:p>
        </p:txBody>
      </p:sp>
      <p:sp>
        <p:nvSpPr>
          <p:cNvPr id="65539" name="Rectangle 3"/>
          <p:cNvSpPr>
            <a:spLocks noGrp="1" noChangeArrowheads="1"/>
          </p:cNvSpPr>
          <p:nvPr>
            <p:ph type="body" idx="1"/>
          </p:nvPr>
        </p:nvSpPr>
        <p:spPr>
          <a:xfrm>
            <a:off x="914400" y="914400"/>
            <a:ext cx="7772400" cy="4724400"/>
          </a:xfrm>
        </p:spPr>
        <p:txBody>
          <a:bodyPr/>
          <a:lstStyle/>
          <a:p>
            <a:pPr eaLnBrk="1" hangingPunct="1">
              <a:lnSpc>
                <a:spcPct val="90000"/>
              </a:lnSpc>
              <a:buFont typeface="Wingdings" pitchFamily="2" charset="2"/>
              <a:buNone/>
            </a:pPr>
            <a:r>
              <a:rPr lang="tr-TR" smtClean="0">
                <a:solidFill>
                  <a:srgbClr val="993300"/>
                </a:solidFill>
              </a:rPr>
              <a:t>- Bilişsel,fiziksel ve duygusal açıdan yetersizlik,</a:t>
            </a:r>
            <a:endParaRPr lang="tr-TR" b="1" u="sng" smtClean="0">
              <a:solidFill>
                <a:srgbClr val="993300"/>
              </a:solidFill>
            </a:endParaRPr>
          </a:p>
          <a:p>
            <a:pPr eaLnBrk="1" hangingPunct="1">
              <a:lnSpc>
                <a:spcPct val="90000"/>
              </a:lnSpc>
              <a:buFont typeface="Wingdings" pitchFamily="2" charset="2"/>
              <a:buNone/>
            </a:pPr>
            <a:r>
              <a:rPr lang="tr-TR" smtClean="0">
                <a:solidFill>
                  <a:srgbClr val="993300"/>
                </a:solidFill>
              </a:rPr>
              <a:t>- Kaygının çok düşük ya da çok yüksek olması,</a:t>
            </a:r>
          </a:p>
          <a:p>
            <a:pPr eaLnBrk="1" hangingPunct="1">
              <a:lnSpc>
                <a:spcPct val="90000"/>
              </a:lnSpc>
              <a:buFont typeface="Wingdings" pitchFamily="2" charset="2"/>
              <a:buNone/>
            </a:pPr>
            <a:r>
              <a:rPr lang="tr-TR" smtClean="0">
                <a:solidFill>
                  <a:srgbClr val="993300"/>
                </a:solidFill>
              </a:rPr>
              <a:t>- Motivasyon eksikliği,</a:t>
            </a:r>
          </a:p>
          <a:p>
            <a:pPr eaLnBrk="1" hangingPunct="1">
              <a:lnSpc>
                <a:spcPct val="90000"/>
              </a:lnSpc>
              <a:buFont typeface="Wingdings" pitchFamily="2" charset="2"/>
              <a:buNone/>
            </a:pPr>
            <a:r>
              <a:rPr lang="tr-TR" smtClean="0">
                <a:solidFill>
                  <a:srgbClr val="993300"/>
                </a:solidFill>
              </a:rPr>
              <a:t>- Öğrenme güçlüğü,</a:t>
            </a:r>
          </a:p>
          <a:p>
            <a:pPr eaLnBrk="1" hangingPunct="1">
              <a:lnSpc>
                <a:spcPct val="90000"/>
              </a:lnSpc>
              <a:buFont typeface="Wingdings" pitchFamily="2" charset="2"/>
              <a:buNone/>
            </a:pPr>
            <a:r>
              <a:rPr lang="tr-TR" smtClean="0">
                <a:solidFill>
                  <a:srgbClr val="993300"/>
                </a:solidFill>
              </a:rPr>
              <a:t>- Düşük benlik saygısı,</a:t>
            </a:r>
          </a:p>
          <a:p>
            <a:pPr eaLnBrk="1" hangingPunct="1">
              <a:lnSpc>
                <a:spcPct val="90000"/>
              </a:lnSpc>
              <a:buFont typeface="Wingdings" pitchFamily="2" charset="2"/>
              <a:buNone/>
            </a:pPr>
            <a:r>
              <a:rPr lang="tr-TR" smtClean="0">
                <a:solidFill>
                  <a:srgbClr val="993300"/>
                </a:solidFill>
              </a:rPr>
              <a:t>- Gelişim dönemi özellikleri,</a:t>
            </a:r>
          </a:p>
          <a:p>
            <a:pPr eaLnBrk="1" hangingPunct="1">
              <a:lnSpc>
                <a:spcPct val="90000"/>
              </a:lnSpc>
              <a:buFont typeface="Wingdings" pitchFamily="2" charset="2"/>
              <a:buNone/>
            </a:pPr>
            <a:r>
              <a:rPr lang="tr-TR" smtClean="0">
                <a:solidFill>
                  <a:srgbClr val="993300"/>
                </a:solidFill>
              </a:rPr>
              <a:t>- Psikolojik düzensizlikler vb.                                             </a:t>
            </a:r>
            <a:endParaRPr lang="en-US" smtClean="0">
              <a:solidFill>
                <a:srgbClr val="993300"/>
              </a:solidFill>
            </a:endParaRPr>
          </a:p>
        </p:txBody>
      </p:sp>
      <p:pic>
        <p:nvPicPr>
          <p:cNvPr id="13316" name="Picture 9" descr="C:\Documents and Settings\Alper\Application Data\Microsoft\Media Catalog\cogelisim5.jpg"/>
          <p:cNvPicPr>
            <a:picLocks noChangeAspect="1" noChangeArrowheads="1"/>
          </p:cNvPicPr>
          <p:nvPr/>
        </p:nvPicPr>
        <p:blipFill>
          <a:blip r:embed="rId2" cstate="print"/>
          <a:srcRect/>
          <a:stretch>
            <a:fillRect/>
          </a:stretch>
        </p:blipFill>
        <p:spPr bwMode="auto">
          <a:xfrm>
            <a:off x="6400800" y="2819400"/>
            <a:ext cx="2362200" cy="3810000"/>
          </a:xfrm>
          <a:prstGeom prst="rect">
            <a:avLst/>
          </a:prstGeom>
          <a:noFill/>
          <a:ln w="9525">
            <a:noFill/>
            <a:miter lim="800000"/>
            <a:headEnd/>
            <a:tailEnd/>
          </a:ln>
        </p:spPr>
      </p:pic>
    </p:spTree>
  </p:cSld>
  <p:clrMapOvr>
    <a:masterClrMapping/>
  </p:clrMapOvr>
  <p:transition advTm="580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65539">
                                            <p:txEl>
                                              <p:pRg st="0" end="0"/>
                                            </p:txEl>
                                          </p:spTgt>
                                        </p:tgtEl>
                                        <p:attrNameLst>
                                          <p:attrName>style.visibility</p:attrName>
                                        </p:attrNameLst>
                                      </p:cBhvr>
                                      <p:to>
                                        <p:strVal val="visible"/>
                                      </p:to>
                                    </p:set>
                                    <p:anim to="" calcmode="lin" valueType="num">
                                      <p:cBhvr>
                                        <p:cTn id="7" dur="1" fill="hold"/>
                                        <p:tgtEl>
                                          <p:spTgt spid="6553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65539">
                                            <p:txEl>
                                              <p:pRg st="1" end="1"/>
                                            </p:txEl>
                                          </p:spTgt>
                                        </p:tgtEl>
                                        <p:attrNameLst>
                                          <p:attrName>style.visibility</p:attrName>
                                        </p:attrNameLst>
                                      </p:cBhvr>
                                      <p:to>
                                        <p:strVal val="visible"/>
                                      </p:to>
                                    </p:set>
                                    <p:anim to="" calcmode="lin" valueType="num">
                                      <p:cBhvr>
                                        <p:cTn id="12" dur="1" fill="hold"/>
                                        <p:tgtEl>
                                          <p:spTgt spid="6553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65539">
                                            <p:txEl>
                                              <p:pRg st="2" end="2"/>
                                            </p:txEl>
                                          </p:spTgt>
                                        </p:tgtEl>
                                        <p:attrNameLst>
                                          <p:attrName>style.visibility</p:attrName>
                                        </p:attrNameLst>
                                      </p:cBhvr>
                                      <p:to>
                                        <p:strVal val="visible"/>
                                      </p:to>
                                    </p:set>
                                    <p:anim to="" calcmode="lin" valueType="num">
                                      <p:cBhvr>
                                        <p:cTn id="17" dur="1" fill="hold"/>
                                        <p:tgtEl>
                                          <p:spTgt spid="65539">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65539">
                                            <p:txEl>
                                              <p:pRg st="3" end="3"/>
                                            </p:txEl>
                                          </p:spTgt>
                                        </p:tgtEl>
                                        <p:attrNameLst>
                                          <p:attrName>style.visibility</p:attrName>
                                        </p:attrNameLst>
                                      </p:cBhvr>
                                      <p:to>
                                        <p:strVal val="visible"/>
                                      </p:to>
                                    </p:set>
                                    <p:anim to="" calcmode="lin" valueType="num">
                                      <p:cBhvr>
                                        <p:cTn id="22" dur="1" fill="hold"/>
                                        <p:tgtEl>
                                          <p:spTgt spid="65539">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65539">
                                            <p:txEl>
                                              <p:pRg st="4" end="4"/>
                                            </p:txEl>
                                          </p:spTgt>
                                        </p:tgtEl>
                                        <p:attrNameLst>
                                          <p:attrName>style.visibility</p:attrName>
                                        </p:attrNameLst>
                                      </p:cBhvr>
                                      <p:to>
                                        <p:strVal val="visible"/>
                                      </p:to>
                                    </p:set>
                                    <p:anim to="" calcmode="lin" valueType="num">
                                      <p:cBhvr>
                                        <p:cTn id="27" dur="1" fill="hold"/>
                                        <p:tgtEl>
                                          <p:spTgt spid="65539">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65539">
                                            <p:txEl>
                                              <p:pRg st="5" end="5"/>
                                            </p:txEl>
                                          </p:spTgt>
                                        </p:tgtEl>
                                        <p:attrNameLst>
                                          <p:attrName>style.visibility</p:attrName>
                                        </p:attrNameLst>
                                      </p:cBhvr>
                                      <p:to>
                                        <p:strVal val="visible"/>
                                      </p:to>
                                    </p:set>
                                    <p:anim to="" calcmode="lin" valueType="num">
                                      <p:cBhvr>
                                        <p:cTn id="32" dur="1" fill="hold"/>
                                        <p:tgtEl>
                                          <p:spTgt spid="65539">
                                            <p:txEl>
                                              <p:pRg st="5" end="5"/>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65539">
                                            <p:txEl>
                                              <p:pRg st="6" end="6"/>
                                            </p:txEl>
                                          </p:spTgt>
                                        </p:tgtEl>
                                        <p:attrNameLst>
                                          <p:attrName>style.visibility</p:attrName>
                                        </p:attrNameLst>
                                      </p:cBhvr>
                                      <p:to>
                                        <p:strVal val="visible"/>
                                      </p:to>
                                    </p:set>
                                    <p:anim to="" calcmode="lin" valueType="num">
                                      <p:cBhvr>
                                        <p:cTn id="37" dur="1" fill="hold"/>
                                        <p:tgtEl>
                                          <p:spTgt spid="65539">
                                            <p:txEl>
                                              <p:pRg st="6" end="6"/>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026"/>
          <p:cNvSpPr>
            <a:spLocks noGrp="1" noChangeArrowheads="1"/>
          </p:cNvSpPr>
          <p:nvPr>
            <p:ph type="title"/>
          </p:nvPr>
        </p:nvSpPr>
        <p:spPr>
          <a:xfrm>
            <a:off x="1600200" y="381000"/>
            <a:ext cx="6705600" cy="990600"/>
          </a:xfrm>
        </p:spPr>
        <p:txBody>
          <a:bodyPr/>
          <a:lstStyle/>
          <a:p>
            <a:pPr eaLnBrk="1" hangingPunct="1"/>
            <a:r>
              <a:rPr lang="tr-TR" u="sng" smtClean="0">
                <a:solidFill>
                  <a:srgbClr val="336600"/>
                </a:solidFill>
              </a:rPr>
              <a:t>Ailevi Nedenler</a:t>
            </a:r>
          </a:p>
        </p:txBody>
      </p:sp>
      <p:sp>
        <p:nvSpPr>
          <p:cNvPr id="14339" name="Rectangle 1027"/>
          <p:cNvSpPr>
            <a:spLocks noChangeArrowheads="1"/>
          </p:cNvSpPr>
          <p:nvPr/>
        </p:nvSpPr>
        <p:spPr bwMode="auto">
          <a:xfrm>
            <a:off x="1143000" y="1371600"/>
            <a:ext cx="8534400" cy="5008563"/>
          </a:xfrm>
          <a:prstGeom prst="rect">
            <a:avLst/>
          </a:prstGeom>
          <a:noFill/>
          <a:ln w="9525">
            <a:noFill/>
            <a:miter lim="800000"/>
            <a:headEnd/>
            <a:tailEnd/>
          </a:ln>
        </p:spPr>
        <p:txBody>
          <a:bodyPr>
            <a:spAutoFit/>
          </a:bodyPr>
          <a:lstStyle/>
          <a:p>
            <a:pPr>
              <a:lnSpc>
                <a:spcPct val="100000"/>
              </a:lnSpc>
              <a:spcBef>
                <a:spcPct val="50000"/>
              </a:spcBef>
              <a:buClrTx/>
              <a:buSzTx/>
              <a:buFontTx/>
              <a:buNone/>
            </a:pPr>
            <a:r>
              <a:rPr lang="tr-TR" sz="2800">
                <a:solidFill>
                  <a:srgbClr val="663300"/>
                </a:solidFill>
              </a:rPr>
              <a:t>- Anne baba arasında sağlıksız iletişim,</a:t>
            </a:r>
          </a:p>
          <a:p>
            <a:pPr>
              <a:lnSpc>
                <a:spcPct val="100000"/>
              </a:lnSpc>
              <a:spcBef>
                <a:spcPct val="50000"/>
              </a:spcBef>
              <a:buClrTx/>
              <a:buSzTx/>
              <a:buFontTx/>
              <a:buNone/>
            </a:pPr>
            <a:r>
              <a:rPr lang="tr-TR" sz="2800">
                <a:solidFill>
                  <a:srgbClr val="663300"/>
                </a:solidFill>
              </a:rPr>
              <a:t>huzursuz ev ortamı,                                                                                                                                                                     </a:t>
            </a:r>
          </a:p>
          <a:p>
            <a:pPr>
              <a:lnSpc>
                <a:spcPct val="100000"/>
              </a:lnSpc>
              <a:spcBef>
                <a:spcPct val="50000"/>
              </a:spcBef>
              <a:buClrTx/>
              <a:buSzTx/>
              <a:buFontTx/>
              <a:buNone/>
            </a:pPr>
            <a:r>
              <a:rPr lang="tr-TR" sz="2800">
                <a:solidFill>
                  <a:srgbClr val="663300"/>
                </a:solidFill>
              </a:rPr>
              <a:t>- Gerçekçi olmayan beklentiler,</a:t>
            </a:r>
          </a:p>
          <a:p>
            <a:pPr>
              <a:lnSpc>
                <a:spcPct val="100000"/>
              </a:lnSpc>
              <a:spcBef>
                <a:spcPct val="50000"/>
              </a:spcBef>
              <a:buClrTx/>
              <a:buSzTx/>
              <a:buFontTx/>
              <a:buNone/>
            </a:pPr>
            <a:r>
              <a:rPr lang="tr-TR" sz="2800">
                <a:solidFill>
                  <a:srgbClr val="663300"/>
                </a:solidFill>
              </a:rPr>
              <a:t>- Anne babanın olumsuz model olması,</a:t>
            </a:r>
          </a:p>
          <a:p>
            <a:pPr>
              <a:lnSpc>
                <a:spcPct val="100000"/>
              </a:lnSpc>
              <a:spcBef>
                <a:spcPct val="50000"/>
              </a:spcBef>
              <a:buClrTx/>
              <a:buSzTx/>
              <a:buFontTx/>
              <a:buNone/>
            </a:pPr>
            <a:r>
              <a:rPr lang="tr-TR" sz="2800">
                <a:solidFill>
                  <a:srgbClr val="663300"/>
                </a:solidFill>
              </a:rPr>
              <a:t>- Ailenin okula karşı olumsuz tutumları,</a:t>
            </a:r>
          </a:p>
          <a:p>
            <a:pPr>
              <a:lnSpc>
                <a:spcPct val="100000"/>
              </a:lnSpc>
              <a:spcBef>
                <a:spcPct val="50000"/>
              </a:spcBef>
              <a:buClrTx/>
              <a:buSzTx/>
              <a:buFontTx/>
              <a:buNone/>
            </a:pPr>
            <a:r>
              <a:rPr lang="tr-TR" sz="2800">
                <a:solidFill>
                  <a:srgbClr val="663300"/>
                </a:solidFill>
              </a:rPr>
              <a:t>- Çocuğa sınır koyamama,</a:t>
            </a:r>
          </a:p>
          <a:p>
            <a:pPr>
              <a:lnSpc>
                <a:spcPct val="100000"/>
              </a:lnSpc>
              <a:spcBef>
                <a:spcPct val="50000"/>
              </a:spcBef>
              <a:buClrTx/>
              <a:buSzTx/>
              <a:buFontTx/>
              <a:buNone/>
            </a:pPr>
            <a:r>
              <a:rPr lang="tr-TR" sz="2800">
                <a:solidFill>
                  <a:srgbClr val="663300"/>
                </a:solidFill>
              </a:rPr>
              <a:t>- Uygun çalışma ortamının sağlanamaması,</a:t>
            </a:r>
          </a:p>
          <a:p>
            <a:pPr>
              <a:lnSpc>
                <a:spcPct val="100000"/>
              </a:lnSpc>
              <a:spcBef>
                <a:spcPct val="50000"/>
              </a:spcBef>
              <a:buClrTx/>
              <a:buSzTx/>
              <a:buFontTx/>
              <a:buNone/>
            </a:pPr>
            <a:r>
              <a:rPr lang="tr-TR" sz="2800">
                <a:solidFill>
                  <a:srgbClr val="663300"/>
                </a:solidFill>
              </a:rPr>
              <a:t>- Anne babanın baskıcı tutumları vb.</a:t>
            </a:r>
          </a:p>
        </p:txBody>
      </p:sp>
    </p:spTree>
  </p:cSld>
  <p:clrMapOvr>
    <a:masterClrMapping/>
  </p:clrMapOvr>
  <p:transition advTm="1632">
    <p:random/>
  </p:transition>
</p:sld>
</file>

<file path=ppt/slides/slide2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ctrTitle" idx="4294967295"/>
          </p:nvPr>
        </p:nvSpPr>
        <p:spPr>
          <a:xfrm>
            <a:off x="1143000" y="838200"/>
            <a:ext cx="7391400" cy="990600"/>
          </a:xfrm>
        </p:spPr>
        <p:txBody>
          <a:bodyPr/>
          <a:lstStyle/>
          <a:p>
            <a:pPr algn="ctr" eaLnBrk="1" hangingPunct="1"/>
            <a:r>
              <a:rPr lang="tr-TR" sz="4800" b="1" smtClean="0">
                <a:solidFill>
                  <a:srgbClr val="E395BE"/>
                </a:solidFill>
              </a:rPr>
              <a:t> </a:t>
            </a:r>
            <a:r>
              <a:rPr lang="tr-TR" sz="4800" b="1" smtClean="0">
                <a:solidFill>
                  <a:schemeClr val="accent1"/>
                </a:solidFill>
              </a:rPr>
              <a:t>VERİMLİ DERS ÇALIŞMA</a:t>
            </a:r>
          </a:p>
        </p:txBody>
      </p:sp>
      <p:sp>
        <p:nvSpPr>
          <p:cNvPr id="80899" name="Rectangle 3"/>
          <p:cNvSpPr>
            <a:spLocks noGrp="1" noChangeArrowheads="1"/>
          </p:cNvSpPr>
          <p:nvPr>
            <p:ph type="subTitle" idx="4294967295"/>
          </p:nvPr>
        </p:nvSpPr>
        <p:spPr>
          <a:xfrm>
            <a:off x="0" y="3886200"/>
            <a:ext cx="6400800" cy="1752600"/>
          </a:xfrm>
        </p:spPr>
        <p:txBody>
          <a:bodyPr/>
          <a:lstStyle/>
          <a:p>
            <a:pPr marL="0" indent="0" eaLnBrk="1" hangingPunct="1">
              <a:buFont typeface="Wingdings" pitchFamily="2" charset="2"/>
              <a:buNone/>
            </a:pPr>
            <a:endParaRPr lang="tr-TR" smtClean="0">
              <a:solidFill>
                <a:srgbClr val="E395BE"/>
              </a:solidFill>
            </a:endParaRPr>
          </a:p>
          <a:p>
            <a:pPr marL="0" indent="0" eaLnBrk="1" hangingPunct="1">
              <a:buFont typeface="Wingdings" pitchFamily="2" charset="2"/>
              <a:buNone/>
            </a:pPr>
            <a:endParaRPr lang="tr-TR" b="1" smtClean="0">
              <a:solidFill>
                <a:srgbClr val="E395BE"/>
              </a:solidFill>
            </a:endParaRPr>
          </a:p>
          <a:p>
            <a:pPr marL="0" indent="0" eaLnBrk="1" hangingPunct="1">
              <a:buFont typeface="Wingdings" pitchFamily="2" charset="2"/>
              <a:buNone/>
            </a:pPr>
            <a:endParaRPr lang="tr-TR" sz="2800" b="1" smtClean="0">
              <a:solidFill>
                <a:srgbClr val="E395BE"/>
              </a:solidFill>
            </a:endParaRPr>
          </a:p>
          <a:p>
            <a:pPr marL="0" indent="0" eaLnBrk="1" hangingPunct="1">
              <a:buFont typeface="Wingdings" pitchFamily="2" charset="2"/>
              <a:buNone/>
            </a:pPr>
            <a:endParaRPr lang="tr-TR" sz="2800" b="1" smtClean="0">
              <a:solidFill>
                <a:srgbClr val="E395BE"/>
              </a:solidFill>
            </a:endParaRPr>
          </a:p>
        </p:txBody>
      </p:sp>
      <p:pic>
        <p:nvPicPr>
          <p:cNvPr id="15364" name="Picture 5" descr="C:\Documents and Settings\Alper\Application Data\Microsoft\Media Catalog\kkkkkkkk.jpg"/>
          <p:cNvPicPr>
            <a:picLocks noChangeAspect="1" noChangeArrowheads="1"/>
          </p:cNvPicPr>
          <p:nvPr/>
        </p:nvPicPr>
        <p:blipFill>
          <a:blip r:embed="rId2" cstate="print"/>
          <a:srcRect/>
          <a:stretch>
            <a:fillRect/>
          </a:stretch>
        </p:blipFill>
        <p:spPr bwMode="auto">
          <a:xfrm>
            <a:off x="2209800" y="2209800"/>
            <a:ext cx="5486400" cy="4267200"/>
          </a:xfrm>
          <a:prstGeom prst="rect">
            <a:avLst/>
          </a:prstGeom>
          <a:noFill/>
          <a:ln w="9525">
            <a:noFill/>
            <a:miter lim="800000"/>
            <a:headEnd/>
            <a:tailEnd/>
          </a:ln>
        </p:spPr>
      </p:pic>
    </p:spTree>
  </p:cSld>
  <p:clrMapOvr>
    <a:masterClrMapping/>
  </p:clrMapOvr>
  <p:transition advTm="1232">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nodePh="1">
                                  <p:stCondLst>
                                    <p:cond delay="0"/>
                                  </p:stCondLst>
                                  <p:endCondLst>
                                    <p:cond evt="begin" delay="0">
                                      <p:tn val="5"/>
                                    </p:cond>
                                  </p:endCondLst>
                                  <p:childTnLst>
                                    <p:set>
                                      <p:cBhvr>
                                        <p:cTn id="6" dur="1" fill="hold">
                                          <p:stCondLst>
                                            <p:cond delay="499"/>
                                          </p:stCondLst>
                                        </p:cTn>
                                        <p:tgtEl>
                                          <p:spTgt spid="80899">
                                            <p:txEl>
                                              <p:pRg st="0" end="0"/>
                                            </p:txEl>
                                          </p:spTgt>
                                        </p:tgtEl>
                                        <p:attrNameLst>
                                          <p:attrName>style.visibility</p:attrName>
                                        </p:attrNameLst>
                                      </p:cBhvr>
                                      <p:to>
                                        <p:strVal val="visible"/>
                                      </p:to>
                                    </p:set>
                                    <p:anim to="" calcmode="lin" valueType="num">
                                      <p:cBhvr>
                                        <p:cTn id="7" dur="1" fill="hold"/>
                                        <p:tgtEl>
                                          <p:spTgt spid="8089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899" grpId="0" build="p"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714202"/>
          </a:xfrm>
        </p:spPr>
        <p:txBody>
          <a:bodyPr>
            <a:normAutofit fontScale="90000"/>
          </a:bodyPr>
          <a:lstStyle/>
          <a:p>
            <a:pPr algn="ctr"/>
            <a:r>
              <a:rPr lang="tr-TR" b="1" i="1" dirty="0" smtClean="0"/>
              <a:t>ÖĞRENCİLERİN DERS ÇALIŞMA ALIŞKANLIĞI KAZANMALARINDA ANNE BABALARA DÜŞEN GÖREVLER </a:t>
            </a:r>
            <a:r>
              <a:rPr lang="tr-TR" dirty="0" smtClean="0"/>
              <a:t>   </a:t>
            </a:r>
            <a:endParaRPr lang="tr-TR" dirty="0"/>
          </a:p>
        </p:txBody>
      </p:sp>
      <p:sp>
        <p:nvSpPr>
          <p:cNvPr id="3" name="2 İçerik Yer Tutucusu"/>
          <p:cNvSpPr>
            <a:spLocks noGrp="1"/>
          </p:cNvSpPr>
          <p:nvPr>
            <p:ph idx="1"/>
          </p:nvPr>
        </p:nvSpPr>
        <p:spPr>
          <a:xfrm>
            <a:off x="0" y="2348880"/>
            <a:ext cx="9144000" cy="4509120"/>
          </a:xfrm>
        </p:spPr>
        <p:txBody>
          <a:bodyPr>
            <a:normAutofit/>
          </a:bodyPr>
          <a:lstStyle/>
          <a:p>
            <a:r>
              <a:rPr lang="tr-TR" dirty="0" smtClean="0"/>
              <a:t>Anne baba olarak, çocuğunuz ders çalışırken ya da sınava hazırlandığı sırada, onun çalışma isteğini artırmak ve onu çalışmaya teşvik etmek için kaygı yükseltici yaklaşımlardan kaçının. “Bu kadar çalışmayla kazanamazsın...”, “Bu kafayla gidersen zor kazanırsın...” gibi ifadeler kullanmakla çocuğunuzun daha çok çalışmasını sağlayamayacak aksine onun kendine olan güvenini azaltacaksınız. </a:t>
            </a:r>
            <a:endParaRPr lang="tr-TR" dirty="0"/>
          </a:p>
        </p:txBody>
      </p:sp>
    </p:spTree>
  </p:cSld>
  <p:clrMapOvr>
    <a:masterClrMapping/>
  </p:clrMapOvr>
  <p:timing>
    <p:tnLst>
      <p:par>
        <p:cTn id="1" dur="indefinite" restart="never" nodeType="tmRoot"/>
      </p:par>
    </p:tnLst>
  </p:timing>
</p:sld>
</file>

<file path=ppt/slides/slide2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026"/>
          <p:cNvSpPr>
            <a:spLocks noGrp="1" noChangeArrowheads="1"/>
          </p:cNvSpPr>
          <p:nvPr>
            <p:ph type="title"/>
          </p:nvPr>
        </p:nvSpPr>
        <p:spPr>
          <a:xfrm>
            <a:off x="838200" y="1295400"/>
            <a:ext cx="7620000" cy="1093788"/>
          </a:xfrm>
        </p:spPr>
        <p:txBody>
          <a:bodyPr>
            <a:normAutofit fontScale="90000"/>
          </a:bodyPr>
          <a:lstStyle/>
          <a:p>
            <a:pPr eaLnBrk="1" hangingPunct="1"/>
            <a:r>
              <a:rPr lang="tr-TR" b="1" smtClean="0">
                <a:solidFill>
                  <a:srgbClr val="990000"/>
                </a:solidFill>
              </a:rPr>
              <a:t>Ders Çalışırken Dikkat Edilmesi Gerekenler</a:t>
            </a:r>
          </a:p>
        </p:txBody>
      </p:sp>
      <p:sp>
        <p:nvSpPr>
          <p:cNvPr id="105475" name="Rectangle 1027"/>
          <p:cNvSpPr>
            <a:spLocks noGrp="1" noChangeArrowheads="1"/>
          </p:cNvSpPr>
          <p:nvPr>
            <p:ph type="body" idx="1"/>
          </p:nvPr>
        </p:nvSpPr>
        <p:spPr>
          <a:xfrm>
            <a:off x="685800" y="2438400"/>
            <a:ext cx="7772400" cy="4114800"/>
          </a:xfrm>
        </p:spPr>
        <p:txBody>
          <a:bodyPr/>
          <a:lstStyle/>
          <a:p>
            <a:pPr eaLnBrk="1" hangingPunct="1"/>
            <a:r>
              <a:rPr lang="tr-TR" smtClean="0">
                <a:solidFill>
                  <a:srgbClr val="336600"/>
                </a:solidFill>
              </a:rPr>
              <a:t>Yeterli ışık alan ve uygun ısıda </a:t>
            </a:r>
          </a:p>
          <a:p>
            <a:pPr eaLnBrk="1" hangingPunct="1">
              <a:buFont typeface="Wingdings" pitchFamily="2" charset="2"/>
              <a:buNone/>
            </a:pPr>
            <a:r>
              <a:rPr lang="tr-TR" smtClean="0">
                <a:solidFill>
                  <a:srgbClr val="336600"/>
                </a:solidFill>
              </a:rPr>
              <a:t>   bir yerde çalışmak, </a:t>
            </a:r>
          </a:p>
          <a:p>
            <a:pPr eaLnBrk="1" hangingPunct="1"/>
            <a:r>
              <a:rPr lang="tr-TR" smtClean="0">
                <a:solidFill>
                  <a:srgbClr val="336600"/>
                </a:solidFill>
              </a:rPr>
              <a:t>Televizyon, müzik vb. uyarıcılardan uzakta çalışmak,</a:t>
            </a:r>
          </a:p>
          <a:p>
            <a:pPr eaLnBrk="1" hangingPunct="1"/>
            <a:r>
              <a:rPr lang="tr-TR" smtClean="0">
                <a:solidFill>
                  <a:srgbClr val="336600"/>
                </a:solidFill>
              </a:rPr>
              <a:t>Günlük, haftalık, aylık tekrarlar yapmak,</a:t>
            </a:r>
          </a:p>
          <a:p>
            <a:pPr eaLnBrk="1" hangingPunct="1"/>
            <a:r>
              <a:rPr lang="tr-TR" smtClean="0">
                <a:solidFill>
                  <a:srgbClr val="336600"/>
                </a:solidFill>
              </a:rPr>
              <a:t>Birbirine benzeyen dersleri arka arkaya çalışmamak</a:t>
            </a:r>
            <a:r>
              <a:rPr lang="tr-TR" smtClean="0"/>
              <a:t>,</a:t>
            </a:r>
          </a:p>
        </p:txBody>
      </p:sp>
    </p:spTree>
  </p:cSld>
  <p:clrMapOvr>
    <a:masterClrMapping/>
  </p:clrMapOvr>
  <p:transition advTm="5504">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05475">
                                            <p:txEl>
                                              <p:pRg st="0" end="0"/>
                                            </p:txEl>
                                          </p:spTgt>
                                        </p:tgtEl>
                                        <p:attrNameLst>
                                          <p:attrName>style.visibility</p:attrName>
                                        </p:attrNameLst>
                                      </p:cBhvr>
                                      <p:to>
                                        <p:strVal val="visible"/>
                                      </p:to>
                                    </p:set>
                                    <p:anim to="" calcmode="lin" valueType="num">
                                      <p:cBhvr>
                                        <p:cTn id="7" dur="1" fill="hold"/>
                                        <p:tgtEl>
                                          <p:spTgt spid="10547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105475">
                                            <p:txEl>
                                              <p:pRg st="1" end="1"/>
                                            </p:txEl>
                                          </p:spTgt>
                                        </p:tgtEl>
                                        <p:attrNameLst>
                                          <p:attrName>style.visibility</p:attrName>
                                        </p:attrNameLst>
                                      </p:cBhvr>
                                      <p:to>
                                        <p:strVal val="visible"/>
                                      </p:to>
                                    </p:set>
                                    <p:anim to="" calcmode="lin" valueType="num">
                                      <p:cBhvr>
                                        <p:cTn id="12" dur="1" fill="hold"/>
                                        <p:tgtEl>
                                          <p:spTgt spid="10547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105475">
                                            <p:txEl>
                                              <p:pRg st="2" end="2"/>
                                            </p:txEl>
                                          </p:spTgt>
                                        </p:tgtEl>
                                        <p:attrNameLst>
                                          <p:attrName>style.visibility</p:attrName>
                                        </p:attrNameLst>
                                      </p:cBhvr>
                                      <p:to>
                                        <p:strVal val="visible"/>
                                      </p:to>
                                    </p:set>
                                    <p:anim to="" calcmode="lin" valueType="num">
                                      <p:cBhvr>
                                        <p:cTn id="17" dur="1" fill="hold"/>
                                        <p:tgtEl>
                                          <p:spTgt spid="10547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105475">
                                            <p:txEl>
                                              <p:pRg st="3" end="3"/>
                                            </p:txEl>
                                          </p:spTgt>
                                        </p:tgtEl>
                                        <p:attrNameLst>
                                          <p:attrName>style.visibility</p:attrName>
                                        </p:attrNameLst>
                                      </p:cBhvr>
                                      <p:to>
                                        <p:strVal val="visible"/>
                                      </p:to>
                                    </p:set>
                                    <p:anim to="" calcmode="lin" valueType="num">
                                      <p:cBhvr>
                                        <p:cTn id="22" dur="1" fill="hold"/>
                                        <p:tgtEl>
                                          <p:spTgt spid="10547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105475">
                                            <p:txEl>
                                              <p:pRg st="4" end="4"/>
                                            </p:txEl>
                                          </p:spTgt>
                                        </p:tgtEl>
                                        <p:attrNameLst>
                                          <p:attrName>style.visibility</p:attrName>
                                        </p:attrNameLst>
                                      </p:cBhvr>
                                      <p:to>
                                        <p:strVal val="visible"/>
                                      </p:to>
                                    </p:set>
                                    <p:anim to="" calcmode="lin" valueType="num">
                                      <p:cBhvr>
                                        <p:cTn id="27" dur="1" fill="hold"/>
                                        <p:tgtEl>
                                          <p:spTgt spid="10547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475" grpId="0" build="p" autoUpdateAnimBg="0"/>
    </p:bldLst>
  </p:timing>
</p:sld>
</file>

<file path=ppt/slides/slide2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914400" y="0"/>
            <a:ext cx="7924800" cy="1752600"/>
          </a:xfrm>
        </p:spPr>
        <p:txBody>
          <a:bodyPr>
            <a:normAutofit fontScale="90000"/>
          </a:bodyPr>
          <a:lstStyle/>
          <a:p>
            <a:pPr eaLnBrk="1" hangingPunct="1"/>
            <a:r>
              <a:rPr lang="tr-TR" sz="4000" b="1" smtClean="0">
                <a:solidFill>
                  <a:srgbClr val="E395BE"/>
                </a:solidFill>
              </a:rPr>
              <a:t/>
            </a:r>
            <a:br>
              <a:rPr lang="tr-TR" sz="4000" b="1" smtClean="0">
                <a:solidFill>
                  <a:srgbClr val="E395BE"/>
                </a:solidFill>
              </a:rPr>
            </a:br>
            <a:r>
              <a:rPr lang="tr-TR" sz="4000" b="1" smtClean="0">
                <a:solidFill>
                  <a:srgbClr val="660066"/>
                </a:solidFill>
              </a:rPr>
              <a:t>ÖDEV YAPMA ALIŞKANLIĞINI KAZANDIRMA</a:t>
            </a:r>
          </a:p>
        </p:txBody>
      </p:sp>
      <p:sp>
        <p:nvSpPr>
          <p:cNvPr id="81923" name="Rectangle 3"/>
          <p:cNvSpPr>
            <a:spLocks noGrp="1" noChangeArrowheads="1"/>
          </p:cNvSpPr>
          <p:nvPr>
            <p:ph type="body" idx="1"/>
          </p:nvPr>
        </p:nvSpPr>
        <p:spPr>
          <a:xfrm>
            <a:off x="838200" y="1828800"/>
            <a:ext cx="8305800" cy="3200400"/>
          </a:xfrm>
        </p:spPr>
        <p:txBody>
          <a:bodyPr/>
          <a:lstStyle/>
          <a:p>
            <a:pPr eaLnBrk="1" hangingPunct="1"/>
            <a:r>
              <a:rPr lang="tr-TR" sz="2600" smtClean="0">
                <a:solidFill>
                  <a:srgbClr val="800080"/>
                </a:solidFill>
              </a:rPr>
              <a:t>Ödeve ne zaman başlanılacağına karar vermesini isteyelim. Zamanında başlarsa ödüllendirelim.</a:t>
            </a:r>
          </a:p>
          <a:p>
            <a:pPr eaLnBrk="1" hangingPunct="1"/>
            <a:r>
              <a:rPr lang="tr-TR" sz="2600" smtClean="0">
                <a:solidFill>
                  <a:srgbClr val="800080"/>
                </a:solidFill>
              </a:rPr>
              <a:t>İlk beş dakika çocuğumuzun yanında oturalım.</a:t>
            </a:r>
          </a:p>
          <a:p>
            <a:pPr eaLnBrk="1" hangingPunct="1"/>
            <a:r>
              <a:rPr lang="tr-TR" sz="2600" smtClean="0">
                <a:solidFill>
                  <a:srgbClr val="800080"/>
                </a:solidFill>
              </a:rPr>
              <a:t>Ödevde kendisinden istenileni anlamada ona yardımcı olalım.</a:t>
            </a:r>
          </a:p>
          <a:p>
            <a:pPr eaLnBrk="1" hangingPunct="1"/>
            <a:r>
              <a:rPr lang="tr-TR" sz="2600" smtClean="0">
                <a:solidFill>
                  <a:srgbClr val="800080"/>
                </a:solidFill>
              </a:rPr>
              <a:t>Yeterli dinlenme araları verdiğinden emin olalım.</a:t>
            </a:r>
            <a:r>
              <a:rPr lang="tr-TR" sz="2600" smtClean="0"/>
              <a:t>                                                                    </a:t>
            </a:r>
          </a:p>
        </p:txBody>
      </p:sp>
      <p:pic>
        <p:nvPicPr>
          <p:cNvPr id="17412" name="Picture 4" descr="C:\WINDOWS\Desktop\KİTAPÇIK\resimler\masada baba kız.jpg"/>
          <p:cNvPicPr>
            <a:picLocks noChangeAspect="1" noChangeArrowheads="1"/>
          </p:cNvPicPr>
          <p:nvPr/>
        </p:nvPicPr>
        <p:blipFill>
          <a:blip r:embed="rId2" cstate="print"/>
          <a:srcRect/>
          <a:stretch>
            <a:fillRect/>
          </a:stretch>
        </p:blipFill>
        <p:spPr bwMode="auto">
          <a:xfrm>
            <a:off x="3429000" y="4549775"/>
            <a:ext cx="3124200" cy="2308225"/>
          </a:xfrm>
          <a:prstGeom prst="rect">
            <a:avLst/>
          </a:prstGeom>
          <a:noFill/>
          <a:ln w="9525">
            <a:noFill/>
            <a:miter lim="800000"/>
            <a:headEnd/>
            <a:tailEnd/>
          </a:ln>
        </p:spPr>
      </p:pic>
    </p:spTree>
  </p:cSld>
  <p:clrMapOvr>
    <a:masterClrMapping/>
  </p:clrMapOvr>
  <p:transition advTm="3184">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1923">
                                            <p:txEl>
                                              <p:pRg st="0" end="0"/>
                                            </p:txEl>
                                          </p:spTgt>
                                        </p:tgtEl>
                                        <p:attrNameLst>
                                          <p:attrName>style.visibility</p:attrName>
                                        </p:attrNameLst>
                                      </p:cBhvr>
                                      <p:to>
                                        <p:strVal val="visible"/>
                                      </p:to>
                                    </p:set>
                                    <p:anim to="" calcmode="lin" valueType="num">
                                      <p:cBhvr>
                                        <p:cTn id="7" dur="1" fill="hold"/>
                                        <p:tgtEl>
                                          <p:spTgt spid="8192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1923">
                                            <p:txEl>
                                              <p:pRg st="1" end="1"/>
                                            </p:txEl>
                                          </p:spTgt>
                                        </p:tgtEl>
                                        <p:attrNameLst>
                                          <p:attrName>style.visibility</p:attrName>
                                        </p:attrNameLst>
                                      </p:cBhvr>
                                      <p:to>
                                        <p:strVal val="visible"/>
                                      </p:to>
                                    </p:set>
                                    <p:anim to="" calcmode="lin" valueType="num">
                                      <p:cBhvr>
                                        <p:cTn id="12" dur="1" fill="hold"/>
                                        <p:tgtEl>
                                          <p:spTgt spid="81923">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1923">
                                            <p:txEl>
                                              <p:pRg st="2" end="2"/>
                                            </p:txEl>
                                          </p:spTgt>
                                        </p:tgtEl>
                                        <p:attrNameLst>
                                          <p:attrName>style.visibility</p:attrName>
                                        </p:attrNameLst>
                                      </p:cBhvr>
                                      <p:to>
                                        <p:strVal val="visible"/>
                                      </p:to>
                                    </p:set>
                                    <p:anim to="" calcmode="lin" valueType="num">
                                      <p:cBhvr>
                                        <p:cTn id="17" dur="1" fill="hold"/>
                                        <p:tgtEl>
                                          <p:spTgt spid="81923">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1923">
                                            <p:txEl>
                                              <p:pRg st="3" end="3"/>
                                            </p:txEl>
                                          </p:spTgt>
                                        </p:tgtEl>
                                        <p:attrNameLst>
                                          <p:attrName>style.visibility</p:attrName>
                                        </p:attrNameLst>
                                      </p:cBhvr>
                                      <p:to>
                                        <p:strVal val="visible"/>
                                      </p:to>
                                    </p:set>
                                    <p:anim to="" calcmode="lin" valueType="num">
                                      <p:cBhvr>
                                        <p:cTn id="22" dur="1" fill="hold"/>
                                        <p:tgtEl>
                                          <p:spTgt spid="81923">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23" grpId="0" build="p" autoUpdateAnimBg="0"/>
    </p:bldLst>
  </p:timing>
</p:sld>
</file>

<file path=ppt/slides/slide2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1066800" y="990600"/>
            <a:ext cx="7543800" cy="1143000"/>
          </a:xfrm>
        </p:spPr>
        <p:txBody>
          <a:bodyPr>
            <a:normAutofit fontScale="90000"/>
          </a:bodyPr>
          <a:lstStyle/>
          <a:p>
            <a:pPr eaLnBrk="1" hangingPunct="1"/>
            <a:r>
              <a:rPr lang="tr-TR" sz="3600" b="1" smtClean="0">
                <a:solidFill>
                  <a:srgbClr val="FF6600"/>
                </a:solidFill>
              </a:rPr>
              <a:t>DERS ÇALIŞMA ALIŞKANLIĞINDA VELİLERE DÜŞEN GÖREVLER</a:t>
            </a:r>
          </a:p>
        </p:txBody>
      </p:sp>
      <p:sp>
        <p:nvSpPr>
          <p:cNvPr id="82947" name="Rectangle 3"/>
          <p:cNvSpPr>
            <a:spLocks noGrp="1" noChangeArrowheads="1"/>
          </p:cNvSpPr>
          <p:nvPr>
            <p:ph type="body" idx="1"/>
          </p:nvPr>
        </p:nvSpPr>
        <p:spPr>
          <a:xfrm>
            <a:off x="1066800" y="2057400"/>
            <a:ext cx="7772400" cy="3182938"/>
          </a:xfrm>
        </p:spPr>
        <p:txBody>
          <a:bodyPr/>
          <a:lstStyle/>
          <a:p>
            <a:pPr eaLnBrk="1" hangingPunct="1"/>
            <a:r>
              <a:rPr lang="tr-TR" sz="2800" smtClean="0"/>
              <a:t>Sorumluluk bilinci aşılamak,</a:t>
            </a:r>
          </a:p>
          <a:p>
            <a:pPr eaLnBrk="1" hangingPunct="1"/>
            <a:r>
              <a:rPr lang="tr-TR" sz="2800" smtClean="0"/>
              <a:t>Uygun çalışma ortamı hazırlamak,</a:t>
            </a:r>
          </a:p>
          <a:p>
            <a:pPr eaLnBrk="1" hangingPunct="1"/>
            <a:r>
              <a:rPr lang="tr-TR" sz="2800" smtClean="0"/>
              <a:t>Çalışma hevesini arttırmak,</a:t>
            </a:r>
          </a:p>
          <a:p>
            <a:pPr eaLnBrk="1" hangingPunct="1"/>
            <a:r>
              <a:rPr lang="tr-TR" sz="2800" b="1" smtClean="0"/>
              <a:t>Çok çalışmak</a:t>
            </a:r>
            <a:r>
              <a:rPr lang="tr-TR" sz="2800" smtClean="0"/>
              <a:t> yerine,</a:t>
            </a:r>
          </a:p>
          <a:p>
            <a:pPr eaLnBrk="1" hangingPunct="1">
              <a:buFont typeface="Wingdings" pitchFamily="2" charset="2"/>
              <a:buNone/>
            </a:pPr>
            <a:r>
              <a:rPr lang="tr-TR" sz="2800" b="1" smtClean="0"/>
              <a:t>   etkili çalışmasını</a:t>
            </a:r>
            <a:r>
              <a:rPr lang="tr-TR" sz="2800" smtClean="0"/>
              <a:t> </a:t>
            </a:r>
          </a:p>
          <a:p>
            <a:pPr eaLnBrk="1" hangingPunct="1">
              <a:buFont typeface="Wingdings" pitchFamily="2" charset="2"/>
              <a:buNone/>
            </a:pPr>
            <a:r>
              <a:rPr lang="tr-TR" sz="2800" smtClean="0"/>
              <a:t>   sağlamak.</a:t>
            </a:r>
          </a:p>
          <a:p>
            <a:pPr eaLnBrk="1" hangingPunct="1">
              <a:buFont typeface="Wingdings" pitchFamily="2" charset="2"/>
              <a:buNone/>
            </a:pPr>
            <a:endParaRPr lang="tr-TR" sz="2800" smtClean="0"/>
          </a:p>
        </p:txBody>
      </p:sp>
      <p:pic>
        <p:nvPicPr>
          <p:cNvPr id="18436" name="Picture 5" descr="RESIM7"/>
          <p:cNvPicPr>
            <a:picLocks noChangeAspect="1" noChangeArrowheads="1"/>
          </p:cNvPicPr>
          <p:nvPr/>
        </p:nvPicPr>
        <p:blipFill>
          <a:blip r:embed="rId2" cstate="print"/>
          <a:srcRect/>
          <a:stretch>
            <a:fillRect/>
          </a:stretch>
        </p:blipFill>
        <p:spPr bwMode="auto">
          <a:xfrm>
            <a:off x="5105400" y="3657600"/>
            <a:ext cx="4038600" cy="2957513"/>
          </a:xfrm>
          <a:prstGeom prst="rect">
            <a:avLst/>
          </a:prstGeom>
          <a:noFill/>
          <a:ln w="9525">
            <a:noFill/>
            <a:miter lim="800000"/>
            <a:headEnd/>
            <a:tailEnd/>
          </a:ln>
        </p:spPr>
      </p:pic>
    </p:spTree>
  </p:cSld>
  <p:clrMapOvr>
    <a:masterClrMapping/>
  </p:clrMapOvr>
  <p:transition advTm="752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2947">
                                            <p:txEl>
                                              <p:pRg st="0" end="0"/>
                                            </p:txEl>
                                          </p:spTgt>
                                        </p:tgtEl>
                                        <p:attrNameLst>
                                          <p:attrName>style.visibility</p:attrName>
                                        </p:attrNameLst>
                                      </p:cBhvr>
                                      <p:to>
                                        <p:strVal val="visible"/>
                                      </p:to>
                                    </p:set>
                                    <p:anim to="" calcmode="lin" valueType="num">
                                      <p:cBhvr>
                                        <p:cTn id="7" dur="1" fill="hold"/>
                                        <p:tgtEl>
                                          <p:spTgt spid="8294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2947">
                                            <p:txEl>
                                              <p:pRg st="1" end="1"/>
                                            </p:txEl>
                                          </p:spTgt>
                                        </p:tgtEl>
                                        <p:attrNameLst>
                                          <p:attrName>style.visibility</p:attrName>
                                        </p:attrNameLst>
                                      </p:cBhvr>
                                      <p:to>
                                        <p:strVal val="visible"/>
                                      </p:to>
                                    </p:set>
                                    <p:anim to="" calcmode="lin" valueType="num">
                                      <p:cBhvr>
                                        <p:cTn id="12" dur="1" fill="hold"/>
                                        <p:tgtEl>
                                          <p:spTgt spid="8294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2947">
                                            <p:txEl>
                                              <p:pRg st="2" end="2"/>
                                            </p:txEl>
                                          </p:spTgt>
                                        </p:tgtEl>
                                        <p:attrNameLst>
                                          <p:attrName>style.visibility</p:attrName>
                                        </p:attrNameLst>
                                      </p:cBhvr>
                                      <p:to>
                                        <p:strVal val="visible"/>
                                      </p:to>
                                    </p:set>
                                    <p:anim to="" calcmode="lin" valueType="num">
                                      <p:cBhvr>
                                        <p:cTn id="17" dur="1" fill="hold"/>
                                        <p:tgtEl>
                                          <p:spTgt spid="82947">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2947">
                                            <p:txEl>
                                              <p:pRg st="3" end="3"/>
                                            </p:txEl>
                                          </p:spTgt>
                                        </p:tgtEl>
                                        <p:attrNameLst>
                                          <p:attrName>style.visibility</p:attrName>
                                        </p:attrNameLst>
                                      </p:cBhvr>
                                      <p:to>
                                        <p:strVal val="visible"/>
                                      </p:to>
                                    </p:set>
                                    <p:anim to="" calcmode="lin" valueType="num">
                                      <p:cBhvr>
                                        <p:cTn id="22" dur="1" fill="hold"/>
                                        <p:tgtEl>
                                          <p:spTgt spid="82947">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2947">
                                            <p:txEl>
                                              <p:pRg st="4" end="4"/>
                                            </p:txEl>
                                          </p:spTgt>
                                        </p:tgtEl>
                                        <p:attrNameLst>
                                          <p:attrName>style.visibility</p:attrName>
                                        </p:attrNameLst>
                                      </p:cBhvr>
                                      <p:to>
                                        <p:strVal val="visible"/>
                                      </p:to>
                                    </p:set>
                                    <p:anim to="" calcmode="lin" valueType="num">
                                      <p:cBhvr>
                                        <p:cTn id="27" dur="1" fill="hold"/>
                                        <p:tgtEl>
                                          <p:spTgt spid="82947">
                                            <p:txEl>
                                              <p:pRg st="4" end="4"/>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82947">
                                            <p:txEl>
                                              <p:pRg st="5" end="5"/>
                                            </p:txEl>
                                          </p:spTgt>
                                        </p:tgtEl>
                                        <p:attrNameLst>
                                          <p:attrName>style.visibility</p:attrName>
                                        </p:attrNameLst>
                                      </p:cBhvr>
                                      <p:to>
                                        <p:strVal val="visible"/>
                                      </p:to>
                                    </p:set>
                                    <p:anim to="" calcmode="lin" valueType="num">
                                      <p:cBhvr>
                                        <p:cTn id="32" dur="1" fill="hold"/>
                                        <p:tgtEl>
                                          <p:spTgt spid="82947">
                                            <p:txEl>
                                              <p:pRg st="5" end="5"/>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Lst>
  </p:timing>
</p:sld>
</file>

<file path=ppt/slides/slide2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1752600" y="304800"/>
            <a:ext cx="6934200" cy="1295400"/>
          </a:xfrm>
        </p:spPr>
        <p:txBody>
          <a:bodyPr>
            <a:normAutofit fontScale="90000"/>
          </a:bodyPr>
          <a:lstStyle/>
          <a:p>
            <a:pPr algn="ctr" eaLnBrk="1" hangingPunct="1"/>
            <a:r>
              <a:rPr lang="tr-TR" b="1" smtClean="0">
                <a:solidFill>
                  <a:srgbClr val="E395BE"/>
                </a:solidFill>
              </a:rPr>
              <a:t/>
            </a:r>
            <a:br>
              <a:rPr lang="tr-TR" b="1" smtClean="0">
                <a:solidFill>
                  <a:srgbClr val="E395BE"/>
                </a:solidFill>
              </a:rPr>
            </a:br>
            <a:r>
              <a:rPr lang="tr-TR" b="1" smtClean="0">
                <a:solidFill>
                  <a:srgbClr val="003366"/>
                </a:solidFill>
              </a:rPr>
              <a:t>OKULA  UYUM</a:t>
            </a:r>
          </a:p>
        </p:txBody>
      </p:sp>
      <p:sp>
        <p:nvSpPr>
          <p:cNvPr id="83971" name="Rectangle 3"/>
          <p:cNvSpPr>
            <a:spLocks noGrp="1" noChangeArrowheads="1"/>
          </p:cNvSpPr>
          <p:nvPr>
            <p:ph type="body" idx="1"/>
          </p:nvPr>
        </p:nvSpPr>
        <p:spPr>
          <a:xfrm>
            <a:off x="762000" y="1143000"/>
            <a:ext cx="9372600" cy="2895600"/>
          </a:xfrm>
        </p:spPr>
        <p:txBody>
          <a:bodyPr>
            <a:normAutofit fontScale="77500" lnSpcReduction="20000"/>
          </a:bodyPr>
          <a:lstStyle/>
          <a:p>
            <a:pPr eaLnBrk="1" hangingPunct="1">
              <a:lnSpc>
                <a:spcPct val="90000"/>
              </a:lnSpc>
              <a:buFont typeface="Wingdings" pitchFamily="2" charset="2"/>
              <a:buNone/>
            </a:pPr>
            <a:endParaRPr lang="tr-TR" sz="2400" smtClean="0">
              <a:solidFill>
                <a:srgbClr val="E395BE"/>
              </a:solidFill>
            </a:endParaRPr>
          </a:p>
          <a:p>
            <a:pPr eaLnBrk="1" hangingPunct="1">
              <a:lnSpc>
                <a:spcPct val="90000"/>
              </a:lnSpc>
            </a:pPr>
            <a:r>
              <a:rPr lang="tr-TR" smtClean="0"/>
              <a:t>Onunla konuşun ve rahatlatıcı çözümler </a:t>
            </a:r>
          </a:p>
          <a:p>
            <a:pPr eaLnBrk="1" hangingPunct="1">
              <a:lnSpc>
                <a:spcPct val="90000"/>
              </a:lnSpc>
              <a:buFont typeface="Wingdings" pitchFamily="2" charset="2"/>
              <a:buNone/>
            </a:pPr>
            <a:r>
              <a:rPr lang="tr-TR" smtClean="0"/>
              <a:t>	bulun.</a:t>
            </a:r>
          </a:p>
          <a:p>
            <a:pPr eaLnBrk="1" hangingPunct="1">
              <a:lnSpc>
                <a:spcPct val="90000"/>
              </a:lnSpc>
            </a:pPr>
            <a:r>
              <a:rPr lang="tr-TR" smtClean="0"/>
              <a:t>Okulun güvenli bir yer olduğunu ona aktarın.</a:t>
            </a:r>
          </a:p>
          <a:p>
            <a:pPr eaLnBrk="1" hangingPunct="1">
              <a:lnSpc>
                <a:spcPct val="90000"/>
              </a:lnSpc>
            </a:pPr>
            <a:r>
              <a:rPr lang="tr-TR" smtClean="0"/>
              <a:t>Çocuklarınızın olumlu yönlerini görüp,</a:t>
            </a:r>
          </a:p>
          <a:p>
            <a:pPr eaLnBrk="1" hangingPunct="1">
              <a:lnSpc>
                <a:spcPct val="90000"/>
              </a:lnSpc>
              <a:buFont typeface="Wingdings" pitchFamily="2" charset="2"/>
              <a:buNone/>
            </a:pPr>
            <a:r>
              <a:rPr lang="tr-TR" smtClean="0"/>
              <a:t>	onlar üzerinde durunuz.		</a:t>
            </a:r>
            <a:endParaRPr lang="tr-TR" b="1" smtClean="0"/>
          </a:p>
          <a:p>
            <a:pPr eaLnBrk="1" hangingPunct="1">
              <a:lnSpc>
                <a:spcPct val="90000"/>
              </a:lnSpc>
            </a:pPr>
            <a:r>
              <a:rPr lang="tr-TR" smtClean="0"/>
              <a:t>Öğretmeniyle olumlu ve uyumlu bir ilişki</a:t>
            </a:r>
          </a:p>
          <a:p>
            <a:pPr eaLnBrk="1" hangingPunct="1">
              <a:lnSpc>
                <a:spcPct val="90000"/>
              </a:lnSpc>
              <a:buFont typeface="Wingdings" pitchFamily="2" charset="2"/>
              <a:buNone/>
            </a:pPr>
            <a:r>
              <a:rPr lang="tr-TR" smtClean="0"/>
              <a:t>	kurun.</a:t>
            </a:r>
            <a:r>
              <a:rPr lang="tr-TR" sz="2400" smtClean="0"/>
              <a:t>	</a:t>
            </a:r>
            <a:endParaRPr lang="tr-TR" sz="2400" b="1" smtClean="0"/>
          </a:p>
        </p:txBody>
      </p:sp>
      <p:pic>
        <p:nvPicPr>
          <p:cNvPr id="19460" name="Picture 6" descr="C:\WINDOWS\Desktop\KİTAPÇIK\resimler\çizgi ördek.gif"/>
          <p:cNvPicPr>
            <a:picLocks noChangeAspect="1" noChangeArrowheads="1"/>
          </p:cNvPicPr>
          <p:nvPr/>
        </p:nvPicPr>
        <p:blipFill>
          <a:blip r:embed="rId2" cstate="print"/>
          <a:srcRect/>
          <a:stretch>
            <a:fillRect/>
          </a:stretch>
        </p:blipFill>
        <p:spPr bwMode="auto">
          <a:xfrm>
            <a:off x="3733800" y="4724400"/>
            <a:ext cx="2133600" cy="2133600"/>
          </a:xfrm>
          <a:prstGeom prst="rect">
            <a:avLst/>
          </a:prstGeom>
          <a:noFill/>
          <a:ln w="9525">
            <a:noFill/>
            <a:miter lim="800000"/>
            <a:headEnd/>
            <a:tailEnd/>
          </a:ln>
        </p:spPr>
      </p:pic>
    </p:spTree>
  </p:cSld>
  <p:clrMapOvr>
    <a:masterClrMapping/>
  </p:clrMapOvr>
  <p:transition advTm="3184">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3971">
                                            <p:txEl>
                                              <p:pRg st="1" end="1"/>
                                            </p:txEl>
                                          </p:spTgt>
                                        </p:tgtEl>
                                        <p:attrNameLst>
                                          <p:attrName>style.visibility</p:attrName>
                                        </p:attrNameLst>
                                      </p:cBhvr>
                                      <p:to>
                                        <p:strVal val="visible"/>
                                      </p:to>
                                    </p:set>
                                    <p:anim to="" calcmode="lin" valueType="num">
                                      <p:cBhvr>
                                        <p:cTn id="7" dur="1" fill="hold"/>
                                        <p:tgtEl>
                                          <p:spTgt spid="83971">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3971">
                                            <p:txEl>
                                              <p:pRg st="2" end="2"/>
                                            </p:txEl>
                                          </p:spTgt>
                                        </p:tgtEl>
                                        <p:attrNameLst>
                                          <p:attrName>style.visibility</p:attrName>
                                        </p:attrNameLst>
                                      </p:cBhvr>
                                      <p:to>
                                        <p:strVal val="visible"/>
                                      </p:to>
                                    </p:set>
                                    <p:anim to="" calcmode="lin" valueType="num">
                                      <p:cBhvr>
                                        <p:cTn id="12" dur="1" fill="hold"/>
                                        <p:tgtEl>
                                          <p:spTgt spid="83971">
                                            <p:txEl>
                                              <p:pRg st="2" end="2"/>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3971">
                                            <p:txEl>
                                              <p:pRg st="3" end="3"/>
                                            </p:txEl>
                                          </p:spTgt>
                                        </p:tgtEl>
                                        <p:attrNameLst>
                                          <p:attrName>style.visibility</p:attrName>
                                        </p:attrNameLst>
                                      </p:cBhvr>
                                      <p:to>
                                        <p:strVal val="visible"/>
                                      </p:to>
                                    </p:set>
                                    <p:anim to="" calcmode="lin" valueType="num">
                                      <p:cBhvr>
                                        <p:cTn id="17" dur="1" fill="hold"/>
                                        <p:tgtEl>
                                          <p:spTgt spid="83971">
                                            <p:txEl>
                                              <p:pRg st="3" end="3"/>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3971">
                                            <p:txEl>
                                              <p:pRg st="4" end="4"/>
                                            </p:txEl>
                                          </p:spTgt>
                                        </p:tgtEl>
                                        <p:attrNameLst>
                                          <p:attrName>style.visibility</p:attrName>
                                        </p:attrNameLst>
                                      </p:cBhvr>
                                      <p:to>
                                        <p:strVal val="visible"/>
                                      </p:to>
                                    </p:set>
                                    <p:anim to="" calcmode="lin" valueType="num">
                                      <p:cBhvr>
                                        <p:cTn id="22" dur="1" fill="hold"/>
                                        <p:tgtEl>
                                          <p:spTgt spid="83971">
                                            <p:txEl>
                                              <p:pRg st="4" end="4"/>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3971">
                                            <p:txEl>
                                              <p:pRg st="5" end="5"/>
                                            </p:txEl>
                                          </p:spTgt>
                                        </p:tgtEl>
                                        <p:attrNameLst>
                                          <p:attrName>style.visibility</p:attrName>
                                        </p:attrNameLst>
                                      </p:cBhvr>
                                      <p:to>
                                        <p:strVal val="visible"/>
                                      </p:to>
                                    </p:set>
                                    <p:anim to="" calcmode="lin" valueType="num">
                                      <p:cBhvr>
                                        <p:cTn id="27" dur="1" fill="hold"/>
                                        <p:tgtEl>
                                          <p:spTgt spid="83971">
                                            <p:txEl>
                                              <p:pRg st="5" end="5"/>
                                            </p:txEl>
                                          </p:spTgt>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24" presetClass="entr" presetSubtype="0" fill="hold" grpId="0" nodeType="clickEffect">
                                  <p:stCondLst>
                                    <p:cond delay="0"/>
                                  </p:stCondLst>
                                  <p:childTnLst>
                                    <p:set>
                                      <p:cBhvr>
                                        <p:cTn id="31" dur="1" fill="hold">
                                          <p:stCondLst>
                                            <p:cond delay="499"/>
                                          </p:stCondLst>
                                        </p:cTn>
                                        <p:tgtEl>
                                          <p:spTgt spid="83971">
                                            <p:txEl>
                                              <p:pRg st="6" end="6"/>
                                            </p:txEl>
                                          </p:spTgt>
                                        </p:tgtEl>
                                        <p:attrNameLst>
                                          <p:attrName>style.visibility</p:attrName>
                                        </p:attrNameLst>
                                      </p:cBhvr>
                                      <p:to>
                                        <p:strVal val="visible"/>
                                      </p:to>
                                    </p:set>
                                    <p:anim to="" calcmode="lin" valueType="num">
                                      <p:cBhvr>
                                        <p:cTn id="32" dur="1" fill="hold"/>
                                        <p:tgtEl>
                                          <p:spTgt spid="83971">
                                            <p:txEl>
                                              <p:pRg st="6" end="6"/>
                                            </p:txEl>
                                          </p:spTgt>
                                        </p:tgtEl>
                                        <p:attrNameLst>
                                          <p:attrName/>
                                        </p:attrNameLst>
                                      </p:cBhvr>
                                    </p:anim>
                                  </p:childTnLst>
                                </p:cTn>
                              </p:par>
                            </p:childTnLst>
                          </p:cTn>
                        </p:par>
                      </p:childTnLst>
                    </p:cTn>
                  </p:par>
                  <p:par>
                    <p:cTn id="33" fill="hold">
                      <p:stCondLst>
                        <p:cond delay="indefinite"/>
                      </p:stCondLst>
                      <p:childTnLst>
                        <p:par>
                          <p:cTn id="34" fill="hold">
                            <p:stCondLst>
                              <p:cond delay="0"/>
                            </p:stCondLst>
                            <p:childTnLst>
                              <p:par>
                                <p:cTn id="35" presetID="24" presetClass="entr" presetSubtype="0" fill="hold" grpId="0" nodeType="clickEffect">
                                  <p:stCondLst>
                                    <p:cond delay="0"/>
                                  </p:stCondLst>
                                  <p:childTnLst>
                                    <p:set>
                                      <p:cBhvr>
                                        <p:cTn id="36" dur="1" fill="hold">
                                          <p:stCondLst>
                                            <p:cond delay="499"/>
                                          </p:stCondLst>
                                        </p:cTn>
                                        <p:tgtEl>
                                          <p:spTgt spid="83971">
                                            <p:txEl>
                                              <p:pRg st="7" end="7"/>
                                            </p:txEl>
                                          </p:spTgt>
                                        </p:tgtEl>
                                        <p:attrNameLst>
                                          <p:attrName>style.visibility</p:attrName>
                                        </p:attrNameLst>
                                      </p:cBhvr>
                                      <p:to>
                                        <p:strVal val="visible"/>
                                      </p:to>
                                    </p:set>
                                    <p:anim to="" calcmode="lin" valueType="num">
                                      <p:cBhvr>
                                        <p:cTn id="37" dur="1" fill="hold"/>
                                        <p:tgtEl>
                                          <p:spTgt spid="83971">
                                            <p:txEl>
                                              <p:pRg st="7" end="7"/>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2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762000" y="381000"/>
            <a:ext cx="7239000" cy="1143000"/>
          </a:xfrm>
        </p:spPr>
        <p:txBody>
          <a:bodyPr>
            <a:normAutofit fontScale="90000"/>
          </a:bodyPr>
          <a:lstStyle/>
          <a:p>
            <a:pPr eaLnBrk="1" hangingPunct="1"/>
            <a:r>
              <a:rPr lang="tr-TR" b="1" smtClean="0">
                <a:solidFill>
                  <a:srgbClr val="E395BE"/>
                </a:solidFill>
              </a:rPr>
              <a:t>	</a:t>
            </a:r>
            <a:br>
              <a:rPr lang="tr-TR" b="1" smtClean="0">
                <a:solidFill>
                  <a:srgbClr val="E395BE"/>
                </a:solidFill>
              </a:rPr>
            </a:br>
            <a:r>
              <a:rPr lang="tr-TR" b="1" smtClean="0">
                <a:solidFill>
                  <a:srgbClr val="E395BE"/>
                </a:solidFill>
              </a:rPr>
              <a:t>	</a:t>
            </a:r>
            <a:r>
              <a:rPr lang="tr-TR" b="1" smtClean="0">
                <a:solidFill>
                  <a:srgbClr val="A62C6C"/>
                </a:solidFill>
              </a:rPr>
              <a:t>OKUMA ALIŞKANLIĞI</a:t>
            </a:r>
          </a:p>
        </p:txBody>
      </p:sp>
      <p:sp>
        <p:nvSpPr>
          <p:cNvPr id="84995" name="Rectangle 3"/>
          <p:cNvSpPr>
            <a:spLocks noGrp="1" noChangeArrowheads="1"/>
          </p:cNvSpPr>
          <p:nvPr>
            <p:ph type="body" idx="1"/>
          </p:nvPr>
        </p:nvSpPr>
        <p:spPr>
          <a:xfrm>
            <a:off x="685800" y="1752600"/>
            <a:ext cx="7772400" cy="3390900"/>
          </a:xfrm>
        </p:spPr>
        <p:txBody>
          <a:bodyPr>
            <a:normAutofit lnSpcReduction="10000"/>
          </a:bodyPr>
          <a:lstStyle/>
          <a:p>
            <a:pPr eaLnBrk="1" hangingPunct="1">
              <a:lnSpc>
                <a:spcPct val="90000"/>
              </a:lnSpc>
            </a:pPr>
            <a:r>
              <a:rPr lang="tr-TR" smtClean="0">
                <a:solidFill>
                  <a:srgbClr val="9900CC"/>
                </a:solidFill>
              </a:rPr>
              <a:t>Çocuğunuza okuma konusunda model olun.</a:t>
            </a:r>
          </a:p>
          <a:p>
            <a:pPr eaLnBrk="1" hangingPunct="1">
              <a:lnSpc>
                <a:spcPct val="90000"/>
              </a:lnSpc>
            </a:pPr>
            <a:r>
              <a:rPr lang="tr-TR" smtClean="0">
                <a:solidFill>
                  <a:srgbClr val="9900CC"/>
                </a:solidFill>
              </a:rPr>
              <a:t>Tüm aile hep birlikte ortak okuma saatleri düzenleyin.</a:t>
            </a:r>
          </a:p>
          <a:p>
            <a:pPr eaLnBrk="1" hangingPunct="1">
              <a:lnSpc>
                <a:spcPct val="90000"/>
              </a:lnSpc>
            </a:pPr>
            <a:r>
              <a:rPr lang="tr-TR" smtClean="0">
                <a:solidFill>
                  <a:srgbClr val="9900CC"/>
                </a:solidFill>
              </a:rPr>
              <a:t>İlk başta dikkatini çekebilecek kitapları okumasını sağlayın.</a:t>
            </a:r>
          </a:p>
          <a:p>
            <a:pPr eaLnBrk="1" hangingPunct="1">
              <a:lnSpc>
                <a:spcPct val="90000"/>
              </a:lnSpc>
            </a:pPr>
            <a:r>
              <a:rPr lang="tr-TR" smtClean="0">
                <a:solidFill>
                  <a:srgbClr val="9900CC"/>
                </a:solidFill>
              </a:rPr>
              <a:t>Kendi kitabını kendisinin seçmesine</a:t>
            </a:r>
          </a:p>
          <a:p>
            <a:pPr eaLnBrk="1" hangingPunct="1">
              <a:lnSpc>
                <a:spcPct val="90000"/>
              </a:lnSpc>
              <a:buFont typeface="Wingdings" pitchFamily="2" charset="2"/>
              <a:buNone/>
            </a:pPr>
            <a:r>
              <a:rPr lang="tr-TR" smtClean="0">
                <a:solidFill>
                  <a:srgbClr val="9900CC"/>
                </a:solidFill>
              </a:rPr>
              <a:t>	 izin verin</a:t>
            </a:r>
            <a:r>
              <a:rPr lang="tr-TR" smtClean="0"/>
              <a:t>.</a:t>
            </a:r>
          </a:p>
        </p:txBody>
      </p:sp>
      <p:pic>
        <p:nvPicPr>
          <p:cNvPr id="20484" name="Picture 6" descr="C:\Program Files\Common Files\Microsoft Shared\Clipart\cagcat50\BS00554_.wmf"/>
          <p:cNvPicPr>
            <a:picLocks noChangeAspect="1" noChangeArrowheads="1"/>
          </p:cNvPicPr>
          <p:nvPr/>
        </p:nvPicPr>
        <p:blipFill>
          <a:blip r:embed="rId2" cstate="print"/>
          <a:srcRect/>
          <a:stretch>
            <a:fillRect/>
          </a:stretch>
        </p:blipFill>
        <p:spPr bwMode="auto">
          <a:xfrm>
            <a:off x="2971800" y="5334000"/>
            <a:ext cx="2362200" cy="1222375"/>
          </a:xfrm>
          <a:prstGeom prst="rect">
            <a:avLst/>
          </a:prstGeom>
          <a:noFill/>
          <a:ln w="9525">
            <a:noFill/>
            <a:miter lim="800000"/>
            <a:headEnd/>
            <a:tailEnd/>
          </a:ln>
        </p:spPr>
      </p:pic>
      <p:pic>
        <p:nvPicPr>
          <p:cNvPr id="20485" name="Picture 9" descr="C:\WINDOWS\Desktop\KİTAPÇIK\resimler\çizgi okuma.gif"/>
          <p:cNvPicPr>
            <a:picLocks noChangeAspect="1" noChangeArrowheads="1"/>
          </p:cNvPicPr>
          <p:nvPr/>
        </p:nvPicPr>
        <p:blipFill>
          <a:blip r:embed="rId3" cstate="print"/>
          <a:srcRect/>
          <a:stretch>
            <a:fillRect/>
          </a:stretch>
        </p:blipFill>
        <p:spPr bwMode="auto">
          <a:xfrm>
            <a:off x="6626225" y="4191000"/>
            <a:ext cx="2517775" cy="2667000"/>
          </a:xfrm>
          <a:prstGeom prst="rect">
            <a:avLst/>
          </a:prstGeom>
          <a:noFill/>
          <a:ln w="9525">
            <a:noFill/>
            <a:miter lim="800000"/>
            <a:headEnd/>
            <a:tailEnd/>
          </a:ln>
        </p:spPr>
      </p:pic>
    </p:spTree>
  </p:cSld>
  <p:clrMapOvr>
    <a:masterClrMapping/>
  </p:clrMapOvr>
  <p:transition advTm="8352">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4995">
                                            <p:txEl>
                                              <p:pRg st="0" end="0"/>
                                            </p:txEl>
                                          </p:spTgt>
                                        </p:tgtEl>
                                        <p:attrNameLst>
                                          <p:attrName>style.visibility</p:attrName>
                                        </p:attrNameLst>
                                      </p:cBhvr>
                                      <p:to>
                                        <p:strVal val="visible"/>
                                      </p:to>
                                    </p:set>
                                    <p:anim to="" calcmode="lin" valueType="num">
                                      <p:cBhvr>
                                        <p:cTn id="7" dur="1" fill="hold"/>
                                        <p:tgtEl>
                                          <p:spTgt spid="8499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4995">
                                            <p:txEl>
                                              <p:pRg st="1" end="1"/>
                                            </p:txEl>
                                          </p:spTgt>
                                        </p:tgtEl>
                                        <p:attrNameLst>
                                          <p:attrName>style.visibility</p:attrName>
                                        </p:attrNameLst>
                                      </p:cBhvr>
                                      <p:to>
                                        <p:strVal val="visible"/>
                                      </p:to>
                                    </p:set>
                                    <p:anim to="" calcmode="lin" valueType="num">
                                      <p:cBhvr>
                                        <p:cTn id="12" dur="1" fill="hold"/>
                                        <p:tgtEl>
                                          <p:spTgt spid="8499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4995">
                                            <p:txEl>
                                              <p:pRg st="2" end="2"/>
                                            </p:txEl>
                                          </p:spTgt>
                                        </p:tgtEl>
                                        <p:attrNameLst>
                                          <p:attrName>style.visibility</p:attrName>
                                        </p:attrNameLst>
                                      </p:cBhvr>
                                      <p:to>
                                        <p:strVal val="visible"/>
                                      </p:to>
                                    </p:set>
                                    <p:anim to="" calcmode="lin" valueType="num">
                                      <p:cBhvr>
                                        <p:cTn id="17" dur="1" fill="hold"/>
                                        <p:tgtEl>
                                          <p:spTgt spid="84995">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84995">
                                            <p:txEl>
                                              <p:pRg st="3" end="3"/>
                                            </p:txEl>
                                          </p:spTgt>
                                        </p:tgtEl>
                                        <p:attrNameLst>
                                          <p:attrName>style.visibility</p:attrName>
                                        </p:attrNameLst>
                                      </p:cBhvr>
                                      <p:to>
                                        <p:strVal val="visible"/>
                                      </p:to>
                                    </p:set>
                                    <p:anim to="" calcmode="lin" valueType="num">
                                      <p:cBhvr>
                                        <p:cTn id="22" dur="1" fill="hold"/>
                                        <p:tgtEl>
                                          <p:spTgt spid="84995">
                                            <p:txEl>
                                              <p:pRg st="3" end="3"/>
                                            </p:txEl>
                                          </p:spTgt>
                                        </p:tgtEl>
                                        <p:attrNameLst>
                                          <p:attrName/>
                                        </p:attrNameLst>
                                      </p:cBhvr>
                                    </p:anim>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grpId="0" nodeType="clickEffect">
                                  <p:stCondLst>
                                    <p:cond delay="0"/>
                                  </p:stCondLst>
                                  <p:childTnLst>
                                    <p:set>
                                      <p:cBhvr>
                                        <p:cTn id="26" dur="1" fill="hold">
                                          <p:stCondLst>
                                            <p:cond delay="499"/>
                                          </p:stCondLst>
                                        </p:cTn>
                                        <p:tgtEl>
                                          <p:spTgt spid="84995">
                                            <p:txEl>
                                              <p:pRg st="4" end="4"/>
                                            </p:txEl>
                                          </p:spTgt>
                                        </p:tgtEl>
                                        <p:attrNameLst>
                                          <p:attrName>style.visibility</p:attrName>
                                        </p:attrNameLst>
                                      </p:cBhvr>
                                      <p:to>
                                        <p:strVal val="visible"/>
                                      </p:to>
                                    </p:set>
                                    <p:anim to="" calcmode="lin" valueType="num">
                                      <p:cBhvr>
                                        <p:cTn id="27" dur="1" fill="hold"/>
                                        <p:tgtEl>
                                          <p:spTgt spid="84995">
                                            <p:txEl>
                                              <p:pRg st="4" end="4"/>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2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066800" y="1219200"/>
            <a:ext cx="7620000" cy="1143000"/>
          </a:xfrm>
        </p:spPr>
        <p:txBody>
          <a:bodyPr>
            <a:normAutofit fontScale="90000"/>
          </a:bodyPr>
          <a:lstStyle/>
          <a:p>
            <a:pPr algn="ctr" eaLnBrk="1" hangingPunct="1"/>
            <a:r>
              <a:rPr lang="tr-TR" sz="3600" b="1" smtClean="0">
                <a:solidFill>
                  <a:srgbClr val="CC3300"/>
                </a:solidFill>
              </a:rPr>
              <a:t>OKUL BAŞARISININ ÖN KOŞULU: OKUL AİLE DAYANIŞMASI</a:t>
            </a:r>
          </a:p>
        </p:txBody>
      </p:sp>
      <p:sp>
        <p:nvSpPr>
          <p:cNvPr id="86019" name="Rectangle 3"/>
          <p:cNvSpPr>
            <a:spLocks noGrp="1" noChangeArrowheads="1"/>
          </p:cNvSpPr>
          <p:nvPr>
            <p:ph type="body" idx="1"/>
          </p:nvPr>
        </p:nvSpPr>
        <p:spPr>
          <a:xfrm>
            <a:off x="228600" y="2971800"/>
            <a:ext cx="7848600" cy="3124200"/>
          </a:xfrm>
        </p:spPr>
        <p:txBody>
          <a:bodyPr/>
          <a:lstStyle/>
          <a:p>
            <a:pPr algn="ctr" eaLnBrk="1" hangingPunct="1"/>
            <a:r>
              <a:rPr lang="tr-TR" smtClean="0">
                <a:solidFill>
                  <a:srgbClr val="FFFF00"/>
                </a:solidFill>
              </a:rPr>
              <a:t>Anahtar sözcükler :</a:t>
            </a:r>
          </a:p>
          <a:p>
            <a:pPr algn="ctr" eaLnBrk="1" hangingPunct="1">
              <a:buFont typeface="Wingdings" pitchFamily="2" charset="2"/>
              <a:buNone/>
            </a:pPr>
            <a:r>
              <a:rPr lang="tr-TR" b="1" smtClean="0">
                <a:solidFill>
                  <a:srgbClr val="FFFF00"/>
                </a:solidFill>
              </a:rPr>
              <a:t>- Okul aile ilişkisi, Öğrenci başarısı</a:t>
            </a:r>
          </a:p>
          <a:p>
            <a:pPr eaLnBrk="1" hangingPunct="1">
              <a:buFont typeface="Wingdings" pitchFamily="2" charset="2"/>
              <a:buNone/>
            </a:pPr>
            <a:r>
              <a:rPr lang="tr-TR" b="1" smtClean="0">
                <a:solidFill>
                  <a:srgbClr val="FFFF00"/>
                </a:solidFill>
              </a:rPr>
              <a:t>	 - Anne baba ve okul işbirliği</a:t>
            </a:r>
          </a:p>
          <a:p>
            <a:pPr eaLnBrk="1" hangingPunct="1">
              <a:buFont typeface="Wingdings" pitchFamily="2" charset="2"/>
              <a:buNone/>
            </a:pPr>
            <a:endParaRPr lang="tr-TR" b="1" smtClean="0">
              <a:solidFill>
                <a:srgbClr val="FFFF00"/>
              </a:solidFill>
            </a:endParaRPr>
          </a:p>
          <a:p>
            <a:pPr eaLnBrk="1" hangingPunct="1">
              <a:buFont typeface="Wingdings" pitchFamily="2" charset="2"/>
              <a:buNone/>
            </a:pPr>
            <a:endParaRPr lang="tr-TR" b="1" smtClean="0">
              <a:solidFill>
                <a:srgbClr val="FFFF00"/>
              </a:solidFill>
            </a:endParaRPr>
          </a:p>
        </p:txBody>
      </p:sp>
      <p:pic>
        <p:nvPicPr>
          <p:cNvPr id="21508" name="Picture 4" descr="C:\WINDOWS\Desktop\KİTAPÇIK\resimler\çizgi school.gif"/>
          <p:cNvPicPr>
            <a:picLocks noChangeAspect="1" noChangeArrowheads="1"/>
          </p:cNvPicPr>
          <p:nvPr/>
        </p:nvPicPr>
        <p:blipFill>
          <a:blip r:embed="rId2" cstate="print"/>
          <a:srcRect t="14583"/>
          <a:stretch>
            <a:fillRect/>
          </a:stretch>
        </p:blipFill>
        <p:spPr bwMode="auto">
          <a:xfrm>
            <a:off x="6323013" y="3733800"/>
            <a:ext cx="2820987" cy="3124200"/>
          </a:xfrm>
          <a:prstGeom prst="rect">
            <a:avLst/>
          </a:prstGeom>
          <a:noFill/>
          <a:ln w="9525">
            <a:noFill/>
            <a:miter lim="800000"/>
            <a:headEnd/>
            <a:tailEnd/>
          </a:ln>
        </p:spPr>
      </p:pic>
    </p:spTree>
  </p:cSld>
  <p:clrMapOvr>
    <a:masterClrMapping/>
  </p:clrMapOvr>
  <p:transition advTm="193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86019">
                                            <p:txEl>
                                              <p:pRg st="0" end="0"/>
                                            </p:txEl>
                                          </p:spTgt>
                                        </p:tgtEl>
                                        <p:attrNameLst>
                                          <p:attrName>style.visibility</p:attrName>
                                        </p:attrNameLst>
                                      </p:cBhvr>
                                      <p:to>
                                        <p:strVal val="visible"/>
                                      </p:to>
                                    </p:set>
                                    <p:anim to="" calcmode="lin" valueType="num">
                                      <p:cBhvr>
                                        <p:cTn id="7" dur="1" fill="hold"/>
                                        <p:tgtEl>
                                          <p:spTgt spid="8601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86019">
                                            <p:txEl>
                                              <p:pRg st="1" end="1"/>
                                            </p:txEl>
                                          </p:spTgt>
                                        </p:tgtEl>
                                        <p:attrNameLst>
                                          <p:attrName>style.visibility</p:attrName>
                                        </p:attrNameLst>
                                      </p:cBhvr>
                                      <p:to>
                                        <p:strVal val="visible"/>
                                      </p:to>
                                    </p:set>
                                    <p:anim to="" calcmode="lin" valueType="num">
                                      <p:cBhvr>
                                        <p:cTn id="12" dur="1" fill="hold"/>
                                        <p:tgtEl>
                                          <p:spTgt spid="8601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86019">
                                            <p:txEl>
                                              <p:pRg st="2" end="2"/>
                                            </p:txEl>
                                          </p:spTgt>
                                        </p:tgtEl>
                                        <p:attrNameLst>
                                          <p:attrName>style.visibility</p:attrName>
                                        </p:attrNameLst>
                                      </p:cBhvr>
                                      <p:to>
                                        <p:strVal val="visible"/>
                                      </p:to>
                                    </p:set>
                                    <p:anim to="" calcmode="lin" valueType="num">
                                      <p:cBhvr>
                                        <p:cTn id="17" dur="1" fill="hold"/>
                                        <p:tgtEl>
                                          <p:spTgt spid="8601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1030"/>
          <p:cNvSpPr>
            <a:spLocks noGrp="1" noChangeArrowheads="1"/>
          </p:cNvSpPr>
          <p:nvPr>
            <p:ph type="title"/>
          </p:nvPr>
        </p:nvSpPr>
        <p:spPr>
          <a:xfrm>
            <a:off x="990600" y="914400"/>
            <a:ext cx="7772400" cy="1371600"/>
          </a:xfrm>
        </p:spPr>
        <p:txBody>
          <a:bodyPr/>
          <a:lstStyle/>
          <a:p>
            <a:pPr algn="ctr" eaLnBrk="1" hangingPunct="1"/>
            <a:r>
              <a:rPr lang="tr-TR" sz="4000" b="1" smtClean="0">
                <a:solidFill>
                  <a:srgbClr val="FF6600"/>
                </a:solidFill>
              </a:rPr>
              <a:t>OKUL BAŞARISINDA AİLELERE </a:t>
            </a:r>
            <a:br>
              <a:rPr lang="tr-TR" sz="4000" b="1" smtClean="0">
                <a:solidFill>
                  <a:srgbClr val="FF6600"/>
                </a:solidFill>
              </a:rPr>
            </a:br>
            <a:r>
              <a:rPr lang="tr-TR" sz="4000" b="1" smtClean="0">
                <a:solidFill>
                  <a:srgbClr val="FF6600"/>
                </a:solidFill>
              </a:rPr>
              <a:t>ÖNERİLER</a:t>
            </a:r>
          </a:p>
        </p:txBody>
      </p:sp>
      <p:pic>
        <p:nvPicPr>
          <p:cNvPr id="22531" name="Picture 1032" descr="C:\Documents and Settings\Alper\Application Data\Microsoft\Media Catalog\Resim1teeeeeeeeeee.jpg"/>
          <p:cNvPicPr>
            <a:picLocks noChangeAspect="1" noChangeArrowheads="1"/>
          </p:cNvPicPr>
          <p:nvPr/>
        </p:nvPicPr>
        <p:blipFill>
          <a:blip r:embed="rId2" cstate="print"/>
          <a:srcRect/>
          <a:stretch>
            <a:fillRect/>
          </a:stretch>
        </p:blipFill>
        <p:spPr bwMode="auto">
          <a:xfrm>
            <a:off x="2133600" y="2743200"/>
            <a:ext cx="5105400" cy="3667125"/>
          </a:xfrm>
          <a:prstGeom prst="rect">
            <a:avLst/>
          </a:prstGeom>
          <a:noFill/>
          <a:ln w="9525">
            <a:noFill/>
            <a:miter lim="800000"/>
            <a:headEnd/>
            <a:tailEnd/>
          </a:ln>
        </p:spPr>
      </p:pic>
    </p:spTree>
  </p:cSld>
  <p:clrMapOvr>
    <a:masterClrMapping/>
  </p:clrMapOvr>
  <p:transition advTm="16">
    <p:random/>
  </p:transition>
</p:sld>
</file>

<file path=ppt/slides/slide247.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5122" name="Rectangle 2"/>
          <p:cNvSpPr>
            <a:spLocks noGrp="1" noChangeArrowheads="1"/>
          </p:cNvSpPr>
          <p:nvPr>
            <p:ph type="ctrTitle" idx="4294967295"/>
          </p:nvPr>
        </p:nvSpPr>
        <p:spPr>
          <a:xfrm>
            <a:off x="914400" y="990600"/>
            <a:ext cx="7467600" cy="2286000"/>
          </a:xfrm>
        </p:spPr>
        <p:txBody>
          <a:bodyPr>
            <a:normAutofit fontScale="90000"/>
          </a:bodyPr>
          <a:lstStyle/>
          <a:p>
            <a:pPr eaLnBrk="1" hangingPunct="1"/>
            <a:r>
              <a:rPr lang="tr-TR" sz="4000" b="1" i="1" smtClean="0">
                <a:solidFill>
                  <a:srgbClr val="FF6600"/>
                </a:solidFill>
              </a:rPr>
              <a:t>	</a:t>
            </a:r>
            <a:r>
              <a:rPr lang="tr-TR" sz="4000" b="1" i="1" smtClean="0">
                <a:solidFill>
                  <a:srgbClr val="800080"/>
                </a:solidFill>
              </a:rPr>
              <a:t>1- </a:t>
            </a:r>
            <a:r>
              <a:rPr lang="en-US" sz="4000" b="1" i="1" smtClean="0">
                <a:solidFill>
                  <a:srgbClr val="800080"/>
                </a:solidFill>
              </a:rPr>
              <a:t>SORUMLULUK DUYGUSUNU </a:t>
            </a:r>
            <a:r>
              <a:rPr lang="tr-TR" sz="4000" b="1" i="1" smtClean="0">
                <a:solidFill>
                  <a:srgbClr val="800080"/>
                </a:solidFill>
              </a:rPr>
              <a:t>	</a:t>
            </a:r>
            <a:r>
              <a:rPr lang="en-US" sz="4000" b="1" i="1" smtClean="0">
                <a:solidFill>
                  <a:srgbClr val="800080"/>
                </a:solidFill>
              </a:rPr>
              <a:t>ARTIRMAYA ÇALIŞIN</a:t>
            </a:r>
            <a:r>
              <a:rPr lang="tr-TR" sz="4000" b="1" i="1" smtClean="0">
                <a:solidFill>
                  <a:srgbClr val="800080"/>
                </a:solidFill>
              </a:rPr>
              <a:t/>
            </a:r>
            <a:br>
              <a:rPr lang="tr-TR" sz="4000" b="1" i="1" smtClean="0">
                <a:solidFill>
                  <a:srgbClr val="800080"/>
                </a:solidFill>
              </a:rPr>
            </a:br>
            <a:endParaRPr lang="en-US" sz="4000" b="1" i="1" smtClean="0">
              <a:solidFill>
                <a:srgbClr val="800080"/>
              </a:solidFill>
            </a:endParaRPr>
          </a:p>
        </p:txBody>
      </p:sp>
      <p:sp>
        <p:nvSpPr>
          <p:cNvPr id="5123" name="Rectangle 3"/>
          <p:cNvSpPr>
            <a:spLocks noGrp="1" noChangeArrowheads="1"/>
          </p:cNvSpPr>
          <p:nvPr>
            <p:ph type="subTitle" idx="4294967295"/>
          </p:nvPr>
        </p:nvSpPr>
        <p:spPr>
          <a:xfrm>
            <a:off x="1295400" y="4495800"/>
            <a:ext cx="7010400" cy="1981200"/>
          </a:xfrm>
        </p:spPr>
        <p:txBody>
          <a:bodyPr/>
          <a:lstStyle/>
          <a:p>
            <a:pPr marL="0" indent="0" eaLnBrk="1" hangingPunct="1">
              <a:lnSpc>
                <a:spcPct val="80000"/>
              </a:lnSpc>
              <a:buFont typeface="Wingdings" pitchFamily="2" charset="2"/>
              <a:buNone/>
            </a:pPr>
            <a:r>
              <a:rPr lang="tr-TR" sz="2800" smtClean="0">
                <a:solidFill>
                  <a:srgbClr val="E395BE"/>
                </a:solidFill>
              </a:rPr>
              <a:t>	</a:t>
            </a:r>
            <a:r>
              <a:rPr lang="en-US" smtClean="0"/>
              <a:t>Okul başarısını etkileyen en önemli faktörlerden biri de çocuğun sorumluluk almaya ve başladığı işi bitirmeye alışmasıdır.</a:t>
            </a:r>
            <a:r>
              <a:rPr lang="en-US" smtClean="0">
                <a:solidFill>
                  <a:srgbClr val="E395BE"/>
                </a:solidFill>
              </a:rPr>
              <a:t> </a:t>
            </a:r>
          </a:p>
        </p:txBody>
      </p:sp>
      <p:pic>
        <p:nvPicPr>
          <p:cNvPr id="23556" name="Picture 4" descr="C:\WINDOWS\Desktop\KİTAPÇIK\resimler\çizgi, çalışan kız.gif"/>
          <p:cNvPicPr>
            <a:picLocks noChangeAspect="1" noChangeArrowheads="1"/>
          </p:cNvPicPr>
          <p:nvPr/>
        </p:nvPicPr>
        <p:blipFill>
          <a:blip r:embed="rId2" cstate="print"/>
          <a:srcRect/>
          <a:stretch>
            <a:fillRect/>
          </a:stretch>
        </p:blipFill>
        <p:spPr bwMode="auto">
          <a:xfrm>
            <a:off x="4038600" y="2057400"/>
            <a:ext cx="1609725" cy="2366963"/>
          </a:xfrm>
          <a:prstGeom prst="rect">
            <a:avLst/>
          </a:prstGeom>
          <a:noFill/>
          <a:ln w="9525">
            <a:noFill/>
            <a:miter lim="800000"/>
            <a:headEnd/>
            <a:tailEnd/>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4" presetClass="entr" presetSubtype="0" fill="hold" grpId="0" nodeType="clickEffect">
                                  <p:stCondLst>
                                    <p:cond delay="0"/>
                                  </p:stCondLst>
                                  <p:childTnLst>
                                    <p:set>
                                      <p:cBhvr>
                                        <p:cTn id="10" dur="1" fill="hold">
                                          <p:stCondLst>
                                            <p:cond delay="499"/>
                                          </p:stCondLst>
                                        </p:cTn>
                                        <p:tgtEl>
                                          <p:spTgt spid="5123">
                                            <p:txEl>
                                              <p:pRg st="0" end="0"/>
                                            </p:txEl>
                                          </p:spTgt>
                                        </p:tgtEl>
                                        <p:attrNameLst>
                                          <p:attrName>style.visibility</p:attrName>
                                        </p:attrNameLst>
                                      </p:cBhvr>
                                      <p:to>
                                        <p:strVal val="visible"/>
                                      </p:to>
                                    </p:set>
                                    <p:anim to="" calcmode="lin" valueType="num">
                                      <p:cBhvr>
                                        <p:cTn id="11" dur="1" fill="hold"/>
                                        <p:tgtEl>
                                          <p:spTgt spid="512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utoUpdateAnimBg="0"/>
      <p:bldP spid="5123" grpId="0" build="p" autoUpdateAnimBg="0"/>
    </p:bldLst>
  </p:timing>
</p:sld>
</file>

<file path=ppt/slides/slide2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914400" y="990600"/>
            <a:ext cx="8229600" cy="1676400"/>
          </a:xfrm>
        </p:spPr>
        <p:txBody>
          <a:bodyPr>
            <a:normAutofit fontScale="90000"/>
          </a:bodyPr>
          <a:lstStyle/>
          <a:p>
            <a:pPr eaLnBrk="1" hangingPunct="1"/>
            <a:r>
              <a:rPr lang="tr-TR" sz="4000" b="1" i="1" smtClean="0">
                <a:solidFill>
                  <a:srgbClr val="E395BE"/>
                </a:solidFill>
              </a:rPr>
              <a:t/>
            </a:r>
            <a:br>
              <a:rPr lang="tr-TR" sz="4000" b="1" i="1" smtClean="0">
                <a:solidFill>
                  <a:srgbClr val="E395BE"/>
                </a:solidFill>
              </a:rPr>
            </a:br>
            <a:r>
              <a:rPr lang="tr-TR" sz="4000" b="1" i="1" smtClean="0">
                <a:solidFill>
                  <a:srgbClr val="FF6600"/>
                </a:solidFill>
              </a:rPr>
              <a:t>2- Y</a:t>
            </a:r>
            <a:r>
              <a:rPr lang="en-US" sz="4000" b="1" i="1" smtClean="0">
                <a:solidFill>
                  <a:srgbClr val="FF6600"/>
                </a:solidFill>
              </a:rPr>
              <a:t>AŞINA UYGUN YAPABİLECEĞİ GÖREVLER VERİN</a:t>
            </a:r>
          </a:p>
        </p:txBody>
      </p:sp>
      <p:sp>
        <p:nvSpPr>
          <p:cNvPr id="19459" name="Rectangle 3"/>
          <p:cNvSpPr>
            <a:spLocks noGrp="1" noChangeArrowheads="1"/>
          </p:cNvSpPr>
          <p:nvPr>
            <p:ph type="body" idx="1"/>
          </p:nvPr>
        </p:nvSpPr>
        <p:spPr>
          <a:xfrm>
            <a:off x="1143000" y="4495800"/>
            <a:ext cx="6096000" cy="1647825"/>
          </a:xfrm>
        </p:spPr>
        <p:txBody>
          <a:bodyPr/>
          <a:lstStyle/>
          <a:p>
            <a:pPr eaLnBrk="1" hangingPunct="1">
              <a:lnSpc>
                <a:spcPct val="90000"/>
              </a:lnSpc>
              <a:buFont typeface="Wingdings" pitchFamily="2" charset="2"/>
              <a:buNone/>
            </a:pPr>
            <a:r>
              <a:rPr lang="tr-TR" sz="3600" b="1" i="1" smtClean="0"/>
              <a:t>3- </a:t>
            </a:r>
            <a:r>
              <a:rPr lang="en-US" sz="3600" b="1" i="1" smtClean="0"/>
              <a:t>BAŞARILI OLMUŞ KİŞİLERİ ONA SEVDİRİN VE ÖRNEK GÖSTERİN</a:t>
            </a:r>
            <a:r>
              <a:rPr lang="en-US" sz="3600" smtClean="0"/>
              <a:t> </a:t>
            </a:r>
          </a:p>
        </p:txBody>
      </p:sp>
      <p:pic>
        <p:nvPicPr>
          <p:cNvPr id="24580" name="Picture 5" descr="C:\WINDOWS\Desktop\KİTAPÇIK\resimler\bulaşık yıkayan.jpg"/>
          <p:cNvPicPr>
            <a:picLocks noChangeAspect="1" noChangeArrowheads="1"/>
          </p:cNvPicPr>
          <p:nvPr/>
        </p:nvPicPr>
        <p:blipFill>
          <a:blip r:embed="rId2" cstate="print"/>
          <a:srcRect/>
          <a:stretch>
            <a:fillRect/>
          </a:stretch>
        </p:blipFill>
        <p:spPr bwMode="auto">
          <a:xfrm>
            <a:off x="3581400" y="2057400"/>
            <a:ext cx="2667000" cy="2408238"/>
          </a:xfrm>
          <a:prstGeom prst="rect">
            <a:avLst/>
          </a:prstGeom>
          <a:noFill/>
          <a:ln w="9525">
            <a:noFill/>
            <a:miter lim="800000"/>
            <a:headEnd/>
            <a:tailEnd/>
          </a:ln>
        </p:spPr>
      </p:pic>
    </p:spTree>
  </p:cSld>
  <p:clrMapOvr>
    <a:masterClrMapping/>
  </p:clrMapOvr>
  <p:transition advTm="57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19459">
                                            <p:txEl>
                                              <p:pRg st="0" end="0"/>
                                            </p:txEl>
                                          </p:spTgt>
                                        </p:tgtEl>
                                        <p:attrNameLst>
                                          <p:attrName>style.visibility</p:attrName>
                                        </p:attrNameLst>
                                      </p:cBhvr>
                                      <p:to>
                                        <p:strVal val="visible"/>
                                      </p:to>
                                    </p:set>
                                    <p:anim to="" calcmode="lin" valueType="num">
                                      <p:cBhvr>
                                        <p:cTn id="7" dur="1" fill="hold"/>
                                        <p:tgtEl>
                                          <p:spTgt spid="1945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autoUpdateAnimBg="0"/>
    </p:bldLst>
  </p:timing>
</p:sld>
</file>

<file path=ppt/slides/slide24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1066800" y="457200"/>
            <a:ext cx="7391400" cy="1143000"/>
          </a:xfrm>
        </p:spPr>
        <p:txBody>
          <a:bodyPr>
            <a:normAutofit fontScale="90000"/>
          </a:bodyPr>
          <a:lstStyle/>
          <a:p>
            <a:pPr eaLnBrk="1" hangingPunct="1"/>
            <a:r>
              <a:rPr lang="tr-TR" sz="4000" b="1" i="1" smtClean="0">
                <a:solidFill>
                  <a:srgbClr val="000099"/>
                </a:solidFill>
              </a:rPr>
              <a:t>4- </a:t>
            </a:r>
            <a:r>
              <a:rPr lang="en-US" sz="4000" b="1" i="1" smtClean="0">
                <a:solidFill>
                  <a:srgbClr val="000099"/>
                </a:solidFill>
              </a:rPr>
              <a:t>KENDİNE GÜVENMESİNİ SAĞLAYIN</a:t>
            </a:r>
            <a:r>
              <a:rPr lang="en-US" sz="4000" smtClean="0">
                <a:solidFill>
                  <a:srgbClr val="E395BE"/>
                </a:solidFill>
              </a:rPr>
              <a:t> </a:t>
            </a:r>
          </a:p>
        </p:txBody>
      </p:sp>
      <p:sp>
        <p:nvSpPr>
          <p:cNvPr id="21507" name="Rectangle 3"/>
          <p:cNvSpPr>
            <a:spLocks noGrp="1" noChangeArrowheads="1"/>
          </p:cNvSpPr>
          <p:nvPr>
            <p:ph type="body" idx="1"/>
          </p:nvPr>
        </p:nvSpPr>
        <p:spPr>
          <a:xfrm>
            <a:off x="1514475" y="4648200"/>
            <a:ext cx="7629525" cy="1454150"/>
          </a:xfrm>
        </p:spPr>
        <p:txBody>
          <a:bodyPr>
            <a:normAutofit fontScale="85000" lnSpcReduction="20000"/>
          </a:bodyPr>
          <a:lstStyle/>
          <a:p>
            <a:pPr eaLnBrk="1" hangingPunct="1">
              <a:lnSpc>
                <a:spcPct val="90000"/>
              </a:lnSpc>
              <a:buFont typeface="Wingdings" pitchFamily="2" charset="2"/>
              <a:buNone/>
            </a:pPr>
            <a:r>
              <a:rPr lang="tr-TR" sz="4000" b="1" i="1" smtClean="0">
                <a:solidFill>
                  <a:srgbClr val="CC3300"/>
                </a:solidFill>
              </a:rPr>
              <a:t>5- </a:t>
            </a:r>
            <a:r>
              <a:rPr lang="en-US" sz="4000" b="1" i="1" smtClean="0">
                <a:solidFill>
                  <a:srgbClr val="CC3300"/>
                </a:solidFill>
              </a:rPr>
              <a:t>OKUL ARKADAŞLARI</a:t>
            </a:r>
            <a:endParaRPr lang="tr-TR" sz="4000" b="1" i="1" smtClean="0">
              <a:solidFill>
                <a:srgbClr val="CC3300"/>
              </a:solidFill>
            </a:endParaRPr>
          </a:p>
          <a:p>
            <a:pPr eaLnBrk="1" hangingPunct="1">
              <a:lnSpc>
                <a:spcPct val="90000"/>
              </a:lnSpc>
              <a:buFont typeface="Wingdings" pitchFamily="2" charset="2"/>
              <a:buNone/>
            </a:pPr>
            <a:r>
              <a:rPr lang="en-US" sz="4000" b="1" i="1" smtClean="0">
                <a:solidFill>
                  <a:srgbClr val="CC3300"/>
                </a:solidFill>
              </a:rPr>
              <a:t> İLE İYİ İLİŞKİLER </a:t>
            </a:r>
            <a:endParaRPr lang="tr-TR" sz="4000" b="1" i="1" smtClean="0">
              <a:solidFill>
                <a:srgbClr val="CC3300"/>
              </a:solidFill>
            </a:endParaRPr>
          </a:p>
          <a:p>
            <a:pPr eaLnBrk="1" hangingPunct="1">
              <a:lnSpc>
                <a:spcPct val="90000"/>
              </a:lnSpc>
              <a:buFont typeface="Wingdings" pitchFamily="2" charset="2"/>
              <a:buNone/>
            </a:pPr>
            <a:r>
              <a:rPr lang="en-US" sz="4000" b="1" i="1" smtClean="0">
                <a:solidFill>
                  <a:srgbClr val="CC3300"/>
                </a:solidFill>
              </a:rPr>
              <a:t>KURMASINI SAĞLAYIN</a:t>
            </a:r>
          </a:p>
        </p:txBody>
      </p:sp>
      <p:pic>
        <p:nvPicPr>
          <p:cNvPr id="25604" name="Picture 4" descr="C:\WINDOWS\Desktop\KİTAPÇIK\resimler\çizgi grup.gif"/>
          <p:cNvPicPr>
            <a:picLocks noChangeAspect="1" noChangeArrowheads="1"/>
          </p:cNvPicPr>
          <p:nvPr/>
        </p:nvPicPr>
        <p:blipFill>
          <a:blip r:embed="rId2" cstate="print"/>
          <a:srcRect/>
          <a:stretch>
            <a:fillRect/>
          </a:stretch>
        </p:blipFill>
        <p:spPr bwMode="auto">
          <a:xfrm>
            <a:off x="3962400" y="1219200"/>
            <a:ext cx="2971800" cy="2971800"/>
          </a:xfrm>
          <a:prstGeom prst="rect">
            <a:avLst/>
          </a:prstGeom>
          <a:noFill/>
          <a:ln w="9525">
            <a:noFill/>
            <a:miter lim="800000"/>
            <a:headEnd/>
            <a:tailEnd/>
          </a:ln>
        </p:spPr>
      </p:pic>
    </p:spTree>
  </p:cSld>
  <p:clrMapOvr>
    <a:masterClrMapping/>
  </p:clrMapOvr>
  <p:transition advTm="1584">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1507">
                                            <p:txEl>
                                              <p:pRg st="0" end="0"/>
                                            </p:txEl>
                                          </p:spTgt>
                                        </p:tgtEl>
                                        <p:attrNameLst>
                                          <p:attrName>style.visibility</p:attrName>
                                        </p:attrNameLst>
                                      </p:cBhvr>
                                      <p:to>
                                        <p:strVal val="visible"/>
                                      </p:to>
                                    </p:set>
                                    <p:anim to="" calcmode="lin" valueType="num">
                                      <p:cBhvr>
                                        <p:cTn id="7" dur="1" fill="hold"/>
                                        <p:tgtEl>
                                          <p:spTgt spid="2150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1507">
                                            <p:txEl>
                                              <p:pRg st="1" end="1"/>
                                            </p:txEl>
                                          </p:spTgt>
                                        </p:tgtEl>
                                        <p:attrNameLst>
                                          <p:attrName>style.visibility</p:attrName>
                                        </p:attrNameLst>
                                      </p:cBhvr>
                                      <p:to>
                                        <p:strVal val="visible"/>
                                      </p:to>
                                    </p:set>
                                    <p:anim to="" calcmode="lin" valueType="num">
                                      <p:cBhvr>
                                        <p:cTn id="12" dur="1" fill="hold"/>
                                        <p:tgtEl>
                                          <p:spTgt spid="21507">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1507">
                                            <p:txEl>
                                              <p:pRg st="2" end="2"/>
                                            </p:txEl>
                                          </p:spTgt>
                                        </p:tgtEl>
                                        <p:attrNameLst>
                                          <p:attrName>style.visibility</p:attrName>
                                        </p:attrNameLst>
                                      </p:cBhvr>
                                      <p:to>
                                        <p:strVal val="visible"/>
                                      </p:to>
                                    </p:set>
                                    <p:anim to="" calcmode="lin" valueType="num">
                                      <p:cBhvr>
                                        <p:cTn id="17" dur="1" fill="hold"/>
                                        <p:tgtEl>
                                          <p:spTgt spid="21507">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Text Box 4"/>
          <p:cNvSpPr txBox="1">
            <a:spLocks noChangeArrowheads="1"/>
          </p:cNvSpPr>
          <p:nvPr/>
        </p:nvSpPr>
        <p:spPr bwMode="auto">
          <a:xfrm>
            <a:off x="179512" y="836712"/>
            <a:ext cx="8712969" cy="5201424"/>
          </a:xfrm>
          <a:prstGeom prst="rect">
            <a:avLst/>
          </a:prstGeom>
          <a:noFill/>
          <a:ln w="9525">
            <a:noFill/>
            <a:miter lim="800000"/>
            <a:headEnd/>
            <a:tailEnd/>
          </a:ln>
          <a:effectLst/>
        </p:spPr>
        <p:txBody>
          <a:bodyPr wrap="square">
            <a:spAutoFit/>
          </a:bodyPr>
          <a:lstStyle/>
          <a:p>
            <a:pPr>
              <a:buFont typeface="Wingdings" pitchFamily="2" charset="2"/>
              <a:buChar char="Ø"/>
            </a:pPr>
            <a:endParaRPr lang="tr-TR" sz="2000" b="1" dirty="0">
              <a:solidFill>
                <a:srgbClr val="000099"/>
              </a:solidFill>
            </a:endParaRPr>
          </a:p>
          <a:p>
            <a:endParaRPr lang="tr-TR" sz="2000" b="1" dirty="0">
              <a:solidFill>
                <a:srgbClr val="000099"/>
              </a:solidFill>
            </a:endParaRPr>
          </a:p>
          <a:p>
            <a:pPr>
              <a:buFont typeface="Wingdings" pitchFamily="2" charset="2"/>
              <a:buChar char="Ø"/>
            </a:pPr>
            <a:endParaRPr lang="tr-TR" sz="2000" b="1" dirty="0">
              <a:solidFill>
                <a:srgbClr val="000099"/>
              </a:solidFill>
            </a:endParaRPr>
          </a:p>
          <a:p>
            <a:pPr>
              <a:buFont typeface="Wingdings" pitchFamily="2" charset="2"/>
              <a:buNone/>
            </a:pPr>
            <a:endParaRPr lang="tr-TR" sz="2000" b="1" dirty="0">
              <a:solidFill>
                <a:srgbClr val="000099"/>
              </a:solidFill>
            </a:endParaRPr>
          </a:p>
          <a:p>
            <a:pPr>
              <a:buFont typeface="Wingdings" pitchFamily="2" charset="2"/>
              <a:buChar char="Ø"/>
            </a:pPr>
            <a:endParaRPr lang="tr-TR" sz="2800" b="1" dirty="0" smtClean="0">
              <a:solidFill>
                <a:srgbClr val="000099"/>
              </a:solidFill>
            </a:endParaRPr>
          </a:p>
          <a:p>
            <a:pPr>
              <a:buFont typeface="Wingdings" pitchFamily="2" charset="2"/>
              <a:buChar char="Ø"/>
            </a:pPr>
            <a:endParaRPr lang="tr-TR" sz="2800" b="1" dirty="0" smtClean="0">
              <a:solidFill>
                <a:srgbClr val="000099"/>
              </a:solidFill>
            </a:endParaRPr>
          </a:p>
          <a:p>
            <a:pPr>
              <a:buFont typeface="Wingdings" pitchFamily="2" charset="2"/>
              <a:buChar char="Ø"/>
            </a:pPr>
            <a:r>
              <a:rPr lang="tr-TR" sz="2800" b="1" dirty="0" smtClean="0">
                <a:solidFill>
                  <a:schemeClr val="tx1">
                    <a:lumMod val="85000"/>
                    <a:lumOff val="15000"/>
                  </a:schemeClr>
                </a:solidFill>
              </a:rPr>
              <a:t>Çocuklarınızı </a:t>
            </a:r>
            <a:r>
              <a:rPr lang="tr-TR" sz="2800" b="1" dirty="0">
                <a:solidFill>
                  <a:schemeClr val="tx1">
                    <a:lumMod val="85000"/>
                    <a:lumOff val="15000"/>
                  </a:schemeClr>
                </a:solidFill>
              </a:rPr>
              <a:t>başka çocuklarla ve kardeşleriyle kıyaslamayınız</a:t>
            </a:r>
          </a:p>
          <a:p>
            <a:pPr>
              <a:buFont typeface="Wingdings" pitchFamily="2" charset="2"/>
              <a:buNone/>
            </a:pPr>
            <a:endParaRPr lang="tr-TR" sz="2800" b="1" dirty="0">
              <a:solidFill>
                <a:schemeClr val="tx1">
                  <a:lumMod val="85000"/>
                  <a:lumOff val="15000"/>
                </a:schemeClr>
              </a:solidFill>
            </a:endParaRPr>
          </a:p>
          <a:p>
            <a:pPr>
              <a:buFont typeface="Wingdings" pitchFamily="2" charset="2"/>
              <a:buChar char="Ø"/>
            </a:pPr>
            <a:r>
              <a:rPr lang="tr-TR" sz="2800" b="1" dirty="0">
                <a:solidFill>
                  <a:schemeClr val="tx1">
                    <a:lumMod val="85000"/>
                    <a:lumOff val="15000"/>
                  </a:schemeClr>
                </a:solidFill>
              </a:rPr>
              <a:t>Çocuklarınızı korkutmayınız.</a:t>
            </a:r>
          </a:p>
          <a:p>
            <a:pPr>
              <a:buFont typeface="Wingdings" pitchFamily="2" charset="2"/>
              <a:buNone/>
            </a:pPr>
            <a:endParaRPr lang="tr-TR" sz="2800" b="1" dirty="0">
              <a:solidFill>
                <a:schemeClr val="tx1">
                  <a:lumMod val="85000"/>
                  <a:lumOff val="15000"/>
                </a:schemeClr>
              </a:solidFill>
            </a:endParaRPr>
          </a:p>
          <a:p>
            <a:pPr>
              <a:buFont typeface="Wingdings" pitchFamily="2" charset="2"/>
              <a:buChar char="Ø"/>
            </a:pPr>
            <a:r>
              <a:rPr lang="tr-TR" sz="2800" b="1" dirty="0">
                <a:solidFill>
                  <a:schemeClr val="tx1">
                    <a:lumMod val="85000"/>
                    <a:lumOff val="15000"/>
                  </a:schemeClr>
                </a:solidFill>
              </a:rPr>
              <a:t>Anne baba olarak değişik davranışlar göstermeyin, aynı şekilde davranın</a:t>
            </a:r>
            <a:r>
              <a:rPr lang="tr-TR" sz="2800" b="1" dirty="0" smtClean="0">
                <a:solidFill>
                  <a:schemeClr val="tx1">
                    <a:lumMod val="85000"/>
                    <a:lumOff val="15000"/>
                  </a:schemeClr>
                </a:solidFill>
              </a:rPr>
              <a:t>.</a:t>
            </a:r>
            <a:endParaRPr lang="tr-TR" sz="2800" b="1" dirty="0">
              <a:solidFill>
                <a:schemeClr val="tx1">
                  <a:lumMod val="85000"/>
                  <a:lumOff val="15000"/>
                </a:schemeClr>
              </a:solidFill>
            </a:endParaRPr>
          </a:p>
        </p:txBody>
      </p:sp>
      <p:pic>
        <p:nvPicPr>
          <p:cNvPr id="4098" name="Picture 2" descr="https://encrypted-tbn0.gstatic.com/images?q=tbn:ANd9GcSPEECZuiUz5p5vPNw4lzUA2GTq5fHqfHnCbixspVV4vI-sGGyiKw"/>
          <p:cNvPicPr>
            <a:picLocks noChangeAspect="1" noChangeArrowheads="1"/>
          </p:cNvPicPr>
          <p:nvPr/>
        </p:nvPicPr>
        <p:blipFill>
          <a:blip r:embed="rId2" cstate="print"/>
          <a:srcRect/>
          <a:stretch>
            <a:fillRect/>
          </a:stretch>
        </p:blipFill>
        <p:spPr bwMode="auto">
          <a:xfrm>
            <a:off x="2123728" y="404664"/>
            <a:ext cx="5040560" cy="2376264"/>
          </a:xfrm>
          <a:prstGeom prst="rect">
            <a:avLst/>
          </a:prstGeom>
          <a:noFill/>
        </p:spPr>
      </p:pic>
    </p:spTree>
  </p:cSld>
  <p:clrMapOvr>
    <a:masterClrMapping/>
  </p:clrMapOvr>
  <p:transition advClick="0"/>
  <p:timing>
    <p:tnLst>
      <p:par>
        <p:cTn id="1" dur="indefinite" restart="never" nodeType="tmRoot"/>
      </p:par>
    </p:tnLst>
  </p:timing>
</p:sld>
</file>

<file path=ppt/slides/slide2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914400" y="838200"/>
            <a:ext cx="8229600" cy="1143000"/>
          </a:xfrm>
        </p:spPr>
        <p:txBody>
          <a:bodyPr>
            <a:normAutofit fontScale="90000"/>
          </a:bodyPr>
          <a:lstStyle/>
          <a:p>
            <a:pPr eaLnBrk="1" hangingPunct="1"/>
            <a:r>
              <a:rPr lang="tr-TR" sz="4000" b="1" i="1" smtClean="0">
                <a:solidFill>
                  <a:srgbClr val="FFFF00"/>
                </a:solidFill>
              </a:rPr>
              <a:t>6-  </a:t>
            </a:r>
            <a:r>
              <a:rPr lang="en-US" sz="4000" b="1" i="1" smtClean="0">
                <a:solidFill>
                  <a:srgbClr val="FFFF00"/>
                </a:solidFill>
              </a:rPr>
              <a:t>ONDAN YAPAMAYACAĞI </a:t>
            </a:r>
            <a:r>
              <a:rPr lang="tr-TR" sz="4000" b="1" i="1" smtClean="0">
                <a:solidFill>
                  <a:srgbClr val="FFFF00"/>
                </a:solidFill>
              </a:rPr>
              <a:t>  </a:t>
            </a:r>
            <a:r>
              <a:rPr lang="en-US" sz="4000" b="1" i="1" smtClean="0">
                <a:solidFill>
                  <a:srgbClr val="FFFF00"/>
                </a:solidFill>
              </a:rPr>
              <a:t>ŞEYLERİ İSTEMEYİN</a:t>
            </a:r>
          </a:p>
        </p:txBody>
      </p:sp>
      <p:sp>
        <p:nvSpPr>
          <p:cNvPr id="22531" name="Rectangle 3"/>
          <p:cNvSpPr>
            <a:spLocks noGrp="1" noChangeArrowheads="1"/>
          </p:cNvSpPr>
          <p:nvPr>
            <p:ph type="body" idx="1"/>
          </p:nvPr>
        </p:nvSpPr>
        <p:spPr>
          <a:xfrm>
            <a:off x="914400" y="1905000"/>
            <a:ext cx="8229600" cy="2057400"/>
          </a:xfrm>
        </p:spPr>
        <p:txBody>
          <a:bodyPr>
            <a:normAutofit fontScale="92500"/>
          </a:bodyPr>
          <a:lstStyle/>
          <a:p>
            <a:pPr eaLnBrk="1" hangingPunct="1">
              <a:lnSpc>
                <a:spcPct val="90000"/>
              </a:lnSpc>
              <a:buFont typeface="Wingdings" pitchFamily="2" charset="2"/>
              <a:buNone/>
            </a:pPr>
            <a:endParaRPr lang="tr-TR" sz="3600" b="1" i="1" smtClean="0">
              <a:solidFill>
                <a:srgbClr val="336600"/>
              </a:solidFill>
            </a:endParaRPr>
          </a:p>
          <a:p>
            <a:pPr eaLnBrk="1" hangingPunct="1">
              <a:lnSpc>
                <a:spcPct val="90000"/>
              </a:lnSpc>
              <a:buFont typeface="Wingdings" pitchFamily="2" charset="2"/>
              <a:buNone/>
            </a:pPr>
            <a:r>
              <a:rPr lang="tr-TR" sz="3600" b="1" i="1" smtClean="0">
                <a:solidFill>
                  <a:srgbClr val="9900CC"/>
                </a:solidFill>
              </a:rPr>
              <a:t>7-</a:t>
            </a:r>
            <a:r>
              <a:rPr lang="en-US" sz="3600" b="1" i="1" smtClean="0">
                <a:solidFill>
                  <a:srgbClr val="9900CC"/>
                </a:solidFill>
              </a:rPr>
              <a:t>ONA YAŞINDAN VE OLDUĞUNDAN DAHA</a:t>
            </a:r>
            <a:endParaRPr lang="tr-TR" sz="3600" b="1" i="1" smtClean="0">
              <a:solidFill>
                <a:srgbClr val="9900CC"/>
              </a:solidFill>
            </a:endParaRPr>
          </a:p>
          <a:p>
            <a:pPr eaLnBrk="1" hangingPunct="1">
              <a:lnSpc>
                <a:spcPct val="90000"/>
              </a:lnSpc>
              <a:buFont typeface="Wingdings" pitchFamily="2" charset="2"/>
              <a:buNone/>
            </a:pPr>
            <a:r>
              <a:rPr lang="en-US" sz="3600" b="1" i="1" smtClean="0">
                <a:solidFill>
                  <a:srgbClr val="9900CC"/>
                </a:solidFill>
              </a:rPr>
              <a:t>KÜÇÜKMÜŞ GİBİ DAVRANMAYIN</a:t>
            </a:r>
            <a:r>
              <a:rPr lang="en-US" sz="3600" smtClean="0"/>
              <a:t> </a:t>
            </a:r>
          </a:p>
        </p:txBody>
      </p:sp>
      <p:pic>
        <p:nvPicPr>
          <p:cNvPr id="26628" name="Picture 4" descr="Resim37"/>
          <p:cNvPicPr>
            <a:picLocks noChangeAspect="1" noChangeArrowheads="1"/>
          </p:cNvPicPr>
          <p:nvPr/>
        </p:nvPicPr>
        <p:blipFill>
          <a:blip r:embed="rId2" cstate="print"/>
          <a:srcRect/>
          <a:stretch>
            <a:fillRect/>
          </a:stretch>
        </p:blipFill>
        <p:spPr bwMode="auto">
          <a:xfrm>
            <a:off x="3124200" y="4572000"/>
            <a:ext cx="3240088" cy="2089150"/>
          </a:xfrm>
          <a:prstGeom prst="rect">
            <a:avLst/>
          </a:prstGeom>
          <a:noFill/>
          <a:ln w="9525">
            <a:noFill/>
            <a:miter lim="800000"/>
            <a:headEnd/>
            <a:tailEnd/>
          </a:ln>
        </p:spPr>
      </p:pic>
    </p:spTree>
  </p:cSld>
  <p:clrMapOvr>
    <a:masterClrMapping/>
  </p:clrMapOvr>
  <p:transition advTm="5392">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2531">
                                            <p:txEl>
                                              <p:pRg st="1" end="1"/>
                                            </p:txEl>
                                          </p:spTgt>
                                        </p:tgtEl>
                                        <p:attrNameLst>
                                          <p:attrName>style.visibility</p:attrName>
                                        </p:attrNameLst>
                                      </p:cBhvr>
                                      <p:to>
                                        <p:strVal val="visible"/>
                                      </p:to>
                                    </p:set>
                                    <p:anim to="" calcmode="lin" valueType="num">
                                      <p:cBhvr>
                                        <p:cTn id="7" dur="1" fill="hold"/>
                                        <p:tgtEl>
                                          <p:spTgt spid="22531">
                                            <p:txEl>
                                              <p:pRg st="1" end="1"/>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2531">
                                            <p:txEl>
                                              <p:pRg st="2" end="2"/>
                                            </p:txEl>
                                          </p:spTgt>
                                        </p:tgtEl>
                                        <p:attrNameLst>
                                          <p:attrName>style.visibility</p:attrName>
                                        </p:attrNameLst>
                                      </p:cBhvr>
                                      <p:to>
                                        <p:strVal val="visible"/>
                                      </p:to>
                                    </p:set>
                                    <p:anim to="" calcmode="lin" valueType="num">
                                      <p:cBhvr>
                                        <p:cTn id="12" dur="1" fill="hold"/>
                                        <p:tgtEl>
                                          <p:spTgt spid="22531">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2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838200" y="2819400"/>
            <a:ext cx="8305800" cy="1752600"/>
          </a:xfrm>
        </p:spPr>
        <p:txBody>
          <a:bodyPr>
            <a:normAutofit fontScale="90000"/>
          </a:bodyPr>
          <a:lstStyle/>
          <a:p>
            <a:pPr eaLnBrk="1" hangingPunct="1"/>
            <a:r>
              <a:rPr lang="tr-TR" sz="4000" b="1" i="1" smtClean="0">
                <a:solidFill>
                  <a:srgbClr val="FF6600"/>
                </a:solidFill>
              </a:rPr>
              <a:t>  8- </a:t>
            </a:r>
            <a:r>
              <a:rPr lang="en-US" sz="4000" b="1" i="1" smtClean="0">
                <a:solidFill>
                  <a:srgbClr val="FF6600"/>
                </a:solidFill>
              </a:rPr>
              <a:t>ONUNL</a:t>
            </a:r>
            <a:r>
              <a:rPr lang="tr-TR" sz="4000" b="1" i="1" smtClean="0">
                <a:solidFill>
                  <a:srgbClr val="FF6600"/>
                </a:solidFill>
              </a:rPr>
              <a:t>A </a:t>
            </a:r>
            <a:r>
              <a:rPr lang="en-US" sz="4000" b="1" i="1" smtClean="0">
                <a:solidFill>
                  <a:srgbClr val="FF6600"/>
                </a:solidFill>
              </a:rPr>
              <a:t>BİRLİKTE VAKİT </a:t>
            </a:r>
            <a:r>
              <a:rPr lang="tr-TR" sz="4000" b="1" i="1" smtClean="0">
                <a:solidFill>
                  <a:srgbClr val="FF6600"/>
                </a:solidFill>
              </a:rPr>
              <a:t> </a:t>
            </a:r>
            <a:r>
              <a:rPr lang="en-US" sz="4000" b="1" i="1" smtClean="0">
                <a:solidFill>
                  <a:srgbClr val="FF6600"/>
                </a:solidFill>
              </a:rPr>
              <a:t>GEÇİRİN</a:t>
            </a:r>
            <a:r>
              <a:rPr lang="tr-TR" sz="4000" b="1" i="1" smtClean="0">
                <a:solidFill>
                  <a:srgbClr val="FF6600"/>
                </a:solidFill>
              </a:rPr>
              <a:t>,</a:t>
            </a:r>
            <a:r>
              <a:rPr lang="en-US" sz="4000" b="1" i="1" smtClean="0">
                <a:solidFill>
                  <a:srgbClr val="FF6600"/>
                </a:solidFill>
              </a:rPr>
              <a:t>KENDİNİ İFADE ETMESİNİ SAĞLAYIN</a:t>
            </a:r>
            <a:r>
              <a:rPr lang="en-US" sz="4000" smtClean="0">
                <a:solidFill>
                  <a:srgbClr val="E395BE"/>
                </a:solidFill>
              </a:rPr>
              <a:t> </a:t>
            </a:r>
          </a:p>
        </p:txBody>
      </p:sp>
      <p:sp>
        <p:nvSpPr>
          <p:cNvPr id="23555" name="Rectangle 3"/>
          <p:cNvSpPr>
            <a:spLocks noGrp="1" noChangeArrowheads="1"/>
          </p:cNvSpPr>
          <p:nvPr>
            <p:ph type="body" idx="1"/>
          </p:nvPr>
        </p:nvSpPr>
        <p:spPr>
          <a:xfrm>
            <a:off x="838200" y="4953000"/>
            <a:ext cx="8305800" cy="1524000"/>
          </a:xfrm>
        </p:spPr>
        <p:txBody>
          <a:bodyPr/>
          <a:lstStyle/>
          <a:p>
            <a:pPr eaLnBrk="1" hangingPunct="1">
              <a:lnSpc>
                <a:spcPct val="90000"/>
              </a:lnSpc>
              <a:buFont typeface="Wingdings" pitchFamily="2" charset="2"/>
              <a:buNone/>
            </a:pPr>
            <a:r>
              <a:rPr lang="tr-TR" sz="4000" b="1" i="1" smtClean="0"/>
              <a:t>9- </a:t>
            </a:r>
            <a:r>
              <a:rPr lang="en-US" sz="4000" b="1" i="1" smtClean="0"/>
              <a:t>UYGUN OLMAYAN ARKADAŞLARINI ONUNLA KONUŞUN</a:t>
            </a:r>
          </a:p>
        </p:txBody>
      </p:sp>
      <p:pic>
        <p:nvPicPr>
          <p:cNvPr id="27652" name="Picture 4" descr="C:\WINDOWS\Desktop\KİTAPÇIK\resimler\çizgi aile.gif"/>
          <p:cNvPicPr>
            <a:picLocks noChangeAspect="1" noChangeArrowheads="1"/>
          </p:cNvPicPr>
          <p:nvPr/>
        </p:nvPicPr>
        <p:blipFill>
          <a:blip r:embed="rId2" cstate="print"/>
          <a:srcRect/>
          <a:stretch>
            <a:fillRect/>
          </a:stretch>
        </p:blipFill>
        <p:spPr bwMode="auto">
          <a:xfrm>
            <a:off x="3657600" y="228600"/>
            <a:ext cx="2424113" cy="2438400"/>
          </a:xfrm>
          <a:prstGeom prst="rect">
            <a:avLst/>
          </a:prstGeom>
          <a:noFill/>
          <a:ln w="9525">
            <a:noFill/>
            <a:miter lim="800000"/>
            <a:headEnd/>
            <a:tailEnd/>
          </a:ln>
        </p:spPr>
      </p:pic>
    </p:spTree>
  </p:cSld>
  <p:clrMapOvr>
    <a:masterClrMapping/>
  </p:clrMapOvr>
  <p:transition advTm="489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3555">
                                            <p:txEl>
                                              <p:pRg st="0" end="0"/>
                                            </p:txEl>
                                          </p:spTgt>
                                        </p:tgtEl>
                                        <p:attrNameLst>
                                          <p:attrName>style.visibility</p:attrName>
                                        </p:attrNameLst>
                                      </p:cBhvr>
                                      <p:to>
                                        <p:strVal val="visible"/>
                                      </p:to>
                                    </p:set>
                                    <p:anim to="" calcmode="lin" valueType="num">
                                      <p:cBhvr>
                                        <p:cTn id="7" dur="1" fill="hold"/>
                                        <p:tgtEl>
                                          <p:spTgt spid="2355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p" autoUpdateAnimBg="0"/>
    </p:bldLst>
  </p:timing>
</p:sld>
</file>

<file path=ppt/slides/slide2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914400" y="838200"/>
            <a:ext cx="8229600" cy="2057400"/>
          </a:xfrm>
        </p:spPr>
        <p:txBody>
          <a:bodyPr/>
          <a:lstStyle/>
          <a:p>
            <a:pPr eaLnBrk="1" hangingPunct="1"/>
            <a:r>
              <a:rPr lang="tr-TR" sz="4000" b="1" i="1" smtClean="0">
                <a:solidFill>
                  <a:srgbClr val="A62C6C"/>
                </a:solidFill>
              </a:rPr>
              <a:t>10- </a:t>
            </a:r>
            <a:r>
              <a:rPr lang="en-US" sz="4000" b="1" i="1" smtClean="0">
                <a:solidFill>
                  <a:srgbClr val="A62C6C"/>
                </a:solidFill>
              </a:rPr>
              <a:t>ONUN OKUL BAŞARILARINI </a:t>
            </a:r>
            <a:r>
              <a:rPr lang="tr-TR" sz="4000" b="1" i="1" smtClean="0">
                <a:solidFill>
                  <a:srgbClr val="A62C6C"/>
                </a:solidFill>
              </a:rPr>
              <a:t>	</a:t>
            </a:r>
            <a:r>
              <a:rPr lang="en-US" sz="4000" b="1" i="1" smtClean="0">
                <a:solidFill>
                  <a:srgbClr val="A62C6C"/>
                </a:solidFill>
              </a:rPr>
              <a:t>UYGUN BİR ŞEKİLDE </a:t>
            </a:r>
            <a:r>
              <a:rPr lang="tr-TR" sz="4000" b="1" i="1" smtClean="0">
                <a:solidFill>
                  <a:srgbClr val="A62C6C"/>
                </a:solidFill>
              </a:rPr>
              <a:t>	</a:t>
            </a:r>
            <a:r>
              <a:rPr lang="en-US" sz="4000" b="1" i="1" smtClean="0">
                <a:solidFill>
                  <a:srgbClr val="A62C6C"/>
                </a:solidFill>
              </a:rPr>
              <a:t>ÖDÜLLENDİRİN</a:t>
            </a:r>
            <a:r>
              <a:rPr lang="en-US" sz="4000" smtClean="0">
                <a:solidFill>
                  <a:srgbClr val="E395BE"/>
                </a:solidFill>
              </a:rPr>
              <a:t> </a:t>
            </a:r>
          </a:p>
        </p:txBody>
      </p:sp>
      <p:sp>
        <p:nvSpPr>
          <p:cNvPr id="25603" name="Rectangle 3"/>
          <p:cNvSpPr>
            <a:spLocks noGrp="1" noChangeArrowheads="1"/>
          </p:cNvSpPr>
          <p:nvPr>
            <p:ph type="body" idx="1"/>
          </p:nvPr>
        </p:nvSpPr>
        <p:spPr>
          <a:xfrm>
            <a:off x="762000" y="3276600"/>
            <a:ext cx="8382000" cy="1447800"/>
          </a:xfrm>
        </p:spPr>
        <p:txBody>
          <a:bodyPr/>
          <a:lstStyle/>
          <a:p>
            <a:pPr eaLnBrk="1" hangingPunct="1">
              <a:lnSpc>
                <a:spcPct val="90000"/>
              </a:lnSpc>
              <a:buFont typeface="Wingdings" pitchFamily="2" charset="2"/>
              <a:buNone/>
            </a:pPr>
            <a:r>
              <a:rPr lang="tr-TR" sz="3600" b="1" i="1" smtClean="0">
                <a:solidFill>
                  <a:srgbClr val="000066"/>
                </a:solidFill>
              </a:rPr>
              <a:t>11- </a:t>
            </a:r>
            <a:r>
              <a:rPr lang="en-US" sz="3600" b="1" i="1" smtClean="0">
                <a:solidFill>
                  <a:srgbClr val="000066"/>
                </a:solidFill>
              </a:rPr>
              <a:t>ONA HER ZAMAN CESARET </a:t>
            </a:r>
            <a:r>
              <a:rPr lang="tr-TR" sz="3600" b="1" i="1" smtClean="0">
                <a:solidFill>
                  <a:srgbClr val="000066"/>
                </a:solidFill>
              </a:rPr>
              <a:t>	</a:t>
            </a:r>
            <a:r>
              <a:rPr lang="en-US" sz="3600" b="1" i="1" smtClean="0">
                <a:solidFill>
                  <a:srgbClr val="000066"/>
                </a:solidFill>
              </a:rPr>
              <a:t>VERİN , </a:t>
            </a:r>
            <a:endParaRPr lang="tr-TR" sz="3600" b="1" i="1" smtClean="0">
              <a:solidFill>
                <a:srgbClr val="000066"/>
              </a:solidFill>
            </a:endParaRPr>
          </a:p>
          <a:p>
            <a:pPr eaLnBrk="1" hangingPunct="1">
              <a:lnSpc>
                <a:spcPct val="90000"/>
              </a:lnSpc>
              <a:buFont typeface="Wingdings" pitchFamily="2" charset="2"/>
              <a:buNone/>
            </a:pPr>
            <a:r>
              <a:rPr lang="tr-TR" sz="3600" b="1" i="1" smtClean="0">
                <a:solidFill>
                  <a:srgbClr val="000066"/>
                </a:solidFill>
              </a:rPr>
              <a:t>		</a:t>
            </a:r>
            <a:r>
              <a:rPr lang="en-US" sz="3600" b="1" i="1" smtClean="0">
                <a:solidFill>
                  <a:srgbClr val="000066"/>
                </a:solidFill>
              </a:rPr>
              <a:t>DESTEKLEYİN</a:t>
            </a:r>
            <a:r>
              <a:rPr lang="en-US" sz="3600" smtClean="0">
                <a:solidFill>
                  <a:srgbClr val="000066"/>
                </a:solidFill>
              </a:rPr>
              <a:t> </a:t>
            </a:r>
          </a:p>
        </p:txBody>
      </p:sp>
      <p:pic>
        <p:nvPicPr>
          <p:cNvPr id="28676" name="Picture 4" descr="C:\WINDOWS\Desktop\KİTAPÇIK\resimler\bisikletli kız.jpg"/>
          <p:cNvPicPr>
            <a:picLocks noChangeAspect="1" noChangeArrowheads="1"/>
          </p:cNvPicPr>
          <p:nvPr/>
        </p:nvPicPr>
        <p:blipFill>
          <a:blip r:embed="rId2" cstate="print"/>
          <a:srcRect/>
          <a:stretch>
            <a:fillRect/>
          </a:stretch>
        </p:blipFill>
        <p:spPr bwMode="auto">
          <a:xfrm>
            <a:off x="5562600" y="3962400"/>
            <a:ext cx="2311400" cy="2641600"/>
          </a:xfrm>
          <a:prstGeom prst="rect">
            <a:avLst/>
          </a:prstGeom>
          <a:noFill/>
          <a:ln w="9525">
            <a:noFill/>
            <a:miter lim="800000"/>
            <a:headEnd/>
            <a:tailEnd/>
          </a:ln>
        </p:spPr>
      </p:pic>
    </p:spTree>
  </p:cSld>
  <p:clrMapOvr>
    <a:masterClrMapping/>
  </p:clrMapOvr>
  <p:transition advTm="5392">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5603">
                                            <p:txEl>
                                              <p:pRg st="0" end="0"/>
                                            </p:txEl>
                                          </p:spTgt>
                                        </p:tgtEl>
                                        <p:attrNameLst>
                                          <p:attrName>style.visibility</p:attrName>
                                        </p:attrNameLst>
                                      </p:cBhvr>
                                      <p:to>
                                        <p:strVal val="visible"/>
                                      </p:to>
                                    </p:set>
                                    <p:anim to="" calcmode="lin" valueType="num">
                                      <p:cBhvr>
                                        <p:cTn id="7" dur="1" fill="hold"/>
                                        <p:tgtEl>
                                          <p:spTgt spid="2560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5603">
                                            <p:txEl>
                                              <p:pRg st="1" end="1"/>
                                            </p:txEl>
                                          </p:spTgt>
                                        </p:tgtEl>
                                        <p:attrNameLst>
                                          <p:attrName>style.visibility</p:attrName>
                                        </p:attrNameLst>
                                      </p:cBhvr>
                                      <p:to>
                                        <p:strVal val="visible"/>
                                      </p:to>
                                    </p:set>
                                    <p:anim to="" calcmode="lin" valueType="num">
                                      <p:cBhvr>
                                        <p:cTn id="12" dur="1" fill="hold"/>
                                        <p:tgtEl>
                                          <p:spTgt spid="2560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2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914400" y="762000"/>
            <a:ext cx="8229600" cy="2133600"/>
          </a:xfrm>
        </p:spPr>
        <p:txBody>
          <a:bodyPr/>
          <a:lstStyle/>
          <a:p>
            <a:pPr eaLnBrk="1" hangingPunct="1"/>
            <a:r>
              <a:rPr lang="tr-TR" sz="4000" b="1" i="1" smtClean="0">
                <a:solidFill>
                  <a:srgbClr val="FF6600"/>
                </a:solidFill>
              </a:rPr>
              <a:t>12- </a:t>
            </a:r>
            <a:r>
              <a:rPr lang="en-US" sz="4000" b="1" i="1" smtClean="0">
                <a:solidFill>
                  <a:srgbClr val="FF6600"/>
                </a:solidFill>
              </a:rPr>
              <a:t>BAŞARISIZLIKLARI İÇİN </a:t>
            </a:r>
            <a:r>
              <a:rPr lang="tr-TR" sz="4000" b="1" i="1" smtClean="0">
                <a:solidFill>
                  <a:srgbClr val="FF6600"/>
                </a:solidFill>
              </a:rPr>
              <a:t>	</a:t>
            </a:r>
            <a:r>
              <a:rPr lang="en-US" sz="4000" b="1" i="1" smtClean="0">
                <a:solidFill>
                  <a:srgbClr val="FF6600"/>
                </a:solidFill>
              </a:rPr>
              <a:t>KONUŞUN , ONU BAŞARIYA </a:t>
            </a:r>
            <a:r>
              <a:rPr lang="tr-TR" sz="4000" b="1" i="1" smtClean="0">
                <a:solidFill>
                  <a:srgbClr val="FF6600"/>
                </a:solidFill>
              </a:rPr>
              <a:t>	</a:t>
            </a:r>
            <a:r>
              <a:rPr lang="en-US" sz="4000" b="1" i="1" smtClean="0">
                <a:solidFill>
                  <a:srgbClr val="FF6600"/>
                </a:solidFill>
              </a:rPr>
              <a:t>MOTİVE EDİN</a:t>
            </a:r>
          </a:p>
        </p:txBody>
      </p:sp>
      <p:sp>
        <p:nvSpPr>
          <p:cNvPr id="26627" name="Rectangle 3"/>
          <p:cNvSpPr>
            <a:spLocks noGrp="1" noChangeArrowheads="1"/>
          </p:cNvSpPr>
          <p:nvPr>
            <p:ph type="body" idx="1"/>
          </p:nvPr>
        </p:nvSpPr>
        <p:spPr>
          <a:xfrm>
            <a:off x="4495800" y="3048000"/>
            <a:ext cx="5029200" cy="3200400"/>
          </a:xfrm>
        </p:spPr>
        <p:txBody>
          <a:bodyPr/>
          <a:lstStyle/>
          <a:p>
            <a:pPr eaLnBrk="1" hangingPunct="1">
              <a:lnSpc>
                <a:spcPct val="90000"/>
              </a:lnSpc>
              <a:buFont typeface="Wingdings" pitchFamily="2" charset="2"/>
              <a:buNone/>
            </a:pPr>
            <a:r>
              <a:rPr lang="tr-TR" sz="4000" b="1" i="1" smtClean="0">
                <a:solidFill>
                  <a:srgbClr val="336600"/>
                </a:solidFill>
              </a:rPr>
              <a:t>13- </a:t>
            </a:r>
            <a:r>
              <a:rPr lang="en-US" sz="4000" b="1" i="1" smtClean="0">
                <a:solidFill>
                  <a:srgbClr val="336600"/>
                </a:solidFill>
              </a:rPr>
              <a:t>ÖĞRETMENİ </a:t>
            </a:r>
            <a:r>
              <a:rPr lang="tr-TR" sz="4000" b="1" i="1" smtClean="0">
                <a:solidFill>
                  <a:srgbClr val="336600"/>
                </a:solidFill>
              </a:rPr>
              <a:t>	</a:t>
            </a:r>
            <a:r>
              <a:rPr lang="en-US" sz="4000" b="1" i="1" smtClean="0">
                <a:solidFill>
                  <a:srgbClr val="336600"/>
                </a:solidFill>
              </a:rPr>
              <a:t>İLE ONUN </a:t>
            </a:r>
            <a:r>
              <a:rPr lang="tr-TR" sz="4000" b="1" i="1" smtClean="0">
                <a:solidFill>
                  <a:srgbClr val="336600"/>
                </a:solidFill>
              </a:rPr>
              <a:t>	</a:t>
            </a:r>
            <a:r>
              <a:rPr lang="en-US" sz="4000" b="1" i="1" smtClean="0">
                <a:solidFill>
                  <a:srgbClr val="336600"/>
                </a:solidFill>
              </a:rPr>
              <a:t>HAKKINDA </a:t>
            </a:r>
            <a:r>
              <a:rPr lang="tr-TR" sz="4000" b="1" i="1" smtClean="0">
                <a:solidFill>
                  <a:srgbClr val="336600"/>
                </a:solidFill>
              </a:rPr>
              <a:t>	</a:t>
            </a:r>
            <a:r>
              <a:rPr lang="en-US" sz="4000" b="1" i="1" smtClean="0">
                <a:solidFill>
                  <a:srgbClr val="336600"/>
                </a:solidFill>
              </a:rPr>
              <a:t>SIK SIK</a:t>
            </a:r>
            <a:endParaRPr lang="tr-TR" sz="4000" b="1" i="1" smtClean="0">
              <a:solidFill>
                <a:srgbClr val="336600"/>
              </a:solidFill>
            </a:endParaRPr>
          </a:p>
          <a:p>
            <a:pPr eaLnBrk="1" hangingPunct="1">
              <a:lnSpc>
                <a:spcPct val="90000"/>
              </a:lnSpc>
              <a:buFont typeface="Wingdings" pitchFamily="2" charset="2"/>
              <a:buNone/>
            </a:pPr>
            <a:r>
              <a:rPr lang="en-US" sz="4000" b="1" i="1" smtClean="0">
                <a:solidFill>
                  <a:srgbClr val="336600"/>
                </a:solidFill>
              </a:rPr>
              <a:t> </a:t>
            </a:r>
            <a:r>
              <a:rPr lang="tr-TR" sz="4000" b="1" i="1" smtClean="0">
                <a:solidFill>
                  <a:srgbClr val="336600"/>
                </a:solidFill>
              </a:rPr>
              <a:t>	</a:t>
            </a:r>
            <a:r>
              <a:rPr lang="en-US" sz="4000" b="1" i="1" smtClean="0">
                <a:solidFill>
                  <a:srgbClr val="336600"/>
                </a:solidFill>
              </a:rPr>
              <a:t>İLETİŞİME GİRİN</a:t>
            </a:r>
            <a:r>
              <a:rPr lang="en-US" sz="4000" smtClean="0">
                <a:solidFill>
                  <a:srgbClr val="336600"/>
                </a:solidFill>
              </a:rPr>
              <a:t> </a:t>
            </a:r>
          </a:p>
        </p:txBody>
      </p:sp>
      <p:pic>
        <p:nvPicPr>
          <p:cNvPr id="29700" name="Picture 4" descr="C:\WINDOWS\Desktop\KİTAPÇIK\resimler\masada etkinlik.jpg"/>
          <p:cNvPicPr>
            <a:picLocks noChangeAspect="1" noChangeArrowheads="1"/>
          </p:cNvPicPr>
          <p:nvPr/>
        </p:nvPicPr>
        <p:blipFill>
          <a:blip r:embed="rId2" cstate="print"/>
          <a:srcRect/>
          <a:stretch>
            <a:fillRect/>
          </a:stretch>
        </p:blipFill>
        <p:spPr bwMode="auto">
          <a:xfrm>
            <a:off x="1295400" y="3352800"/>
            <a:ext cx="2781300" cy="2781300"/>
          </a:xfrm>
          <a:prstGeom prst="rect">
            <a:avLst/>
          </a:prstGeom>
          <a:noFill/>
          <a:ln w="9525">
            <a:noFill/>
            <a:miter lim="800000"/>
            <a:headEnd/>
            <a:tailEnd/>
          </a:ln>
        </p:spPr>
      </p:pic>
    </p:spTree>
  </p:cSld>
  <p:clrMapOvr>
    <a:masterClrMapping/>
  </p:clrMapOvr>
  <p:transition advTm="108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anim to="" calcmode="lin" valueType="num">
                                      <p:cBhvr>
                                        <p:cTn id="7" dur="1" fill="hold"/>
                                        <p:tgtEl>
                                          <p:spTgt spid="26627">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6627">
                                            <p:txEl>
                                              <p:pRg st="1" end="1"/>
                                            </p:txEl>
                                          </p:spTgt>
                                        </p:tgtEl>
                                        <p:attrNameLst>
                                          <p:attrName>style.visibility</p:attrName>
                                        </p:attrNameLst>
                                      </p:cBhvr>
                                      <p:to>
                                        <p:strVal val="visible"/>
                                      </p:to>
                                    </p:set>
                                    <p:anim to="" calcmode="lin" valueType="num">
                                      <p:cBhvr>
                                        <p:cTn id="12" dur="1" fill="hold"/>
                                        <p:tgtEl>
                                          <p:spTgt spid="26627">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2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838200" y="533400"/>
            <a:ext cx="8305800" cy="2057400"/>
          </a:xfrm>
        </p:spPr>
        <p:txBody>
          <a:bodyPr/>
          <a:lstStyle/>
          <a:p>
            <a:pPr eaLnBrk="1" hangingPunct="1"/>
            <a:r>
              <a:rPr lang="tr-TR" sz="4000" b="1" i="1" smtClean="0">
                <a:solidFill>
                  <a:srgbClr val="00CCFF"/>
                </a:solidFill>
              </a:rPr>
              <a:t>14- </a:t>
            </a:r>
            <a:r>
              <a:rPr lang="en-US" sz="4000" b="1" i="1" smtClean="0">
                <a:solidFill>
                  <a:srgbClr val="00CCFF"/>
                </a:solidFill>
              </a:rPr>
              <a:t>ÖĞRETMENİNİN ONUN </a:t>
            </a:r>
            <a:r>
              <a:rPr lang="tr-TR" sz="4000" b="1" i="1" smtClean="0">
                <a:solidFill>
                  <a:srgbClr val="00CCFF"/>
                </a:solidFill>
              </a:rPr>
              <a:t>	</a:t>
            </a:r>
            <a:r>
              <a:rPr lang="en-US" sz="4000" b="1" i="1" smtClean="0">
                <a:solidFill>
                  <a:srgbClr val="00CCFF"/>
                </a:solidFill>
              </a:rPr>
              <a:t>HAKKINDAKİ ÖNERİLERİNİ </a:t>
            </a:r>
            <a:r>
              <a:rPr lang="tr-TR" sz="4000" b="1" i="1" smtClean="0">
                <a:solidFill>
                  <a:srgbClr val="00CCFF"/>
                </a:solidFill>
              </a:rPr>
              <a:t>	</a:t>
            </a:r>
            <a:r>
              <a:rPr lang="en-US" sz="4000" b="1" i="1" smtClean="0">
                <a:solidFill>
                  <a:srgbClr val="00CCFF"/>
                </a:solidFill>
              </a:rPr>
              <a:t>DİKKATE ALIN</a:t>
            </a:r>
            <a:r>
              <a:rPr lang="en-US" sz="4000" smtClean="0">
                <a:solidFill>
                  <a:srgbClr val="E395BE"/>
                </a:solidFill>
              </a:rPr>
              <a:t> </a:t>
            </a:r>
          </a:p>
        </p:txBody>
      </p:sp>
      <p:sp>
        <p:nvSpPr>
          <p:cNvPr id="27651" name="Rectangle 3"/>
          <p:cNvSpPr>
            <a:spLocks noGrp="1" noChangeArrowheads="1"/>
          </p:cNvSpPr>
          <p:nvPr>
            <p:ph type="body" idx="1"/>
          </p:nvPr>
        </p:nvSpPr>
        <p:spPr>
          <a:xfrm>
            <a:off x="914400" y="2895600"/>
            <a:ext cx="7772400" cy="1454150"/>
          </a:xfrm>
        </p:spPr>
        <p:txBody>
          <a:bodyPr>
            <a:normAutofit fontScale="92500"/>
          </a:bodyPr>
          <a:lstStyle/>
          <a:p>
            <a:pPr eaLnBrk="1" hangingPunct="1">
              <a:lnSpc>
                <a:spcPct val="90000"/>
              </a:lnSpc>
              <a:buFont typeface="Wingdings" pitchFamily="2" charset="2"/>
              <a:buNone/>
            </a:pPr>
            <a:r>
              <a:rPr lang="tr-TR" sz="4000" b="1" i="1" smtClean="0">
                <a:solidFill>
                  <a:srgbClr val="000066"/>
                </a:solidFill>
              </a:rPr>
              <a:t>15- </a:t>
            </a:r>
            <a:r>
              <a:rPr lang="en-US" sz="4000" b="1" i="1" smtClean="0">
                <a:solidFill>
                  <a:srgbClr val="000066"/>
                </a:solidFill>
              </a:rPr>
              <a:t>HAYATTA DÜZENLİ VE PROGRAMLI OLMASINA YARDIMCI OLUN</a:t>
            </a:r>
          </a:p>
        </p:txBody>
      </p:sp>
      <p:pic>
        <p:nvPicPr>
          <p:cNvPr id="30724" name="Picture 4" descr="C:\WINDOWS\Desktop\KİTAPÇIK\resimler\çizgi deney.gif"/>
          <p:cNvPicPr>
            <a:picLocks noChangeAspect="1" noChangeArrowheads="1"/>
          </p:cNvPicPr>
          <p:nvPr/>
        </p:nvPicPr>
        <p:blipFill>
          <a:blip r:embed="rId2" cstate="print"/>
          <a:srcRect/>
          <a:stretch>
            <a:fillRect/>
          </a:stretch>
        </p:blipFill>
        <p:spPr bwMode="auto">
          <a:xfrm>
            <a:off x="5943600" y="4191000"/>
            <a:ext cx="1943100" cy="2468563"/>
          </a:xfrm>
          <a:prstGeom prst="rect">
            <a:avLst/>
          </a:prstGeom>
          <a:noFill/>
          <a:ln w="9525">
            <a:noFill/>
            <a:miter lim="800000"/>
            <a:headEnd/>
            <a:tailEnd/>
          </a:ln>
        </p:spPr>
      </p:pic>
    </p:spTree>
  </p:cSld>
  <p:clrMapOvr>
    <a:masterClrMapping/>
  </p:clrMapOvr>
  <p:transition advTm="60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7651">
                                            <p:txEl>
                                              <p:pRg st="0" end="0"/>
                                            </p:txEl>
                                          </p:spTgt>
                                        </p:tgtEl>
                                        <p:attrNameLst>
                                          <p:attrName>style.visibility</p:attrName>
                                        </p:attrNameLst>
                                      </p:cBhvr>
                                      <p:to>
                                        <p:strVal val="visible"/>
                                      </p:to>
                                    </p:set>
                                    <p:anim to="" calcmode="lin" valueType="num">
                                      <p:cBhvr>
                                        <p:cTn id="7" dur="1" fill="hold"/>
                                        <p:tgtEl>
                                          <p:spTgt spid="2765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2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371600" y="762000"/>
            <a:ext cx="8229600" cy="2286000"/>
          </a:xfrm>
        </p:spPr>
        <p:txBody>
          <a:bodyPr/>
          <a:lstStyle/>
          <a:p>
            <a:pPr eaLnBrk="1" hangingPunct="1"/>
            <a:r>
              <a:rPr lang="tr-TR" sz="3600" b="1" i="1" smtClean="0">
                <a:solidFill>
                  <a:srgbClr val="660066"/>
                </a:solidFill>
              </a:rPr>
              <a:t>16- </a:t>
            </a:r>
            <a:r>
              <a:rPr lang="en-US" sz="3600" b="1" i="1" smtClean="0">
                <a:solidFill>
                  <a:srgbClr val="660066"/>
                </a:solidFill>
              </a:rPr>
              <a:t>ONUN STRES FAKTÖRLERİNİ HESABA KATIN , PSİKOLOJİK DURUMUNA DİKKAT EDİN</a:t>
            </a:r>
          </a:p>
        </p:txBody>
      </p:sp>
      <p:sp>
        <p:nvSpPr>
          <p:cNvPr id="28675" name="Rectangle 3"/>
          <p:cNvSpPr>
            <a:spLocks noGrp="1" noChangeArrowheads="1"/>
          </p:cNvSpPr>
          <p:nvPr>
            <p:ph type="body" idx="1"/>
          </p:nvPr>
        </p:nvSpPr>
        <p:spPr>
          <a:xfrm>
            <a:off x="4419600" y="3505200"/>
            <a:ext cx="4724400" cy="3352800"/>
          </a:xfrm>
        </p:spPr>
        <p:txBody>
          <a:bodyPr/>
          <a:lstStyle/>
          <a:p>
            <a:pPr eaLnBrk="1" hangingPunct="1">
              <a:buFont typeface="Wingdings" pitchFamily="2" charset="2"/>
              <a:buNone/>
            </a:pPr>
            <a:r>
              <a:rPr lang="tr-TR" sz="3600" b="1" i="1" smtClean="0">
                <a:solidFill>
                  <a:srgbClr val="FFFF00"/>
                </a:solidFill>
              </a:rPr>
              <a:t>17- </a:t>
            </a:r>
            <a:r>
              <a:rPr lang="en-US" sz="3600" b="1" i="1" smtClean="0">
                <a:solidFill>
                  <a:srgbClr val="FFFF00"/>
                </a:solidFill>
              </a:rPr>
              <a:t>AİLE İÇİ HUZURU VE SEVGİ ORTAMINI ONUN İÇİN HAZIRLAYIN</a:t>
            </a:r>
            <a:r>
              <a:rPr lang="en-US" sz="2800" smtClean="0"/>
              <a:t> </a:t>
            </a:r>
          </a:p>
        </p:txBody>
      </p:sp>
      <p:pic>
        <p:nvPicPr>
          <p:cNvPr id="31748" name="Picture 7" descr="C:\WINDOWS\Desktop\KİTAPÇIK\resimler\koşan  çocuklar.jpg"/>
          <p:cNvPicPr>
            <a:picLocks noChangeAspect="1" noChangeArrowheads="1"/>
          </p:cNvPicPr>
          <p:nvPr/>
        </p:nvPicPr>
        <p:blipFill>
          <a:blip r:embed="rId2" cstate="print"/>
          <a:srcRect t="37259"/>
          <a:stretch>
            <a:fillRect/>
          </a:stretch>
        </p:blipFill>
        <p:spPr bwMode="auto">
          <a:xfrm>
            <a:off x="1066800" y="3810000"/>
            <a:ext cx="3200400" cy="1708150"/>
          </a:xfrm>
          <a:prstGeom prst="rect">
            <a:avLst/>
          </a:prstGeom>
          <a:noFill/>
          <a:ln w="9525">
            <a:noFill/>
            <a:miter lim="800000"/>
            <a:headEnd/>
            <a:tailEnd/>
          </a:ln>
        </p:spPr>
      </p:pic>
    </p:spTree>
  </p:cSld>
  <p:clrMapOvr>
    <a:masterClrMapping/>
  </p:clrMapOvr>
  <p:transition advTm="60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8675">
                                            <p:txEl>
                                              <p:pRg st="0" end="0"/>
                                            </p:txEl>
                                          </p:spTgt>
                                        </p:tgtEl>
                                        <p:attrNameLst>
                                          <p:attrName>style.visibility</p:attrName>
                                        </p:attrNameLst>
                                      </p:cBhvr>
                                      <p:to>
                                        <p:strVal val="visible"/>
                                      </p:to>
                                    </p:set>
                                    <p:anim to="" calcmode="lin" valueType="num">
                                      <p:cBhvr>
                                        <p:cTn id="7" dur="1" fill="hold"/>
                                        <p:tgtEl>
                                          <p:spTgt spid="2867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autoUpdateAnimBg="0"/>
    </p:bldLst>
  </p:timing>
</p:sld>
</file>

<file path=ppt/slides/slide2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990600" y="914400"/>
            <a:ext cx="8153400" cy="2057400"/>
          </a:xfrm>
        </p:spPr>
        <p:txBody>
          <a:bodyPr/>
          <a:lstStyle/>
          <a:p>
            <a:pPr eaLnBrk="1" hangingPunct="1"/>
            <a:r>
              <a:rPr lang="tr-TR" sz="4000" b="1" i="1" smtClean="0">
                <a:solidFill>
                  <a:srgbClr val="A50021"/>
                </a:solidFill>
              </a:rPr>
              <a:t>18- </a:t>
            </a:r>
            <a:r>
              <a:rPr lang="en-US" sz="4000" b="1" i="1" smtClean="0">
                <a:solidFill>
                  <a:srgbClr val="A50021"/>
                </a:solidFill>
              </a:rPr>
              <a:t>ANNE VE BABA BİRLİKTE DERSLERİ KONUSUNDA DESTEK OLUN</a:t>
            </a:r>
          </a:p>
        </p:txBody>
      </p:sp>
      <p:sp>
        <p:nvSpPr>
          <p:cNvPr id="29699" name="Rectangle 3"/>
          <p:cNvSpPr>
            <a:spLocks noGrp="1" noChangeArrowheads="1"/>
          </p:cNvSpPr>
          <p:nvPr>
            <p:ph type="body" idx="1"/>
          </p:nvPr>
        </p:nvSpPr>
        <p:spPr>
          <a:xfrm>
            <a:off x="1371600" y="3505200"/>
            <a:ext cx="4648200" cy="3124200"/>
          </a:xfrm>
        </p:spPr>
        <p:txBody>
          <a:bodyPr/>
          <a:lstStyle/>
          <a:p>
            <a:pPr eaLnBrk="1" hangingPunct="1">
              <a:buFont typeface="Wingdings" pitchFamily="2" charset="2"/>
              <a:buNone/>
            </a:pPr>
            <a:r>
              <a:rPr lang="tr-TR" sz="4000" b="1" i="1" smtClean="0"/>
              <a:t>19-</a:t>
            </a:r>
            <a:r>
              <a:rPr lang="tr-TR" sz="2800" b="1" i="1" smtClean="0"/>
              <a:t> </a:t>
            </a:r>
            <a:r>
              <a:rPr lang="en-US" sz="3600" b="1" i="1" smtClean="0"/>
              <a:t>DERS ÇALIŞMA HARİCİ</a:t>
            </a:r>
            <a:endParaRPr lang="tr-TR" sz="3600" b="1" i="1" smtClean="0"/>
          </a:p>
          <a:p>
            <a:pPr eaLnBrk="1" hangingPunct="1">
              <a:buFont typeface="Wingdings" pitchFamily="2" charset="2"/>
              <a:buNone/>
            </a:pPr>
            <a:r>
              <a:rPr lang="en-US" sz="3600" b="1" i="1" smtClean="0"/>
              <a:t> ZAMANLARDA </a:t>
            </a:r>
            <a:endParaRPr lang="tr-TR" sz="3600" b="1" i="1" smtClean="0"/>
          </a:p>
          <a:p>
            <a:pPr eaLnBrk="1" hangingPunct="1">
              <a:buFont typeface="Wingdings" pitchFamily="2" charset="2"/>
              <a:buNone/>
            </a:pPr>
            <a:r>
              <a:rPr lang="en-US" sz="3600" b="1" i="1" smtClean="0"/>
              <a:t>DİNLENMESİNİ SAĞLAYIN</a:t>
            </a:r>
            <a:r>
              <a:rPr lang="en-US" sz="2800" smtClean="0"/>
              <a:t> </a:t>
            </a:r>
          </a:p>
        </p:txBody>
      </p:sp>
      <p:pic>
        <p:nvPicPr>
          <p:cNvPr id="32772" name="Picture 4" descr="C:\WINDOWS\Desktop\KİTAPÇIK\resimler\çizgi oyun oyn çocuk.gif"/>
          <p:cNvPicPr>
            <a:picLocks noChangeAspect="1" noChangeArrowheads="1"/>
          </p:cNvPicPr>
          <p:nvPr/>
        </p:nvPicPr>
        <p:blipFill>
          <a:blip r:embed="rId2" cstate="print"/>
          <a:srcRect/>
          <a:stretch>
            <a:fillRect/>
          </a:stretch>
        </p:blipFill>
        <p:spPr bwMode="auto">
          <a:xfrm>
            <a:off x="6324600" y="3276600"/>
            <a:ext cx="2193925" cy="3276600"/>
          </a:xfrm>
          <a:prstGeom prst="rect">
            <a:avLst/>
          </a:prstGeom>
          <a:noFill/>
          <a:ln w="9525">
            <a:noFill/>
            <a:miter lim="800000"/>
            <a:headEnd/>
            <a:tailEnd/>
          </a:ln>
        </p:spPr>
      </p:pic>
    </p:spTree>
  </p:cSld>
  <p:clrMapOvr>
    <a:masterClrMapping/>
  </p:clrMapOvr>
  <p:transition advTm="156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29699">
                                            <p:txEl>
                                              <p:pRg st="0" end="0"/>
                                            </p:txEl>
                                          </p:spTgt>
                                        </p:tgtEl>
                                        <p:attrNameLst>
                                          <p:attrName>style.visibility</p:attrName>
                                        </p:attrNameLst>
                                      </p:cBhvr>
                                      <p:to>
                                        <p:strVal val="visible"/>
                                      </p:to>
                                    </p:set>
                                    <p:anim to="" calcmode="lin" valueType="num">
                                      <p:cBhvr>
                                        <p:cTn id="7" dur="1" fill="hold"/>
                                        <p:tgtEl>
                                          <p:spTgt spid="29699">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9699">
                                            <p:txEl>
                                              <p:pRg st="1" end="1"/>
                                            </p:txEl>
                                          </p:spTgt>
                                        </p:tgtEl>
                                        <p:attrNameLst>
                                          <p:attrName>style.visibility</p:attrName>
                                        </p:attrNameLst>
                                      </p:cBhvr>
                                      <p:to>
                                        <p:strVal val="visible"/>
                                      </p:to>
                                    </p:set>
                                    <p:anim to="" calcmode="lin" valueType="num">
                                      <p:cBhvr>
                                        <p:cTn id="12" dur="1" fill="hold"/>
                                        <p:tgtEl>
                                          <p:spTgt spid="29699">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9699">
                                            <p:txEl>
                                              <p:pRg st="2" end="2"/>
                                            </p:txEl>
                                          </p:spTgt>
                                        </p:tgtEl>
                                        <p:attrNameLst>
                                          <p:attrName>style.visibility</p:attrName>
                                        </p:attrNameLst>
                                      </p:cBhvr>
                                      <p:to>
                                        <p:strVal val="visible"/>
                                      </p:to>
                                    </p:set>
                                    <p:anim to="" calcmode="lin" valueType="num">
                                      <p:cBhvr>
                                        <p:cTn id="17" dur="1" fill="hold"/>
                                        <p:tgtEl>
                                          <p:spTgt spid="29699">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2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762000" y="2514600"/>
            <a:ext cx="8382000" cy="2209800"/>
          </a:xfrm>
        </p:spPr>
        <p:txBody>
          <a:bodyPr/>
          <a:lstStyle/>
          <a:p>
            <a:pPr eaLnBrk="1" hangingPunct="1"/>
            <a:r>
              <a:rPr lang="tr-TR" sz="4000" b="1" i="1" smtClean="0">
                <a:solidFill>
                  <a:srgbClr val="A62C6C"/>
                </a:solidFill>
              </a:rPr>
              <a:t>20- </a:t>
            </a:r>
            <a:r>
              <a:rPr lang="en-US" sz="4000" b="1" i="1" smtClean="0">
                <a:solidFill>
                  <a:srgbClr val="A62C6C"/>
                </a:solidFill>
              </a:rPr>
              <a:t>ONU OKUMAYA TEŞVİK EDİN, OKUMA ALIŞKANLIĞI KAZANMASINA YARDIMCI OLUN</a:t>
            </a:r>
            <a:r>
              <a:rPr lang="en-US" sz="4000" smtClean="0">
                <a:solidFill>
                  <a:srgbClr val="E395BE"/>
                </a:solidFill>
              </a:rPr>
              <a:t> </a:t>
            </a:r>
          </a:p>
        </p:txBody>
      </p:sp>
      <p:sp>
        <p:nvSpPr>
          <p:cNvPr id="30723" name="Rectangle 3"/>
          <p:cNvSpPr>
            <a:spLocks noGrp="1" noChangeArrowheads="1"/>
          </p:cNvSpPr>
          <p:nvPr>
            <p:ph type="body" idx="1"/>
          </p:nvPr>
        </p:nvSpPr>
        <p:spPr>
          <a:xfrm>
            <a:off x="762000" y="4419600"/>
            <a:ext cx="8382000" cy="1905000"/>
          </a:xfrm>
        </p:spPr>
        <p:txBody>
          <a:bodyPr>
            <a:normAutofit fontScale="92500" lnSpcReduction="10000"/>
          </a:bodyPr>
          <a:lstStyle/>
          <a:p>
            <a:pPr eaLnBrk="1" hangingPunct="1">
              <a:lnSpc>
                <a:spcPct val="90000"/>
              </a:lnSpc>
              <a:buFont typeface="Wingdings" pitchFamily="2" charset="2"/>
              <a:buNone/>
            </a:pPr>
            <a:r>
              <a:rPr lang="en-US" sz="2800" b="1" i="1" smtClean="0">
                <a:solidFill>
                  <a:srgbClr val="E395BE"/>
                </a:solidFill>
              </a:rPr>
              <a:t> </a:t>
            </a:r>
            <a:endParaRPr lang="tr-TR" sz="2800" b="1" i="1" smtClean="0">
              <a:solidFill>
                <a:srgbClr val="E395BE"/>
              </a:solidFill>
            </a:endParaRPr>
          </a:p>
          <a:p>
            <a:pPr eaLnBrk="1" hangingPunct="1">
              <a:lnSpc>
                <a:spcPct val="90000"/>
              </a:lnSpc>
              <a:buFont typeface="Wingdings" pitchFamily="2" charset="2"/>
              <a:buNone/>
            </a:pPr>
            <a:r>
              <a:rPr lang="tr-TR" sz="4000" b="1" i="1" smtClean="0">
                <a:solidFill>
                  <a:srgbClr val="99FF66"/>
                </a:solidFill>
              </a:rPr>
              <a:t>21- </a:t>
            </a:r>
            <a:r>
              <a:rPr lang="en-US" sz="4000" b="1" i="1" smtClean="0">
                <a:solidFill>
                  <a:srgbClr val="99FF66"/>
                </a:solidFill>
              </a:rPr>
              <a:t>ONA UYGUN DİKKATİNİ DAĞITMAYACAK BİR DERS ÇALIŞMA ORTAMI HAZIRLAYIN</a:t>
            </a:r>
            <a:r>
              <a:rPr lang="en-US" sz="2800" smtClean="0"/>
              <a:t> </a:t>
            </a:r>
          </a:p>
        </p:txBody>
      </p:sp>
      <p:pic>
        <p:nvPicPr>
          <p:cNvPr id="33796" name="Picture 5" descr="C:\WINDOWS\Desktop\KİTAPÇIK\resimler\çizgi okuma.jpg"/>
          <p:cNvPicPr>
            <a:picLocks noChangeAspect="1" noChangeArrowheads="1"/>
          </p:cNvPicPr>
          <p:nvPr/>
        </p:nvPicPr>
        <p:blipFill>
          <a:blip r:embed="rId2" cstate="print"/>
          <a:srcRect/>
          <a:stretch>
            <a:fillRect/>
          </a:stretch>
        </p:blipFill>
        <p:spPr bwMode="auto">
          <a:xfrm>
            <a:off x="3657600" y="304800"/>
            <a:ext cx="2411413" cy="2438400"/>
          </a:xfrm>
          <a:prstGeom prst="rect">
            <a:avLst/>
          </a:prstGeom>
          <a:noFill/>
          <a:ln w="9525">
            <a:noFill/>
            <a:miter lim="800000"/>
            <a:headEnd/>
            <a:tailEnd/>
          </a:ln>
        </p:spPr>
      </p:pic>
    </p:spTree>
  </p:cSld>
  <p:clrMapOvr>
    <a:masterClrMapping/>
  </p:clrMapOvr>
  <p:transition advTm="5424">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anim to="" calcmode="lin" valueType="num">
                                      <p:cBhvr>
                                        <p:cTn id="7" dur="1" fill="hold"/>
                                        <p:tgtEl>
                                          <p:spTgt spid="30723">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0723">
                                            <p:txEl>
                                              <p:pRg st="1" end="1"/>
                                            </p:txEl>
                                          </p:spTgt>
                                        </p:tgtEl>
                                        <p:attrNameLst>
                                          <p:attrName>style.visibility</p:attrName>
                                        </p:attrNameLst>
                                      </p:cBhvr>
                                      <p:to>
                                        <p:strVal val="visible"/>
                                      </p:to>
                                    </p:set>
                                    <p:anim to="" calcmode="lin" valueType="num">
                                      <p:cBhvr>
                                        <p:cTn id="12" dur="1" fill="hold"/>
                                        <p:tgtEl>
                                          <p:spTgt spid="3072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143000" y="228600"/>
            <a:ext cx="7543800" cy="2590800"/>
          </a:xfrm>
        </p:spPr>
        <p:txBody>
          <a:bodyPr/>
          <a:lstStyle/>
          <a:p>
            <a:pPr eaLnBrk="1" hangingPunct="1"/>
            <a:r>
              <a:rPr lang="tr-TR" sz="4000" b="1" i="1" smtClean="0">
                <a:solidFill>
                  <a:srgbClr val="9900CC"/>
                </a:solidFill>
              </a:rPr>
              <a:t>22- </a:t>
            </a:r>
            <a:r>
              <a:rPr lang="en-US" sz="4000" b="1" i="1" smtClean="0">
                <a:solidFill>
                  <a:srgbClr val="9900CC"/>
                </a:solidFill>
              </a:rPr>
              <a:t>DİKKATİNİ DEVAM ETTİRME</a:t>
            </a:r>
            <a:r>
              <a:rPr lang="tr-TR" sz="4000" b="1" i="1" smtClean="0">
                <a:solidFill>
                  <a:srgbClr val="9900CC"/>
                </a:solidFill>
              </a:rPr>
              <a:t> </a:t>
            </a:r>
            <a:r>
              <a:rPr lang="en-US" sz="4000" b="1" i="1" smtClean="0">
                <a:solidFill>
                  <a:srgbClr val="9900CC"/>
                </a:solidFill>
              </a:rPr>
              <a:t>KONUSUNDA  </a:t>
            </a:r>
            <a:r>
              <a:rPr lang="tr-TR" sz="4000" b="1" i="1" smtClean="0">
                <a:solidFill>
                  <a:srgbClr val="9900CC"/>
                </a:solidFill>
              </a:rPr>
              <a:t/>
            </a:r>
            <a:br>
              <a:rPr lang="tr-TR" sz="4000" b="1" i="1" smtClean="0">
                <a:solidFill>
                  <a:srgbClr val="9900CC"/>
                </a:solidFill>
              </a:rPr>
            </a:br>
            <a:r>
              <a:rPr lang="en-US" sz="4000" b="1" i="1" smtClean="0">
                <a:solidFill>
                  <a:srgbClr val="9900CC"/>
                </a:solidFill>
              </a:rPr>
              <a:t>EKSİKLİĞİ OLUP OLMADIĞINI KONTROL EDİN</a:t>
            </a:r>
          </a:p>
        </p:txBody>
      </p:sp>
      <p:sp>
        <p:nvSpPr>
          <p:cNvPr id="31747" name="Rectangle 3"/>
          <p:cNvSpPr>
            <a:spLocks noGrp="1" noChangeArrowheads="1"/>
          </p:cNvSpPr>
          <p:nvPr>
            <p:ph type="body" idx="1"/>
          </p:nvPr>
        </p:nvSpPr>
        <p:spPr>
          <a:xfrm>
            <a:off x="914400" y="2895600"/>
            <a:ext cx="7772400" cy="1314450"/>
          </a:xfrm>
        </p:spPr>
        <p:txBody>
          <a:bodyPr/>
          <a:lstStyle/>
          <a:p>
            <a:pPr eaLnBrk="1" hangingPunct="1">
              <a:lnSpc>
                <a:spcPct val="90000"/>
              </a:lnSpc>
              <a:buFont typeface="Wingdings" pitchFamily="2" charset="2"/>
              <a:buNone/>
            </a:pPr>
            <a:r>
              <a:rPr lang="tr-TR" sz="3600" b="1" i="1" smtClean="0"/>
              <a:t>	</a:t>
            </a:r>
            <a:r>
              <a:rPr lang="tr-TR" sz="4000" b="1" i="1" smtClean="0">
                <a:solidFill>
                  <a:srgbClr val="FF33CC"/>
                </a:solidFill>
              </a:rPr>
              <a:t>23- </a:t>
            </a:r>
            <a:r>
              <a:rPr lang="en-US" sz="4000" b="1" i="1" smtClean="0">
                <a:solidFill>
                  <a:srgbClr val="FF33CC"/>
                </a:solidFill>
              </a:rPr>
              <a:t>ONUN KAPASİTESİNDEN DAHA FAZLA BEKLENTİLERE GİRMEYİN</a:t>
            </a:r>
            <a:r>
              <a:rPr lang="en-US" sz="2800" smtClean="0"/>
              <a:t> </a:t>
            </a:r>
          </a:p>
        </p:txBody>
      </p:sp>
      <p:graphicFrame>
        <p:nvGraphicFramePr>
          <p:cNvPr id="1026" name="Object 0"/>
          <p:cNvGraphicFramePr>
            <a:graphicFrameLocks noChangeAspect="1"/>
          </p:cNvGraphicFramePr>
          <p:nvPr/>
        </p:nvGraphicFramePr>
        <p:xfrm>
          <a:off x="2286000" y="4724400"/>
          <a:ext cx="3671888" cy="1871663"/>
        </p:xfrm>
        <a:graphic>
          <a:graphicData uri="http://schemas.openxmlformats.org/presentationml/2006/ole">
            <p:oleObj spid="_x0000_s112642" name="Klip" r:id="rId3" imgW="4671000" imgH="4447800" progId="">
              <p:embed/>
            </p:oleObj>
          </a:graphicData>
        </a:graphic>
      </p:graphicFrame>
    </p:spTree>
  </p:cSld>
  <p:clrMapOvr>
    <a:masterClrMapping/>
  </p:clrMapOvr>
  <p:transition advTm="60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1747">
                                            <p:txEl>
                                              <p:pRg st="0" end="0"/>
                                            </p:txEl>
                                          </p:spTgt>
                                        </p:tgtEl>
                                        <p:attrNameLst>
                                          <p:attrName>style.visibility</p:attrName>
                                        </p:attrNameLst>
                                      </p:cBhvr>
                                      <p:to>
                                        <p:strVal val="visible"/>
                                      </p:to>
                                    </p:set>
                                    <p:anim to="" calcmode="lin" valueType="num">
                                      <p:cBhvr>
                                        <p:cTn id="7" dur="1" fill="hold"/>
                                        <p:tgtEl>
                                          <p:spTgt spid="3174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autoUpdateAnimBg="0"/>
    </p:bldLst>
  </p:timing>
</p:sld>
</file>

<file path=ppt/slides/slide2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838200" y="457200"/>
            <a:ext cx="8305800" cy="2438400"/>
          </a:xfrm>
        </p:spPr>
        <p:txBody>
          <a:bodyPr/>
          <a:lstStyle/>
          <a:p>
            <a:pPr eaLnBrk="1" hangingPunct="1"/>
            <a:r>
              <a:rPr lang="tr-TR" sz="3600" b="1" i="1" smtClean="0">
                <a:solidFill>
                  <a:srgbClr val="6600FF"/>
                </a:solidFill>
              </a:rPr>
              <a:t>24- </a:t>
            </a:r>
            <a:r>
              <a:rPr lang="en-US" sz="3600" b="1" i="1" smtClean="0">
                <a:solidFill>
                  <a:srgbClr val="6600FF"/>
                </a:solidFill>
              </a:rPr>
              <a:t>OKULU SIRADAN BAHANELERLE AKSATMASINA İZİN VERMEYİN, </a:t>
            </a:r>
            <a:r>
              <a:rPr lang="tr-TR" sz="3600" b="1" i="1" smtClean="0">
                <a:solidFill>
                  <a:srgbClr val="6600FF"/>
                </a:solidFill>
              </a:rPr>
              <a:t/>
            </a:r>
            <a:br>
              <a:rPr lang="tr-TR" sz="3600" b="1" i="1" smtClean="0">
                <a:solidFill>
                  <a:srgbClr val="6600FF"/>
                </a:solidFill>
              </a:rPr>
            </a:br>
            <a:r>
              <a:rPr lang="en-US" sz="3600" b="1" i="1" smtClean="0">
                <a:solidFill>
                  <a:srgbClr val="6600FF"/>
                </a:solidFill>
              </a:rPr>
              <a:t>BU DURUMU DENETLEYİN</a:t>
            </a:r>
          </a:p>
        </p:txBody>
      </p:sp>
      <p:sp>
        <p:nvSpPr>
          <p:cNvPr id="32771" name="Rectangle 3"/>
          <p:cNvSpPr>
            <a:spLocks noGrp="1" noChangeArrowheads="1"/>
          </p:cNvSpPr>
          <p:nvPr>
            <p:ph type="body" idx="1"/>
          </p:nvPr>
        </p:nvSpPr>
        <p:spPr>
          <a:xfrm>
            <a:off x="838200" y="3124200"/>
            <a:ext cx="7485063" cy="1692275"/>
          </a:xfrm>
        </p:spPr>
        <p:txBody>
          <a:bodyPr>
            <a:normAutofit fontScale="70000" lnSpcReduction="20000"/>
          </a:bodyPr>
          <a:lstStyle/>
          <a:p>
            <a:pPr eaLnBrk="1" hangingPunct="1">
              <a:lnSpc>
                <a:spcPct val="90000"/>
              </a:lnSpc>
              <a:buFont typeface="Wingdings" pitchFamily="2" charset="2"/>
              <a:buNone/>
            </a:pPr>
            <a:r>
              <a:rPr lang="tr-TR" sz="4000" b="1" i="1" smtClean="0"/>
              <a:t>25- </a:t>
            </a:r>
            <a:r>
              <a:rPr lang="en-US" sz="4000" b="1" i="1" smtClean="0"/>
              <a:t>DERSLERİNE ENGEL </a:t>
            </a:r>
            <a:endParaRPr lang="tr-TR" sz="4000" b="1" i="1" smtClean="0"/>
          </a:p>
          <a:p>
            <a:pPr eaLnBrk="1" hangingPunct="1">
              <a:lnSpc>
                <a:spcPct val="90000"/>
              </a:lnSpc>
              <a:buFont typeface="Wingdings" pitchFamily="2" charset="2"/>
              <a:buNone/>
            </a:pPr>
            <a:r>
              <a:rPr lang="en-US" sz="4000" b="1" i="1" smtClean="0"/>
              <a:t>OLABİLECEK İSTEKLERİNİ </a:t>
            </a:r>
            <a:endParaRPr lang="tr-TR" sz="4000" b="1" i="1" smtClean="0"/>
          </a:p>
          <a:p>
            <a:pPr eaLnBrk="1" hangingPunct="1">
              <a:lnSpc>
                <a:spcPct val="90000"/>
              </a:lnSpc>
              <a:buFont typeface="Wingdings" pitchFamily="2" charset="2"/>
              <a:buNone/>
            </a:pPr>
            <a:r>
              <a:rPr lang="en-US" sz="4000" b="1" i="1" smtClean="0"/>
              <a:t>UYGUN BİR ŞEKİLDE</a:t>
            </a:r>
            <a:endParaRPr lang="tr-TR" sz="4000" b="1" i="1" smtClean="0"/>
          </a:p>
          <a:p>
            <a:pPr eaLnBrk="1" hangingPunct="1">
              <a:lnSpc>
                <a:spcPct val="90000"/>
              </a:lnSpc>
              <a:buFont typeface="Wingdings" pitchFamily="2" charset="2"/>
              <a:buNone/>
            </a:pPr>
            <a:r>
              <a:rPr lang="en-US" sz="4000" b="1" i="1" smtClean="0"/>
              <a:t> SINIRLAYIN</a:t>
            </a:r>
            <a:r>
              <a:rPr lang="en-US" sz="2400" smtClean="0"/>
              <a:t> </a:t>
            </a:r>
          </a:p>
        </p:txBody>
      </p:sp>
      <p:pic>
        <p:nvPicPr>
          <p:cNvPr id="34820" name="Picture 6" descr="BC02_kucukdahi"/>
          <p:cNvPicPr>
            <a:picLocks noChangeAspect="1" noChangeArrowheads="1"/>
          </p:cNvPicPr>
          <p:nvPr/>
        </p:nvPicPr>
        <p:blipFill>
          <a:blip r:embed="rId2" cstate="print"/>
          <a:srcRect/>
          <a:stretch>
            <a:fillRect/>
          </a:stretch>
        </p:blipFill>
        <p:spPr bwMode="auto">
          <a:xfrm>
            <a:off x="6804025" y="4564063"/>
            <a:ext cx="2035175" cy="1995487"/>
          </a:xfrm>
          <a:prstGeom prst="rect">
            <a:avLst/>
          </a:prstGeom>
          <a:noFill/>
          <a:ln w="9525">
            <a:noFill/>
            <a:miter lim="800000"/>
            <a:headEnd/>
            <a:tailEnd/>
          </a:ln>
        </p:spPr>
      </p:pic>
    </p:spTree>
  </p:cSld>
  <p:clrMapOvr>
    <a:masterClrMapping/>
  </p:clrMapOvr>
  <p:transition advTm="64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2771">
                                            <p:txEl>
                                              <p:pRg st="0" end="0"/>
                                            </p:txEl>
                                          </p:spTgt>
                                        </p:tgtEl>
                                        <p:attrNameLst>
                                          <p:attrName>style.visibility</p:attrName>
                                        </p:attrNameLst>
                                      </p:cBhvr>
                                      <p:to>
                                        <p:strVal val="visible"/>
                                      </p:to>
                                    </p:set>
                                    <p:anim to="" calcmode="lin" valueType="num">
                                      <p:cBhvr>
                                        <p:cTn id="7" dur="1" fill="hold"/>
                                        <p:tgtEl>
                                          <p:spTgt spid="3277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32771">
                                            <p:txEl>
                                              <p:pRg st="1" end="1"/>
                                            </p:txEl>
                                          </p:spTgt>
                                        </p:tgtEl>
                                        <p:attrNameLst>
                                          <p:attrName>style.visibility</p:attrName>
                                        </p:attrNameLst>
                                      </p:cBhvr>
                                      <p:to>
                                        <p:strVal val="visible"/>
                                      </p:to>
                                    </p:set>
                                    <p:anim to="" calcmode="lin" valueType="num">
                                      <p:cBhvr>
                                        <p:cTn id="12" dur="1" fill="hold"/>
                                        <p:tgtEl>
                                          <p:spTgt spid="32771">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32771">
                                            <p:txEl>
                                              <p:pRg st="2" end="2"/>
                                            </p:txEl>
                                          </p:spTgt>
                                        </p:tgtEl>
                                        <p:attrNameLst>
                                          <p:attrName>style.visibility</p:attrName>
                                        </p:attrNameLst>
                                      </p:cBhvr>
                                      <p:to>
                                        <p:strVal val="visible"/>
                                      </p:to>
                                    </p:set>
                                    <p:anim to="" calcmode="lin" valueType="num">
                                      <p:cBhvr>
                                        <p:cTn id="17" dur="1" fill="hold"/>
                                        <p:tgtEl>
                                          <p:spTgt spid="32771">
                                            <p:txEl>
                                              <p:pRg st="2" end="2"/>
                                            </p:txEl>
                                          </p:spTgt>
                                        </p:tgtEl>
                                        <p:attrNameLst>
                                          <p:attrName/>
                                        </p:attrNameLst>
                                      </p:cBhvr>
                                    </p:anim>
                                  </p:childTnLst>
                                </p:cTn>
                              </p:par>
                            </p:childTnLst>
                          </p:cTn>
                        </p:par>
                      </p:childTnLst>
                    </p:cTn>
                  </p:par>
                  <p:par>
                    <p:cTn id="18" fill="hold">
                      <p:stCondLst>
                        <p:cond delay="indefinite"/>
                      </p:stCondLst>
                      <p:childTnLst>
                        <p:par>
                          <p:cTn id="19" fill="hold">
                            <p:stCondLst>
                              <p:cond delay="0"/>
                            </p:stCondLst>
                            <p:childTnLst>
                              <p:par>
                                <p:cTn id="20" presetID="24" presetClass="entr" presetSubtype="0" fill="hold" grpId="0" nodeType="clickEffect">
                                  <p:stCondLst>
                                    <p:cond delay="0"/>
                                  </p:stCondLst>
                                  <p:childTnLst>
                                    <p:set>
                                      <p:cBhvr>
                                        <p:cTn id="21" dur="1" fill="hold">
                                          <p:stCondLst>
                                            <p:cond delay="499"/>
                                          </p:stCondLst>
                                        </p:cTn>
                                        <p:tgtEl>
                                          <p:spTgt spid="32771">
                                            <p:txEl>
                                              <p:pRg st="3" end="3"/>
                                            </p:txEl>
                                          </p:spTgt>
                                        </p:tgtEl>
                                        <p:attrNameLst>
                                          <p:attrName>style.visibility</p:attrName>
                                        </p:attrNameLst>
                                      </p:cBhvr>
                                      <p:to>
                                        <p:strVal val="visible"/>
                                      </p:to>
                                    </p:set>
                                    <p:anim to="" calcmode="lin" valueType="num">
                                      <p:cBhvr>
                                        <p:cTn id="22" dur="1" fill="hold"/>
                                        <p:tgtEl>
                                          <p:spTgt spid="32771">
                                            <p:txEl>
                                              <p:pRg st="3" end="3"/>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Text Box 4"/>
          <p:cNvSpPr txBox="1">
            <a:spLocks noChangeArrowheads="1"/>
          </p:cNvSpPr>
          <p:nvPr/>
        </p:nvSpPr>
        <p:spPr bwMode="auto">
          <a:xfrm>
            <a:off x="1" y="1052736"/>
            <a:ext cx="5868144" cy="4385816"/>
          </a:xfrm>
          <a:prstGeom prst="rect">
            <a:avLst/>
          </a:prstGeom>
          <a:noFill/>
          <a:ln w="9525">
            <a:noFill/>
            <a:miter lim="800000"/>
            <a:headEnd/>
            <a:tailEnd/>
          </a:ln>
          <a:effectLst/>
        </p:spPr>
        <p:txBody>
          <a:bodyPr wrap="square">
            <a:spAutoFit/>
          </a:bodyPr>
          <a:lstStyle/>
          <a:p>
            <a:pPr>
              <a:buFont typeface="Wingdings" pitchFamily="2" charset="2"/>
              <a:buNone/>
            </a:pPr>
            <a:endParaRPr lang="tr-TR" sz="2200" b="1" dirty="0"/>
          </a:p>
          <a:p>
            <a:pPr>
              <a:buFont typeface="Wingdings" pitchFamily="2" charset="2"/>
              <a:buChar char="Ø"/>
            </a:pPr>
            <a:r>
              <a:rPr lang="tr-TR" sz="2800" b="1" dirty="0"/>
              <a:t>Ders çalışırken çocuğunuzu ev işi, çarşı, pazar işi için kaldırmayınız.</a:t>
            </a:r>
          </a:p>
          <a:p>
            <a:pPr>
              <a:buFont typeface="Wingdings" pitchFamily="2" charset="2"/>
              <a:buNone/>
            </a:pPr>
            <a:endParaRPr lang="tr-TR" sz="2800" b="1" dirty="0"/>
          </a:p>
          <a:p>
            <a:pPr>
              <a:buFont typeface="Wingdings" pitchFamily="2" charset="2"/>
              <a:buChar char="Ø"/>
            </a:pPr>
            <a:r>
              <a:rPr lang="tr-TR" sz="2800" b="1" dirty="0"/>
              <a:t>Çocuğunuzu sık sık eleştirmeyin, hele de bunu başkalarının yanında asla yapmayın.</a:t>
            </a:r>
          </a:p>
          <a:p>
            <a:pPr>
              <a:spcBef>
                <a:spcPct val="50000"/>
              </a:spcBef>
            </a:pPr>
            <a:endParaRPr lang="tr-TR" sz="2200" dirty="0"/>
          </a:p>
        </p:txBody>
      </p:sp>
      <p:pic>
        <p:nvPicPr>
          <p:cNvPr id="193541" name="Picture 5" descr="student"/>
          <p:cNvPicPr>
            <a:picLocks noChangeAspect="1" noChangeArrowheads="1"/>
          </p:cNvPicPr>
          <p:nvPr/>
        </p:nvPicPr>
        <p:blipFill>
          <a:blip r:embed="rId2" cstate="print"/>
          <a:srcRect/>
          <a:stretch>
            <a:fillRect/>
          </a:stretch>
        </p:blipFill>
        <p:spPr bwMode="auto">
          <a:xfrm>
            <a:off x="6012160" y="1412777"/>
            <a:ext cx="2944515" cy="3600400"/>
          </a:xfrm>
          <a:prstGeom prst="rect">
            <a:avLst/>
          </a:prstGeom>
          <a:noFill/>
        </p:spPr>
      </p:pic>
    </p:spTree>
  </p:cSld>
  <p:clrMapOvr>
    <a:masterClrMapping/>
  </p:clrMapOvr>
  <p:transition advClick="0"/>
  <p:timing>
    <p:tnLst>
      <p:par>
        <p:cTn id="1" dur="indefinite" restart="never" nodeType="tmRoot"/>
      </p:par>
    </p:tnLst>
  </p:timing>
</p:sld>
</file>

<file path=ppt/slides/slide2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914400" y="1981200"/>
            <a:ext cx="8229600" cy="1143000"/>
          </a:xfrm>
        </p:spPr>
        <p:txBody>
          <a:bodyPr>
            <a:normAutofit fontScale="90000"/>
          </a:bodyPr>
          <a:lstStyle/>
          <a:p>
            <a:pPr eaLnBrk="1" hangingPunct="1"/>
            <a:r>
              <a:rPr lang="tr-TR" sz="4000" b="1" i="1" smtClean="0">
                <a:solidFill>
                  <a:srgbClr val="FF6600"/>
                </a:solidFill>
              </a:rPr>
              <a:t>26- </a:t>
            </a:r>
            <a:r>
              <a:rPr lang="en-US" sz="4000" b="1" i="1" smtClean="0">
                <a:solidFill>
                  <a:srgbClr val="FF6600"/>
                </a:solidFill>
              </a:rPr>
              <a:t>MADDE</a:t>
            </a:r>
            <a:r>
              <a:rPr lang="tr-TR" sz="4000" b="1" i="1" smtClean="0">
                <a:solidFill>
                  <a:srgbClr val="FF6600"/>
                </a:solidFill>
              </a:rPr>
              <a:t/>
            </a:r>
            <a:br>
              <a:rPr lang="tr-TR" sz="4000" b="1" i="1" smtClean="0">
                <a:solidFill>
                  <a:srgbClr val="FF6600"/>
                </a:solidFill>
              </a:rPr>
            </a:br>
            <a:r>
              <a:rPr lang="en-US" sz="4000" b="1" i="1" smtClean="0">
                <a:solidFill>
                  <a:srgbClr val="FF6600"/>
                </a:solidFill>
              </a:rPr>
              <a:t> KULLANIMINDAN </a:t>
            </a:r>
            <a:r>
              <a:rPr lang="tr-TR" sz="4000" b="1" i="1" smtClean="0">
                <a:solidFill>
                  <a:srgbClr val="FF6600"/>
                </a:solidFill>
              </a:rPr>
              <a:t/>
            </a:r>
            <a:br>
              <a:rPr lang="tr-TR" sz="4000" b="1" i="1" smtClean="0">
                <a:solidFill>
                  <a:srgbClr val="FF6600"/>
                </a:solidFill>
              </a:rPr>
            </a:br>
            <a:r>
              <a:rPr lang="en-US" sz="4000" b="1" i="1" smtClean="0">
                <a:solidFill>
                  <a:srgbClr val="FF6600"/>
                </a:solidFill>
              </a:rPr>
              <a:t>UZAK KALMASINI </a:t>
            </a:r>
            <a:r>
              <a:rPr lang="tr-TR" sz="4000" b="1" i="1" smtClean="0">
                <a:solidFill>
                  <a:srgbClr val="FF6600"/>
                </a:solidFill>
              </a:rPr>
              <a:t/>
            </a:r>
            <a:br>
              <a:rPr lang="tr-TR" sz="4000" b="1" i="1" smtClean="0">
                <a:solidFill>
                  <a:srgbClr val="FF6600"/>
                </a:solidFill>
              </a:rPr>
            </a:br>
            <a:r>
              <a:rPr lang="en-US" sz="4000" b="1" i="1" smtClean="0">
                <a:solidFill>
                  <a:srgbClr val="FF6600"/>
                </a:solidFill>
              </a:rPr>
              <a:t>SAĞLAYIN</a:t>
            </a:r>
          </a:p>
        </p:txBody>
      </p:sp>
      <p:sp>
        <p:nvSpPr>
          <p:cNvPr id="24579" name="Rectangle 3"/>
          <p:cNvSpPr>
            <a:spLocks noGrp="1" noChangeArrowheads="1"/>
          </p:cNvSpPr>
          <p:nvPr>
            <p:ph type="body" idx="1"/>
          </p:nvPr>
        </p:nvSpPr>
        <p:spPr>
          <a:xfrm>
            <a:off x="838200" y="4191000"/>
            <a:ext cx="8305800" cy="1828800"/>
          </a:xfrm>
        </p:spPr>
        <p:txBody>
          <a:bodyPr/>
          <a:lstStyle/>
          <a:p>
            <a:pPr eaLnBrk="1" hangingPunct="1">
              <a:lnSpc>
                <a:spcPct val="90000"/>
              </a:lnSpc>
              <a:buFont typeface="Wingdings" pitchFamily="2" charset="2"/>
              <a:buNone/>
            </a:pPr>
            <a:r>
              <a:rPr lang="tr-TR" sz="3600" b="1" i="1" smtClean="0">
                <a:solidFill>
                  <a:srgbClr val="336600"/>
                </a:solidFill>
              </a:rPr>
              <a:t>27- </a:t>
            </a:r>
            <a:r>
              <a:rPr lang="en-US" sz="3600" b="1" i="1" smtClean="0">
                <a:solidFill>
                  <a:srgbClr val="336600"/>
                </a:solidFill>
              </a:rPr>
              <a:t>DERS İÇİN YETERLİ VAKİT AYIRMASINDA ONA </a:t>
            </a:r>
            <a:endParaRPr lang="tr-TR" sz="3600" b="1" i="1" smtClean="0">
              <a:solidFill>
                <a:srgbClr val="336600"/>
              </a:solidFill>
            </a:endParaRPr>
          </a:p>
          <a:p>
            <a:pPr eaLnBrk="1" hangingPunct="1">
              <a:lnSpc>
                <a:spcPct val="90000"/>
              </a:lnSpc>
              <a:buFont typeface="Wingdings" pitchFamily="2" charset="2"/>
              <a:buNone/>
            </a:pPr>
            <a:r>
              <a:rPr lang="en-US" sz="3600" b="1" i="1" smtClean="0">
                <a:solidFill>
                  <a:srgbClr val="336600"/>
                </a:solidFill>
              </a:rPr>
              <a:t>YARDIMCI OLUN</a:t>
            </a:r>
            <a:r>
              <a:rPr lang="en-US" sz="3600" smtClean="0">
                <a:solidFill>
                  <a:srgbClr val="336600"/>
                </a:solidFill>
              </a:rPr>
              <a:t> </a:t>
            </a:r>
          </a:p>
        </p:txBody>
      </p:sp>
      <p:graphicFrame>
        <p:nvGraphicFramePr>
          <p:cNvPr id="24581" name="Object 5"/>
          <p:cNvGraphicFramePr>
            <a:graphicFrameLocks noChangeAspect="1"/>
          </p:cNvGraphicFramePr>
          <p:nvPr/>
        </p:nvGraphicFramePr>
        <p:xfrm>
          <a:off x="6400800" y="609600"/>
          <a:ext cx="1617663" cy="3276600"/>
        </p:xfrm>
        <a:graphic>
          <a:graphicData uri="http://schemas.openxmlformats.org/presentationml/2006/ole">
            <p:oleObj spid="_x0000_s113666" name="Clip" r:id="rId3" imgW="5992560" imgH="5754600" progId="">
              <p:embed/>
            </p:oleObj>
          </a:graphicData>
        </a:graphic>
      </p:graphicFrame>
      <p:pic>
        <p:nvPicPr>
          <p:cNvPr id="2053" name="Picture 6" descr="BC01_zaman"/>
          <p:cNvPicPr>
            <a:picLocks noChangeAspect="1" noChangeArrowheads="1"/>
          </p:cNvPicPr>
          <p:nvPr/>
        </p:nvPicPr>
        <p:blipFill>
          <a:blip r:embed="rId4" cstate="print"/>
          <a:srcRect/>
          <a:stretch>
            <a:fillRect/>
          </a:stretch>
        </p:blipFill>
        <p:spPr bwMode="auto">
          <a:xfrm>
            <a:off x="6858000" y="4724400"/>
            <a:ext cx="1703388" cy="1905000"/>
          </a:xfrm>
          <a:prstGeom prst="rect">
            <a:avLst/>
          </a:prstGeom>
          <a:noFill/>
          <a:ln w="9525">
            <a:noFill/>
            <a:miter lim="800000"/>
            <a:headEnd/>
            <a:tailEnd/>
          </a:ln>
        </p:spPr>
      </p:pic>
    </p:spTree>
  </p:cSld>
  <p:clrMapOvr>
    <a:masterClrMapping/>
  </p:clrMapOvr>
  <p:transition advTm="1728">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nodeType="afterEffect">
                                  <p:stCondLst>
                                    <p:cond delay="0"/>
                                  </p:stCondLst>
                                  <p:childTnLst>
                                    <p:set>
                                      <p:cBhvr>
                                        <p:cTn id="6" dur="1" fill="hold">
                                          <p:stCondLst>
                                            <p:cond delay="0"/>
                                          </p:stCondLst>
                                        </p:cTn>
                                        <p:tgtEl>
                                          <p:spTgt spid="24581"/>
                                        </p:tgtEl>
                                        <p:attrNameLst>
                                          <p:attrName>style.visibility</p:attrName>
                                        </p:attrNameLst>
                                      </p:cBhvr>
                                      <p:to>
                                        <p:strVal val="visible"/>
                                      </p:to>
                                    </p:set>
                                    <p:animEffect transition="in" filter="box(out)">
                                      <p:cBhvr>
                                        <p:cTn id="7" dur="500"/>
                                        <p:tgtEl>
                                          <p:spTgt spid="24581"/>
                                        </p:tgtEl>
                                      </p:cBhvr>
                                    </p:animEffect>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24579">
                                            <p:txEl>
                                              <p:pRg st="0" end="0"/>
                                            </p:txEl>
                                          </p:spTgt>
                                        </p:tgtEl>
                                        <p:attrNameLst>
                                          <p:attrName>style.visibility</p:attrName>
                                        </p:attrNameLst>
                                      </p:cBhvr>
                                      <p:to>
                                        <p:strVal val="visible"/>
                                      </p:to>
                                    </p:set>
                                    <p:anim to="" calcmode="lin" valueType="num">
                                      <p:cBhvr>
                                        <p:cTn id="12" dur="1" fill="hold"/>
                                        <p:tgtEl>
                                          <p:spTgt spid="24579">
                                            <p:txEl>
                                              <p:pRg st="0" end="0"/>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24579">
                                            <p:txEl>
                                              <p:pRg st="1" end="1"/>
                                            </p:txEl>
                                          </p:spTgt>
                                        </p:tgtEl>
                                        <p:attrNameLst>
                                          <p:attrName>style.visibility</p:attrName>
                                        </p:attrNameLst>
                                      </p:cBhvr>
                                      <p:to>
                                        <p:strVal val="visible"/>
                                      </p:to>
                                    </p:set>
                                    <p:anim to="" calcmode="lin" valueType="num">
                                      <p:cBhvr>
                                        <p:cTn id="17" dur="1" fill="hold"/>
                                        <p:tgtEl>
                                          <p:spTgt spid="24579">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2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2" name="Rectangle 12"/>
          <p:cNvSpPr>
            <a:spLocks noGrp="1" noChangeArrowheads="1"/>
          </p:cNvSpPr>
          <p:nvPr>
            <p:ph type="ctrTitle" idx="4294967295"/>
          </p:nvPr>
        </p:nvSpPr>
        <p:spPr>
          <a:xfrm>
            <a:off x="1524000" y="685800"/>
            <a:ext cx="7162800" cy="1981200"/>
          </a:xfrm>
        </p:spPr>
        <p:txBody>
          <a:bodyPr/>
          <a:lstStyle/>
          <a:p>
            <a:pPr eaLnBrk="1" hangingPunct="1"/>
            <a:r>
              <a:rPr lang="tr-TR" sz="4000" b="1" i="1" smtClean="0">
                <a:solidFill>
                  <a:srgbClr val="D86CA5"/>
                </a:solidFill>
              </a:rPr>
              <a:t>28- </a:t>
            </a:r>
            <a:r>
              <a:rPr lang="en-US" sz="4000" b="1" i="1" smtClean="0">
                <a:solidFill>
                  <a:srgbClr val="D86CA5"/>
                </a:solidFill>
              </a:rPr>
              <a:t>ONU DERS VE SINAVLAR KONUSUNDA PANİĞE SEVK ETMEYİN</a:t>
            </a:r>
          </a:p>
        </p:txBody>
      </p:sp>
      <p:sp>
        <p:nvSpPr>
          <p:cNvPr id="33805" name="Rectangle 13"/>
          <p:cNvSpPr>
            <a:spLocks noGrp="1" noChangeArrowheads="1"/>
          </p:cNvSpPr>
          <p:nvPr>
            <p:ph type="subTitle" idx="4294967295"/>
          </p:nvPr>
        </p:nvSpPr>
        <p:spPr>
          <a:xfrm>
            <a:off x="990600" y="4876800"/>
            <a:ext cx="8153400" cy="1752600"/>
          </a:xfrm>
        </p:spPr>
        <p:txBody>
          <a:bodyPr/>
          <a:lstStyle/>
          <a:p>
            <a:pPr marL="0" indent="0" eaLnBrk="1" hangingPunct="1">
              <a:buFont typeface="Wingdings" pitchFamily="2" charset="2"/>
              <a:buNone/>
            </a:pPr>
            <a:r>
              <a:rPr lang="tr-TR" sz="4000" b="1" i="1" smtClean="0">
                <a:solidFill>
                  <a:srgbClr val="000066"/>
                </a:solidFill>
              </a:rPr>
              <a:t>29- </a:t>
            </a:r>
            <a:r>
              <a:rPr lang="en-US" sz="4000" b="1" i="1" smtClean="0">
                <a:solidFill>
                  <a:srgbClr val="000066"/>
                </a:solidFill>
              </a:rPr>
              <a:t>HER GÜN DÜZENLİ DERS </a:t>
            </a:r>
            <a:r>
              <a:rPr lang="tr-TR" sz="4000" b="1" i="1" smtClean="0">
                <a:solidFill>
                  <a:srgbClr val="000066"/>
                </a:solidFill>
              </a:rPr>
              <a:t>  </a:t>
            </a:r>
            <a:r>
              <a:rPr lang="en-US" sz="4000" b="1" i="1" smtClean="0">
                <a:solidFill>
                  <a:srgbClr val="000066"/>
                </a:solidFill>
              </a:rPr>
              <a:t>ÇALIŞMASINI SAĞLAYIN</a:t>
            </a:r>
            <a:r>
              <a:rPr lang="en-US" smtClean="0">
                <a:solidFill>
                  <a:srgbClr val="000066"/>
                </a:solidFill>
              </a:rPr>
              <a:t> </a:t>
            </a:r>
          </a:p>
        </p:txBody>
      </p:sp>
      <p:pic>
        <p:nvPicPr>
          <p:cNvPr id="35844" name="Picture 14" descr="Resim19"/>
          <p:cNvPicPr>
            <a:picLocks noChangeAspect="1" noChangeArrowheads="1"/>
          </p:cNvPicPr>
          <p:nvPr/>
        </p:nvPicPr>
        <p:blipFill>
          <a:blip r:embed="rId2" cstate="print"/>
          <a:srcRect/>
          <a:stretch>
            <a:fillRect/>
          </a:stretch>
        </p:blipFill>
        <p:spPr bwMode="auto">
          <a:xfrm>
            <a:off x="2971800" y="2743200"/>
            <a:ext cx="3352800" cy="1771650"/>
          </a:xfrm>
          <a:prstGeom prst="rect">
            <a:avLst/>
          </a:prstGeom>
          <a:noFill/>
          <a:ln w="9525">
            <a:noFill/>
            <a:miter lim="800000"/>
            <a:headEnd/>
            <a:tailEnd/>
          </a:ln>
        </p:spPr>
      </p:pic>
    </p:spTree>
  </p:cSld>
  <p:clrMapOvr>
    <a:masterClrMapping/>
  </p:clrMapOvr>
  <p:transition advTm="624">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33805">
                                            <p:txEl>
                                              <p:pRg st="0" end="0"/>
                                            </p:txEl>
                                          </p:spTgt>
                                        </p:tgtEl>
                                        <p:attrNameLst>
                                          <p:attrName>style.visibility</p:attrName>
                                        </p:attrNameLst>
                                      </p:cBhvr>
                                      <p:to>
                                        <p:strVal val="visible"/>
                                      </p:to>
                                    </p:set>
                                    <p:anim to="" calcmode="lin" valueType="num">
                                      <p:cBhvr>
                                        <p:cTn id="7" dur="1" fill="hold"/>
                                        <p:tgtEl>
                                          <p:spTgt spid="33805">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805" grpId="0" build="p" autoUpdateAnimBg="0"/>
    </p:bldLst>
  </p:timing>
</p:sld>
</file>

<file path=ppt/slides/slide2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6"/>
          <p:cNvSpPr>
            <a:spLocks noGrp="1" noChangeArrowheads="1"/>
          </p:cNvSpPr>
          <p:nvPr>
            <p:ph type="title"/>
          </p:nvPr>
        </p:nvSpPr>
        <p:spPr>
          <a:xfrm>
            <a:off x="990600" y="228600"/>
            <a:ext cx="8153400" cy="2286000"/>
          </a:xfrm>
        </p:spPr>
        <p:txBody>
          <a:bodyPr/>
          <a:lstStyle/>
          <a:p>
            <a:pPr eaLnBrk="1" hangingPunct="1"/>
            <a:r>
              <a:rPr lang="tr-TR" sz="4000" b="1" i="1" smtClean="0">
                <a:solidFill>
                  <a:srgbClr val="2C5635"/>
                </a:solidFill>
              </a:rPr>
              <a:t>30- </a:t>
            </a:r>
            <a:r>
              <a:rPr lang="en-US" sz="4000" b="1" i="1" smtClean="0">
                <a:solidFill>
                  <a:srgbClr val="2C5635"/>
                </a:solidFill>
              </a:rPr>
              <a:t>DÜZENLİ ÖĞÜNLER</a:t>
            </a:r>
            <a:r>
              <a:rPr lang="tr-TR" sz="4000" b="1" i="1" smtClean="0">
                <a:solidFill>
                  <a:srgbClr val="2C5635"/>
                </a:solidFill>
              </a:rPr>
              <a:t>, </a:t>
            </a:r>
            <a:r>
              <a:rPr lang="en-US" sz="4000" b="1" i="1" smtClean="0">
                <a:solidFill>
                  <a:srgbClr val="2C5635"/>
                </a:solidFill>
              </a:rPr>
              <a:t>GIDA </a:t>
            </a:r>
            <a:r>
              <a:rPr lang="tr-TR" sz="4000" b="1" i="1" smtClean="0">
                <a:solidFill>
                  <a:srgbClr val="2C5635"/>
                </a:solidFill>
              </a:rPr>
              <a:t>		</a:t>
            </a:r>
            <a:r>
              <a:rPr lang="en-US" sz="4000" b="1" i="1" smtClean="0">
                <a:solidFill>
                  <a:srgbClr val="2C5635"/>
                </a:solidFill>
              </a:rPr>
              <a:t>ALIMI VE ÇEŞİTLİLİĞİNİ </a:t>
            </a:r>
            <a:r>
              <a:rPr lang="tr-TR" sz="4000" b="1" i="1" smtClean="0">
                <a:solidFill>
                  <a:srgbClr val="2C5635"/>
                </a:solidFill>
              </a:rPr>
              <a:t>		</a:t>
            </a:r>
            <a:r>
              <a:rPr lang="en-US" sz="4000" b="1" i="1" smtClean="0">
                <a:solidFill>
                  <a:srgbClr val="2C5635"/>
                </a:solidFill>
              </a:rPr>
              <a:t>SAĞLAMAYA ÇALIŞIN</a:t>
            </a:r>
          </a:p>
        </p:txBody>
      </p:sp>
      <p:sp>
        <p:nvSpPr>
          <p:cNvPr id="43015" name="Rectangle 7"/>
          <p:cNvSpPr>
            <a:spLocks noGrp="1" noChangeArrowheads="1"/>
          </p:cNvSpPr>
          <p:nvPr>
            <p:ph type="body" idx="1"/>
          </p:nvPr>
        </p:nvSpPr>
        <p:spPr>
          <a:xfrm>
            <a:off x="762000" y="3505200"/>
            <a:ext cx="7772400" cy="2108200"/>
          </a:xfrm>
        </p:spPr>
        <p:txBody>
          <a:bodyPr>
            <a:normAutofit fontScale="92500" lnSpcReduction="20000"/>
          </a:bodyPr>
          <a:lstStyle/>
          <a:p>
            <a:pPr eaLnBrk="1" hangingPunct="1">
              <a:lnSpc>
                <a:spcPct val="90000"/>
              </a:lnSpc>
              <a:buFont typeface="Wingdings" pitchFamily="2" charset="2"/>
              <a:buNone/>
            </a:pPr>
            <a:r>
              <a:rPr lang="tr-TR" sz="4000" b="1" i="1" smtClean="0"/>
              <a:t>31- </a:t>
            </a:r>
            <a:r>
              <a:rPr lang="en-US" sz="4000" b="1" i="1" smtClean="0"/>
              <a:t>ONUN KABİLİYETLERİNİ </a:t>
            </a:r>
            <a:r>
              <a:rPr lang="tr-TR" sz="4000" b="1" i="1" smtClean="0"/>
              <a:t>	</a:t>
            </a:r>
            <a:r>
              <a:rPr lang="en-US" sz="4000" b="1" i="1" smtClean="0"/>
              <a:t>YÖNLENDİRİN  </a:t>
            </a:r>
            <a:endParaRPr lang="tr-TR" sz="4000" b="1" i="1" smtClean="0"/>
          </a:p>
          <a:p>
            <a:pPr eaLnBrk="1" hangingPunct="1">
              <a:lnSpc>
                <a:spcPct val="90000"/>
              </a:lnSpc>
              <a:buFont typeface="Wingdings" pitchFamily="2" charset="2"/>
              <a:buNone/>
            </a:pPr>
            <a:r>
              <a:rPr lang="tr-TR" sz="4000" b="1" i="1" smtClean="0"/>
              <a:t>		</a:t>
            </a:r>
            <a:r>
              <a:rPr lang="en-US" sz="4000" b="1" i="1" smtClean="0"/>
              <a:t>VE GELİŞMESİNİ </a:t>
            </a:r>
            <a:endParaRPr lang="tr-TR" sz="4000" b="1" i="1" smtClean="0"/>
          </a:p>
          <a:p>
            <a:pPr eaLnBrk="1" hangingPunct="1">
              <a:lnSpc>
                <a:spcPct val="90000"/>
              </a:lnSpc>
              <a:buFont typeface="Wingdings" pitchFamily="2" charset="2"/>
              <a:buNone/>
            </a:pPr>
            <a:r>
              <a:rPr lang="tr-TR" sz="4000" b="1" i="1" smtClean="0"/>
              <a:t>		</a:t>
            </a:r>
            <a:r>
              <a:rPr lang="en-US" sz="4000" b="1" i="1" smtClean="0"/>
              <a:t>SAĞLAYIN</a:t>
            </a:r>
            <a:r>
              <a:rPr lang="en-US" sz="4000" smtClean="0"/>
              <a:t> </a:t>
            </a:r>
          </a:p>
        </p:txBody>
      </p:sp>
      <p:pic>
        <p:nvPicPr>
          <p:cNvPr id="36868" name="Picture 8" descr="C:\WINDOWS\Desktop\KİTAPÇIK\resimler\dans eden çocuk.jpg"/>
          <p:cNvPicPr>
            <a:picLocks noChangeAspect="1" noChangeArrowheads="1"/>
          </p:cNvPicPr>
          <p:nvPr/>
        </p:nvPicPr>
        <p:blipFill>
          <a:blip r:embed="rId2" cstate="print"/>
          <a:srcRect/>
          <a:stretch>
            <a:fillRect/>
          </a:stretch>
        </p:blipFill>
        <p:spPr bwMode="auto">
          <a:xfrm>
            <a:off x="6781800" y="4191000"/>
            <a:ext cx="1857375" cy="2667000"/>
          </a:xfrm>
          <a:prstGeom prst="rect">
            <a:avLst/>
          </a:prstGeom>
          <a:noFill/>
          <a:ln w="9525">
            <a:noFill/>
            <a:miter lim="800000"/>
            <a:headEnd/>
            <a:tailEnd/>
          </a:ln>
        </p:spPr>
      </p:pic>
      <p:pic>
        <p:nvPicPr>
          <p:cNvPr id="36869" name="Picture 9" descr="C:\WINDOWS\Desktop\KİTAPÇIK\resimler\yemek.gif"/>
          <p:cNvPicPr>
            <a:picLocks noChangeAspect="1" noChangeArrowheads="1"/>
          </p:cNvPicPr>
          <p:nvPr/>
        </p:nvPicPr>
        <p:blipFill>
          <a:blip r:embed="rId3" cstate="print"/>
          <a:srcRect/>
          <a:stretch>
            <a:fillRect/>
          </a:stretch>
        </p:blipFill>
        <p:spPr bwMode="auto">
          <a:xfrm>
            <a:off x="1524000" y="1295400"/>
            <a:ext cx="1155700" cy="2057400"/>
          </a:xfrm>
          <a:prstGeom prst="rect">
            <a:avLst/>
          </a:prstGeom>
          <a:noFill/>
          <a:ln w="9525">
            <a:noFill/>
            <a:miter lim="800000"/>
            <a:headEnd/>
            <a:tailEnd/>
          </a:ln>
        </p:spPr>
      </p:pic>
    </p:spTree>
  </p:cSld>
  <p:clrMapOvr>
    <a:masterClrMapping/>
  </p:clrMapOvr>
  <p:transition advTm="2112">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3015">
                                            <p:txEl>
                                              <p:pRg st="0" end="0"/>
                                            </p:txEl>
                                          </p:spTgt>
                                        </p:tgtEl>
                                        <p:attrNameLst>
                                          <p:attrName>style.visibility</p:attrName>
                                        </p:attrNameLst>
                                      </p:cBhvr>
                                      <p:to>
                                        <p:strVal val="visible"/>
                                      </p:to>
                                    </p:set>
                                    <p:anim to="" calcmode="lin" valueType="num">
                                      <p:cBhvr>
                                        <p:cTn id="7" dur="1" fill="hold"/>
                                        <p:tgtEl>
                                          <p:spTgt spid="4301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3015">
                                            <p:txEl>
                                              <p:pRg st="1" end="1"/>
                                            </p:txEl>
                                          </p:spTgt>
                                        </p:tgtEl>
                                        <p:attrNameLst>
                                          <p:attrName>style.visibility</p:attrName>
                                        </p:attrNameLst>
                                      </p:cBhvr>
                                      <p:to>
                                        <p:strVal val="visible"/>
                                      </p:to>
                                    </p:set>
                                    <p:anim to="" calcmode="lin" valueType="num">
                                      <p:cBhvr>
                                        <p:cTn id="12" dur="1" fill="hold"/>
                                        <p:tgtEl>
                                          <p:spTgt spid="43015">
                                            <p:txEl>
                                              <p:pRg st="1" end="1"/>
                                            </p:txEl>
                                          </p:spTgt>
                                        </p:tgtEl>
                                        <p:attrNameLst>
                                          <p:attrName/>
                                        </p:attrNameLst>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0" nodeType="clickEffect">
                                  <p:stCondLst>
                                    <p:cond delay="0"/>
                                  </p:stCondLst>
                                  <p:childTnLst>
                                    <p:set>
                                      <p:cBhvr>
                                        <p:cTn id="16" dur="1" fill="hold">
                                          <p:stCondLst>
                                            <p:cond delay="499"/>
                                          </p:stCondLst>
                                        </p:cTn>
                                        <p:tgtEl>
                                          <p:spTgt spid="43015">
                                            <p:txEl>
                                              <p:pRg st="2" end="2"/>
                                            </p:txEl>
                                          </p:spTgt>
                                        </p:tgtEl>
                                        <p:attrNameLst>
                                          <p:attrName>style.visibility</p:attrName>
                                        </p:attrNameLst>
                                      </p:cBhvr>
                                      <p:to>
                                        <p:strVal val="visible"/>
                                      </p:to>
                                    </p:set>
                                    <p:anim to="" calcmode="lin" valueType="num">
                                      <p:cBhvr>
                                        <p:cTn id="17" dur="1" fill="hold"/>
                                        <p:tgtEl>
                                          <p:spTgt spid="43015">
                                            <p:txEl>
                                              <p:pRg st="2" end="2"/>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5" grpId="0" build="p" autoUpdateAnimBg="0"/>
    </p:bldLst>
  </p:timing>
</p:sld>
</file>

<file path=ppt/slides/slide2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381000"/>
            <a:ext cx="8534400" cy="2362200"/>
          </a:xfrm>
        </p:spPr>
        <p:txBody>
          <a:bodyPr/>
          <a:lstStyle/>
          <a:p>
            <a:pPr algn="ctr" eaLnBrk="1" hangingPunct="1"/>
            <a:r>
              <a:rPr lang="tr-TR" sz="4000" b="1" i="1" smtClean="0">
                <a:solidFill>
                  <a:srgbClr val="993300"/>
                </a:solidFill>
              </a:rPr>
              <a:t>32- </a:t>
            </a:r>
            <a:r>
              <a:rPr lang="en-US" sz="4000" b="1" i="1" smtClean="0">
                <a:solidFill>
                  <a:srgbClr val="993300"/>
                </a:solidFill>
              </a:rPr>
              <a:t>ONUNLA MÜMKÜN OLDUĞU KADAR NİTELİKLİ ZAMAN</a:t>
            </a:r>
            <a:r>
              <a:rPr lang="tr-TR" sz="4000" b="1" i="1" smtClean="0">
                <a:solidFill>
                  <a:srgbClr val="993300"/>
                </a:solidFill>
              </a:rPr>
              <a:t> </a:t>
            </a:r>
            <a:r>
              <a:rPr lang="en-US" sz="4000" b="1" i="1" smtClean="0">
                <a:solidFill>
                  <a:srgbClr val="993300"/>
                </a:solidFill>
              </a:rPr>
              <a:t>GEÇİRİN</a:t>
            </a:r>
          </a:p>
        </p:txBody>
      </p:sp>
      <p:sp>
        <p:nvSpPr>
          <p:cNvPr id="46083" name="Rectangle 3"/>
          <p:cNvSpPr>
            <a:spLocks noGrp="1" noChangeArrowheads="1"/>
          </p:cNvSpPr>
          <p:nvPr>
            <p:ph type="body" idx="1"/>
          </p:nvPr>
        </p:nvSpPr>
        <p:spPr>
          <a:xfrm>
            <a:off x="609600" y="2362200"/>
            <a:ext cx="8001000" cy="1752600"/>
          </a:xfrm>
        </p:spPr>
        <p:txBody>
          <a:bodyPr>
            <a:normAutofit lnSpcReduction="10000"/>
          </a:bodyPr>
          <a:lstStyle/>
          <a:p>
            <a:pPr algn="ctr" eaLnBrk="1" hangingPunct="1">
              <a:lnSpc>
                <a:spcPct val="90000"/>
              </a:lnSpc>
              <a:buFont typeface="Wingdings" pitchFamily="2" charset="2"/>
              <a:buNone/>
            </a:pPr>
            <a:endParaRPr lang="tr-TR" sz="4000" b="1" i="1" smtClean="0"/>
          </a:p>
          <a:p>
            <a:pPr algn="ctr" eaLnBrk="1" hangingPunct="1">
              <a:lnSpc>
                <a:spcPct val="90000"/>
              </a:lnSpc>
              <a:buFont typeface="Wingdings" pitchFamily="2" charset="2"/>
              <a:buNone/>
            </a:pPr>
            <a:r>
              <a:rPr lang="tr-TR" sz="4000" b="1" i="1" smtClean="0">
                <a:solidFill>
                  <a:srgbClr val="FFFF00"/>
                </a:solidFill>
              </a:rPr>
              <a:t>33- </a:t>
            </a:r>
            <a:r>
              <a:rPr lang="en-US" sz="4000" b="1" i="1" smtClean="0">
                <a:solidFill>
                  <a:srgbClr val="FFFF00"/>
                </a:solidFill>
              </a:rPr>
              <a:t>UYKU DÜZENİNİN BOZULMAMASINI</a:t>
            </a:r>
            <a:r>
              <a:rPr lang="tr-TR" sz="4000" b="1" i="1" smtClean="0">
                <a:solidFill>
                  <a:srgbClr val="FFFF00"/>
                </a:solidFill>
              </a:rPr>
              <a:t> </a:t>
            </a:r>
            <a:r>
              <a:rPr lang="en-US" sz="4000" b="1" i="1" smtClean="0">
                <a:solidFill>
                  <a:srgbClr val="FFFF00"/>
                </a:solidFill>
              </a:rPr>
              <a:t>SAĞLAYIN</a:t>
            </a:r>
          </a:p>
        </p:txBody>
      </p:sp>
      <p:pic>
        <p:nvPicPr>
          <p:cNvPr id="37892" name="Picture 5" descr="bebek1"/>
          <p:cNvPicPr>
            <a:picLocks noChangeAspect="1" noChangeArrowheads="1"/>
          </p:cNvPicPr>
          <p:nvPr/>
        </p:nvPicPr>
        <p:blipFill>
          <a:blip r:embed="rId2" cstate="print"/>
          <a:srcRect/>
          <a:stretch>
            <a:fillRect/>
          </a:stretch>
        </p:blipFill>
        <p:spPr bwMode="auto">
          <a:xfrm>
            <a:off x="2971800" y="4343400"/>
            <a:ext cx="3505200" cy="2241550"/>
          </a:xfrm>
          <a:prstGeom prst="rect">
            <a:avLst/>
          </a:prstGeom>
          <a:noFill/>
          <a:ln w="9525">
            <a:noFill/>
            <a:miter lim="800000"/>
            <a:headEnd/>
            <a:tailEnd/>
          </a:ln>
        </p:spPr>
      </p:pic>
    </p:spTree>
  </p:cSld>
  <p:clrMapOvr>
    <a:masterClrMapping/>
  </p:clrMapOvr>
  <p:transition advTm="57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6083">
                                            <p:txEl>
                                              <p:pRg st="1" end="1"/>
                                            </p:txEl>
                                          </p:spTgt>
                                        </p:tgtEl>
                                        <p:attrNameLst>
                                          <p:attrName>style.visibility</p:attrName>
                                        </p:attrNameLst>
                                      </p:cBhvr>
                                      <p:to>
                                        <p:strVal val="visible"/>
                                      </p:to>
                                    </p:set>
                                    <p:anim to="" calcmode="lin" valueType="num">
                                      <p:cBhvr>
                                        <p:cTn id="7" dur="1" fill="hold"/>
                                        <p:tgtEl>
                                          <p:spTgt spid="46083">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autoUpdateAnimBg="0"/>
    </p:bldLst>
  </p:timing>
</p:sld>
</file>

<file path=ppt/slides/slide26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990600" y="1371600"/>
            <a:ext cx="6858000" cy="2438400"/>
          </a:xfrm>
        </p:spPr>
        <p:txBody>
          <a:bodyPr>
            <a:normAutofit fontScale="90000"/>
          </a:bodyPr>
          <a:lstStyle/>
          <a:p>
            <a:pPr eaLnBrk="1" hangingPunct="1"/>
            <a:r>
              <a:rPr lang="tr-TR" sz="4000" b="1" i="1" smtClean="0">
                <a:solidFill>
                  <a:srgbClr val="07CAD9"/>
                </a:solidFill>
              </a:rPr>
              <a:t>34- </a:t>
            </a:r>
            <a:r>
              <a:rPr lang="en-US" sz="4000" b="1" i="1" smtClean="0">
                <a:solidFill>
                  <a:srgbClr val="07CAD9"/>
                </a:solidFill>
              </a:rPr>
              <a:t>HAFTA SONLARI VE </a:t>
            </a:r>
            <a:r>
              <a:rPr lang="tr-TR" sz="4000" b="1" i="1" smtClean="0">
                <a:solidFill>
                  <a:srgbClr val="07CAD9"/>
                </a:solidFill>
              </a:rPr>
              <a:t>	</a:t>
            </a:r>
            <a:r>
              <a:rPr lang="en-US" sz="4000" b="1" i="1" smtClean="0">
                <a:solidFill>
                  <a:srgbClr val="07CAD9"/>
                </a:solidFill>
              </a:rPr>
              <a:t>YAZ TATİLLERİNDE </a:t>
            </a:r>
            <a:r>
              <a:rPr lang="tr-TR" sz="4000" b="1" i="1" smtClean="0">
                <a:solidFill>
                  <a:srgbClr val="07CAD9"/>
                </a:solidFill>
              </a:rPr>
              <a:t>	</a:t>
            </a:r>
            <a:r>
              <a:rPr lang="en-US" sz="4000" b="1" i="1" smtClean="0">
                <a:solidFill>
                  <a:srgbClr val="07CAD9"/>
                </a:solidFill>
              </a:rPr>
              <a:t>YETERİNCE </a:t>
            </a:r>
            <a:r>
              <a:rPr lang="tr-TR" sz="4000" b="1" i="1" smtClean="0">
                <a:solidFill>
                  <a:srgbClr val="07CAD9"/>
                </a:solidFill>
              </a:rPr>
              <a:t>	</a:t>
            </a:r>
            <a:r>
              <a:rPr lang="en-US" sz="4000" b="1" i="1" smtClean="0">
                <a:solidFill>
                  <a:srgbClr val="07CAD9"/>
                </a:solidFill>
              </a:rPr>
              <a:t>DİNLENMESİNİ </a:t>
            </a:r>
            <a:r>
              <a:rPr lang="tr-TR" sz="4000" b="1" i="1" smtClean="0">
                <a:solidFill>
                  <a:srgbClr val="07CAD9"/>
                </a:solidFill>
              </a:rPr>
              <a:t/>
            </a:r>
            <a:br>
              <a:rPr lang="tr-TR" sz="4000" b="1" i="1" smtClean="0">
                <a:solidFill>
                  <a:srgbClr val="07CAD9"/>
                </a:solidFill>
              </a:rPr>
            </a:br>
            <a:r>
              <a:rPr lang="tr-TR" sz="4000" b="1" i="1" smtClean="0">
                <a:solidFill>
                  <a:srgbClr val="07CAD9"/>
                </a:solidFill>
              </a:rPr>
              <a:t>	</a:t>
            </a:r>
            <a:r>
              <a:rPr lang="en-US" sz="4000" b="1" i="1" smtClean="0">
                <a:solidFill>
                  <a:srgbClr val="07CAD9"/>
                </a:solidFill>
              </a:rPr>
              <a:t>SAĞLAYIN</a:t>
            </a:r>
            <a:r>
              <a:rPr lang="en-US" smtClean="0">
                <a:solidFill>
                  <a:srgbClr val="E395BE"/>
                </a:solidFill>
              </a:rPr>
              <a:t> </a:t>
            </a:r>
          </a:p>
        </p:txBody>
      </p:sp>
      <p:sp>
        <p:nvSpPr>
          <p:cNvPr id="47107" name="Rectangle 3"/>
          <p:cNvSpPr>
            <a:spLocks noGrp="1" noChangeArrowheads="1"/>
          </p:cNvSpPr>
          <p:nvPr>
            <p:ph type="body" idx="1"/>
          </p:nvPr>
        </p:nvSpPr>
        <p:spPr>
          <a:xfrm>
            <a:off x="1219200" y="4648200"/>
            <a:ext cx="7480300" cy="1914525"/>
          </a:xfrm>
        </p:spPr>
        <p:txBody>
          <a:bodyPr/>
          <a:lstStyle/>
          <a:p>
            <a:pPr eaLnBrk="1" hangingPunct="1">
              <a:lnSpc>
                <a:spcPct val="90000"/>
              </a:lnSpc>
              <a:buFont typeface="Wingdings" pitchFamily="2" charset="2"/>
              <a:buNone/>
            </a:pPr>
            <a:r>
              <a:rPr lang="tr-TR" sz="4000" b="1" i="1" smtClean="0">
                <a:solidFill>
                  <a:srgbClr val="E84114"/>
                </a:solidFill>
              </a:rPr>
              <a:t>35- </a:t>
            </a:r>
            <a:r>
              <a:rPr lang="en-US" sz="4000" b="1" i="1" smtClean="0">
                <a:solidFill>
                  <a:srgbClr val="E84114"/>
                </a:solidFill>
              </a:rPr>
              <a:t>OKULDA YOLUNDA </a:t>
            </a:r>
            <a:r>
              <a:rPr lang="tr-TR" sz="4000" b="1" i="1" smtClean="0">
                <a:solidFill>
                  <a:srgbClr val="E84114"/>
                </a:solidFill>
              </a:rPr>
              <a:t>	</a:t>
            </a:r>
            <a:r>
              <a:rPr lang="en-US" sz="4000" b="1" i="1" smtClean="0">
                <a:solidFill>
                  <a:srgbClr val="E84114"/>
                </a:solidFill>
              </a:rPr>
              <a:t>GİTMEYEN</a:t>
            </a:r>
            <a:r>
              <a:rPr lang="tr-TR" sz="4000" b="1" i="1" smtClean="0">
                <a:solidFill>
                  <a:srgbClr val="E84114"/>
                </a:solidFill>
              </a:rPr>
              <a:t> </a:t>
            </a:r>
            <a:r>
              <a:rPr lang="en-US" sz="4000" b="1" i="1" smtClean="0">
                <a:solidFill>
                  <a:srgbClr val="E84114"/>
                </a:solidFill>
              </a:rPr>
              <a:t>ŞEYLERE </a:t>
            </a:r>
            <a:r>
              <a:rPr lang="tr-TR" sz="4000" b="1" i="1" smtClean="0">
                <a:solidFill>
                  <a:srgbClr val="E84114"/>
                </a:solidFill>
              </a:rPr>
              <a:t>	</a:t>
            </a:r>
            <a:r>
              <a:rPr lang="en-US" sz="4000" b="1" i="1" smtClean="0">
                <a:solidFill>
                  <a:srgbClr val="E84114"/>
                </a:solidFill>
              </a:rPr>
              <a:t>KARŞI UYANIK OLUN</a:t>
            </a:r>
          </a:p>
        </p:txBody>
      </p:sp>
      <p:pic>
        <p:nvPicPr>
          <p:cNvPr id="38916" name="Picture 4" descr="PEOP0015"/>
          <p:cNvPicPr>
            <a:picLocks noChangeAspect="1" noChangeArrowheads="1"/>
          </p:cNvPicPr>
          <p:nvPr/>
        </p:nvPicPr>
        <p:blipFill>
          <a:blip r:embed="rId2" cstate="print"/>
          <a:srcRect/>
          <a:stretch>
            <a:fillRect/>
          </a:stretch>
        </p:blipFill>
        <p:spPr bwMode="auto">
          <a:xfrm>
            <a:off x="6553200" y="990600"/>
            <a:ext cx="2116138" cy="3505200"/>
          </a:xfrm>
          <a:prstGeom prst="rect">
            <a:avLst/>
          </a:prstGeom>
          <a:noFill/>
          <a:ln w="9525">
            <a:noFill/>
            <a:miter lim="800000"/>
            <a:headEnd/>
            <a:tailEnd/>
          </a:ln>
        </p:spPr>
      </p:pic>
    </p:spTree>
  </p:cSld>
  <p:clrMapOvr>
    <a:masterClrMapping/>
  </p:clrMapOvr>
  <p:transition advTm="60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7107">
                                            <p:txEl>
                                              <p:pRg st="0" end="0"/>
                                            </p:txEl>
                                          </p:spTgt>
                                        </p:tgtEl>
                                        <p:attrNameLst>
                                          <p:attrName>style.visibility</p:attrName>
                                        </p:attrNameLst>
                                      </p:cBhvr>
                                      <p:to>
                                        <p:strVal val="visible"/>
                                      </p:to>
                                    </p:set>
                                    <p:anim to="" calcmode="lin" valueType="num">
                                      <p:cBhvr>
                                        <p:cTn id="7" dur="1" fill="hold"/>
                                        <p:tgtEl>
                                          <p:spTgt spid="4710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Lst>
  </p:timing>
</p:sld>
</file>

<file path=ppt/slides/slide2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685800" y="685800"/>
            <a:ext cx="8229600" cy="1676400"/>
          </a:xfrm>
        </p:spPr>
        <p:txBody>
          <a:bodyPr/>
          <a:lstStyle/>
          <a:p>
            <a:pPr eaLnBrk="1" hangingPunct="1"/>
            <a:r>
              <a:rPr lang="en-US" sz="4000" b="1" i="1" smtClean="0">
                <a:solidFill>
                  <a:srgbClr val="334F17"/>
                </a:solidFill>
              </a:rPr>
              <a:t> </a:t>
            </a:r>
            <a:r>
              <a:rPr lang="tr-TR" sz="4000" b="1" i="1" smtClean="0">
                <a:solidFill>
                  <a:srgbClr val="334F17"/>
                </a:solidFill>
              </a:rPr>
              <a:t>36- </a:t>
            </a:r>
            <a:r>
              <a:rPr lang="en-US" sz="4000" b="1" i="1" smtClean="0">
                <a:solidFill>
                  <a:srgbClr val="334F17"/>
                </a:solidFill>
              </a:rPr>
              <a:t>YAŞITLARI VE BAŞKALARI </a:t>
            </a:r>
            <a:r>
              <a:rPr lang="tr-TR" sz="4000" b="1" i="1" smtClean="0">
                <a:solidFill>
                  <a:srgbClr val="334F17"/>
                </a:solidFill>
              </a:rPr>
              <a:t> 	</a:t>
            </a:r>
            <a:r>
              <a:rPr lang="en-US" sz="4000" b="1" i="1" smtClean="0">
                <a:solidFill>
                  <a:srgbClr val="334F17"/>
                </a:solidFill>
              </a:rPr>
              <a:t>İLE ONU KIYASLAMAYIN</a:t>
            </a:r>
          </a:p>
        </p:txBody>
      </p:sp>
      <p:sp>
        <p:nvSpPr>
          <p:cNvPr id="48131" name="Rectangle 3"/>
          <p:cNvSpPr>
            <a:spLocks noGrp="1" noChangeArrowheads="1"/>
          </p:cNvSpPr>
          <p:nvPr>
            <p:ph type="body" idx="1"/>
          </p:nvPr>
        </p:nvSpPr>
        <p:spPr>
          <a:xfrm>
            <a:off x="685800" y="4343400"/>
            <a:ext cx="8458200" cy="2209800"/>
          </a:xfrm>
        </p:spPr>
        <p:txBody>
          <a:bodyPr>
            <a:normAutofit lnSpcReduction="10000"/>
          </a:bodyPr>
          <a:lstStyle/>
          <a:p>
            <a:pPr eaLnBrk="1" hangingPunct="1">
              <a:lnSpc>
                <a:spcPct val="90000"/>
              </a:lnSpc>
              <a:buFont typeface="Wingdings" pitchFamily="2" charset="2"/>
              <a:buNone/>
            </a:pPr>
            <a:r>
              <a:rPr lang="tr-TR" sz="4000" b="1" i="1" smtClean="0"/>
              <a:t>37- </a:t>
            </a:r>
            <a:r>
              <a:rPr lang="en-US" sz="4000" b="1" i="1" smtClean="0"/>
              <a:t>ONUNL</a:t>
            </a:r>
            <a:r>
              <a:rPr lang="tr-TR" sz="4000" b="1" i="1" smtClean="0"/>
              <a:t>A</a:t>
            </a:r>
            <a:r>
              <a:rPr lang="en-US" sz="4000" b="1" i="1" smtClean="0"/>
              <a:t> OKUL VE </a:t>
            </a:r>
            <a:r>
              <a:rPr lang="tr-TR" sz="4000" b="1" i="1" smtClean="0"/>
              <a:t>	</a:t>
            </a:r>
            <a:r>
              <a:rPr lang="en-US" sz="4000" b="1" i="1" smtClean="0"/>
              <a:t>DERSLER HAKKINDA</a:t>
            </a:r>
            <a:endParaRPr lang="tr-TR" sz="4000" b="1" i="1" smtClean="0"/>
          </a:p>
          <a:p>
            <a:pPr eaLnBrk="1" hangingPunct="1">
              <a:lnSpc>
                <a:spcPct val="90000"/>
              </a:lnSpc>
              <a:buFont typeface="Wingdings" pitchFamily="2" charset="2"/>
              <a:buNone/>
            </a:pPr>
            <a:r>
              <a:rPr lang="en-US" sz="4000" b="1" i="1" smtClean="0"/>
              <a:t> </a:t>
            </a:r>
            <a:r>
              <a:rPr lang="tr-TR" sz="4000" b="1" i="1" smtClean="0"/>
              <a:t>		</a:t>
            </a:r>
            <a:r>
              <a:rPr lang="en-US" sz="4000" b="1" i="1" smtClean="0"/>
              <a:t>BELLİ ARALAR</a:t>
            </a:r>
            <a:r>
              <a:rPr lang="tr-TR" sz="4000" b="1" i="1" smtClean="0"/>
              <a:t>L</a:t>
            </a:r>
            <a:r>
              <a:rPr lang="en-US" sz="4000" b="1" i="1" smtClean="0"/>
              <a:t>A DURUM </a:t>
            </a:r>
            <a:r>
              <a:rPr lang="tr-TR" sz="4000" b="1" i="1" smtClean="0"/>
              <a:t>	</a:t>
            </a:r>
            <a:r>
              <a:rPr lang="en-US" sz="4000" b="1" i="1" smtClean="0"/>
              <a:t>DEĞERLENDİRMESİ</a:t>
            </a:r>
            <a:r>
              <a:rPr lang="tr-TR" sz="4000" b="1" i="1" smtClean="0"/>
              <a:t> </a:t>
            </a:r>
            <a:r>
              <a:rPr lang="en-US" sz="4000" b="1" i="1" smtClean="0"/>
              <a:t>YAPIN</a:t>
            </a:r>
          </a:p>
        </p:txBody>
      </p:sp>
      <p:pic>
        <p:nvPicPr>
          <p:cNvPr id="39940" name="Picture 5" descr="C:\WINDOWS\Desktop\KİTAPÇIK\resimler\yemek yapançocuklar.jpg"/>
          <p:cNvPicPr>
            <a:picLocks noChangeAspect="1" noChangeArrowheads="1"/>
          </p:cNvPicPr>
          <p:nvPr/>
        </p:nvPicPr>
        <p:blipFill>
          <a:blip r:embed="rId2" cstate="print"/>
          <a:srcRect/>
          <a:stretch>
            <a:fillRect/>
          </a:stretch>
        </p:blipFill>
        <p:spPr bwMode="auto">
          <a:xfrm>
            <a:off x="2851150" y="2286000"/>
            <a:ext cx="2940050" cy="1952625"/>
          </a:xfrm>
          <a:prstGeom prst="rect">
            <a:avLst/>
          </a:prstGeom>
          <a:noFill/>
          <a:ln w="9525">
            <a:noFill/>
            <a:miter lim="800000"/>
            <a:headEnd/>
            <a:tailEnd/>
          </a:ln>
        </p:spPr>
      </p:pic>
    </p:spTree>
  </p:cSld>
  <p:clrMapOvr>
    <a:masterClrMapping/>
  </p:clrMapOvr>
  <p:transition advTm="1088">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8131">
                                            <p:txEl>
                                              <p:pRg st="0" end="0"/>
                                            </p:txEl>
                                          </p:spTgt>
                                        </p:tgtEl>
                                        <p:attrNameLst>
                                          <p:attrName>style.visibility</p:attrName>
                                        </p:attrNameLst>
                                      </p:cBhvr>
                                      <p:to>
                                        <p:strVal val="visible"/>
                                      </p:to>
                                    </p:set>
                                    <p:anim to="" calcmode="lin" valueType="num">
                                      <p:cBhvr>
                                        <p:cTn id="7" dur="1" fill="hold"/>
                                        <p:tgtEl>
                                          <p:spTgt spid="48131">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8131">
                                            <p:txEl>
                                              <p:pRg st="1" end="1"/>
                                            </p:txEl>
                                          </p:spTgt>
                                        </p:tgtEl>
                                        <p:attrNameLst>
                                          <p:attrName>style.visibility</p:attrName>
                                        </p:attrNameLst>
                                      </p:cBhvr>
                                      <p:to>
                                        <p:strVal val="visible"/>
                                      </p:to>
                                    </p:set>
                                    <p:anim to="" calcmode="lin" valueType="num">
                                      <p:cBhvr>
                                        <p:cTn id="12" dur="1" fill="hold"/>
                                        <p:tgtEl>
                                          <p:spTgt spid="48131">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Lst>
  </p:timing>
</p:sld>
</file>

<file path=ppt/slides/slide2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5" name="Rectangle 2"/>
          <p:cNvSpPr>
            <a:spLocks noGrp="1" noChangeArrowheads="1"/>
          </p:cNvSpPr>
          <p:nvPr>
            <p:ph type="title"/>
          </p:nvPr>
        </p:nvSpPr>
        <p:spPr>
          <a:xfrm>
            <a:off x="762000" y="2286000"/>
            <a:ext cx="8382000" cy="1752600"/>
          </a:xfrm>
        </p:spPr>
        <p:txBody>
          <a:bodyPr/>
          <a:lstStyle/>
          <a:p>
            <a:pPr eaLnBrk="1" hangingPunct="1"/>
            <a:r>
              <a:rPr lang="tr-TR" sz="4000" b="1" i="1" smtClean="0">
                <a:solidFill>
                  <a:srgbClr val="290181"/>
                </a:solidFill>
              </a:rPr>
              <a:t>38- </a:t>
            </a:r>
            <a:r>
              <a:rPr lang="en-US" sz="4000" b="1" i="1" smtClean="0">
                <a:solidFill>
                  <a:srgbClr val="290181"/>
                </a:solidFill>
              </a:rPr>
              <a:t>ONU ARKADAŞLARI İLE </a:t>
            </a:r>
            <a:r>
              <a:rPr lang="tr-TR" sz="4000" b="1" i="1" smtClean="0">
                <a:solidFill>
                  <a:srgbClr val="290181"/>
                </a:solidFill>
              </a:rPr>
              <a:t>	</a:t>
            </a:r>
            <a:r>
              <a:rPr lang="en-US" sz="4000" b="1" i="1" smtClean="0">
                <a:solidFill>
                  <a:srgbClr val="290181"/>
                </a:solidFill>
              </a:rPr>
              <a:t>REKABETE SÜRÜKLEMEYİN</a:t>
            </a:r>
          </a:p>
        </p:txBody>
      </p:sp>
      <p:sp>
        <p:nvSpPr>
          <p:cNvPr id="49155" name="Rectangle 3"/>
          <p:cNvSpPr>
            <a:spLocks noGrp="1" noChangeArrowheads="1"/>
          </p:cNvSpPr>
          <p:nvPr>
            <p:ph type="body" idx="1"/>
          </p:nvPr>
        </p:nvSpPr>
        <p:spPr>
          <a:xfrm>
            <a:off x="1066800" y="4572000"/>
            <a:ext cx="7700963" cy="1454150"/>
          </a:xfrm>
        </p:spPr>
        <p:txBody>
          <a:bodyPr/>
          <a:lstStyle/>
          <a:p>
            <a:pPr eaLnBrk="1" hangingPunct="1">
              <a:buFont typeface="Wingdings" pitchFamily="2" charset="2"/>
              <a:buNone/>
            </a:pPr>
            <a:r>
              <a:rPr lang="tr-TR" sz="4000" b="1" i="1" smtClean="0">
                <a:solidFill>
                  <a:srgbClr val="FFFF00"/>
                </a:solidFill>
              </a:rPr>
              <a:t>39- </a:t>
            </a:r>
            <a:r>
              <a:rPr lang="en-US" sz="4000" b="1" i="1" smtClean="0">
                <a:solidFill>
                  <a:srgbClr val="FFFF00"/>
                </a:solidFill>
              </a:rPr>
              <a:t>ÇOK AŞIRI DERS </a:t>
            </a:r>
            <a:endParaRPr lang="tr-TR" sz="4000" b="1" i="1" smtClean="0">
              <a:solidFill>
                <a:srgbClr val="FFFF00"/>
              </a:solidFill>
            </a:endParaRPr>
          </a:p>
          <a:p>
            <a:pPr eaLnBrk="1" hangingPunct="1">
              <a:buFont typeface="Wingdings" pitchFamily="2" charset="2"/>
              <a:buNone/>
            </a:pPr>
            <a:r>
              <a:rPr lang="tr-TR" sz="4000" b="1" i="1" smtClean="0">
                <a:solidFill>
                  <a:srgbClr val="FFFF00"/>
                </a:solidFill>
              </a:rPr>
              <a:t>		</a:t>
            </a:r>
            <a:r>
              <a:rPr lang="en-US" sz="4000" b="1" i="1" smtClean="0">
                <a:solidFill>
                  <a:srgbClr val="FFFF00"/>
                </a:solidFill>
              </a:rPr>
              <a:t>ÇALIŞMASINI SINIRLAYIN</a:t>
            </a:r>
          </a:p>
        </p:txBody>
      </p:sp>
      <p:graphicFrame>
        <p:nvGraphicFramePr>
          <p:cNvPr id="3074" name="Object 4"/>
          <p:cNvGraphicFramePr>
            <a:graphicFrameLocks noChangeAspect="1"/>
          </p:cNvGraphicFramePr>
          <p:nvPr/>
        </p:nvGraphicFramePr>
        <p:xfrm>
          <a:off x="3505200" y="381000"/>
          <a:ext cx="2230438" cy="2120900"/>
        </p:xfrm>
        <a:graphic>
          <a:graphicData uri="http://schemas.openxmlformats.org/presentationml/2006/ole">
            <p:oleObj spid="_x0000_s114690" name="Klip" r:id="rId3" imgW="2232000" imgH="4080960" progId="">
              <p:embed/>
            </p:oleObj>
          </a:graphicData>
        </a:graphic>
      </p:graphicFrame>
    </p:spTree>
  </p:cSld>
  <p:clrMapOvr>
    <a:masterClrMapping/>
  </p:clrMapOvr>
  <p:transition advTm="1072">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49155">
                                            <p:txEl>
                                              <p:pRg st="0" end="0"/>
                                            </p:txEl>
                                          </p:spTgt>
                                        </p:tgtEl>
                                        <p:attrNameLst>
                                          <p:attrName>style.visibility</p:attrName>
                                        </p:attrNameLst>
                                      </p:cBhvr>
                                      <p:to>
                                        <p:strVal val="visible"/>
                                      </p:to>
                                    </p:set>
                                    <p:anim to="" calcmode="lin" valueType="num">
                                      <p:cBhvr>
                                        <p:cTn id="7" dur="1" fill="hold"/>
                                        <p:tgtEl>
                                          <p:spTgt spid="4915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49155">
                                            <p:txEl>
                                              <p:pRg st="1" end="1"/>
                                            </p:txEl>
                                          </p:spTgt>
                                        </p:tgtEl>
                                        <p:attrNameLst>
                                          <p:attrName>style.visibility</p:attrName>
                                        </p:attrNameLst>
                                      </p:cBhvr>
                                      <p:to>
                                        <p:strVal val="visible"/>
                                      </p:to>
                                    </p:set>
                                    <p:anim to="" calcmode="lin" valueType="num">
                                      <p:cBhvr>
                                        <p:cTn id="12" dur="1" fill="hold"/>
                                        <p:tgtEl>
                                          <p:spTgt spid="4915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5" grpId="0" build="p" autoUpdateAnimBg="0"/>
    </p:bldLst>
  </p:timing>
</p:sld>
</file>

<file path=ppt/slides/slide2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838200" y="533400"/>
            <a:ext cx="7620000" cy="3505200"/>
          </a:xfrm>
        </p:spPr>
        <p:txBody>
          <a:bodyPr/>
          <a:lstStyle/>
          <a:p>
            <a:pPr eaLnBrk="1" hangingPunct="1"/>
            <a:r>
              <a:rPr lang="tr-TR" sz="4000" b="1" i="1" smtClean="0">
                <a:solidFill>
                  <a:schemeClr val="accent1"/>
                </a:solidFill>
              </a:rPr>
              <a:t>   </a:t>
            </a:r>
            <a:r>
              <a:rPr lang="tr-TR" sz="4000" b="1" i="1" smtClean="0">
                <a:solidFill>
                  <a:srgbClr val="9900CC"/>
                </a:solidFill>
              </a:rPr>
              <a:t>40- </a:t>
            </a:r>
            <a:r>
              <a:rPr lang="en-US" sz="4000" b="1" i="1" smtClean="0">
                <a:solidFill>
                  <a:srgbClr val="9900CC"/>
                </a:solidFill>
              </a:rPr>
              <a:t>ONUN HOBİLERİNİ </a:t>
            </a:r>
            <a:r>
              <a:rPr lang="tr-TR" sz="4000" b="1" i="1" smtClean="0">
                <a:solidFill>
                  <a:srgbClr val="9900CC"/>
                </a:solidFill>
              </a:rPr>
              <a:t/>
            </a:r>
            <a:br>
              <a:rPr lang="tr-TR" sz="4000" b="1" i="1" smtClean="0">
                <a:solidFill>
                  <a:srgbClr val="9900CC"/>
                </a:solidFill>
              </a:rPr>
            </a:br>
            <a:r>
              <a:rPr lang="tr-TR" sz="4000" b="1" i="1" smtClean="0">
                <a:solidFill>
                  <a:srgbClr val="9900CC"/>
                </a:solidFill>
              </a:rPr>
              <a:t>	</a:t>
            </a:r>
            <a:r>
              <a:rPr lang="en-US" sz="4000" b="1" i="1" smtClean="0">
                <a:solidFill>
                  <a:srgbClr val="9900CC"/>
                </a:solidFill>
              </a:rPr>
              <a:t>ARTIRIN, </a:t>
            </a:r>
            <a:r>
              <a:rPr lang="tr-TR" sz="4000" b="1" i="1" smtClean="0">
                <a:solidFill>
                  <a:srgbClr val="9900CC"/>
                </a:solidFill>
              </a:rPr>
              <a:t>	</a:t>
            </a:r>
            <a:r>
              <a:rPr lang="en-US" sz="4000" b="1" i="1" smtClean="0">
                <a:solidFill>
                  <a:srgbClr val="9900CC"/>
                </a:solidFill>
              </a:rPr>
              <a:t>DERS </a:t>
            </a:r>
            <a:r>
              <a:rPr lang="tr-TR" sz="4000" b="1" i="1" smtClean="0">
                <a:solidFill>
                  <a:srgbClr val="9900CC"/>
                </a:solidFill>
              </a:rPr>
              <a:t/>
            </a:r>
            <a:br>
              <a:rPr lang="tr-TR" sz="4000" b="1" i="1" smtClean="0">
                <a:solidFill>
                  <a:srgbClr val="9900CC"/>
                </a:solidFill>
              </a:rPr>
            </a:br>
            <a:r>
              <a:rPr lang="tr-TR" sz="4000" b="1" i="1" smtClean="0">
                <a:solidFill>
                  <a:srgbClr val="9900CC"/>
                </a:solidFill>
              </a:rPr>
              <a:t>	</a:t>
            </a:r>
            <a:r>
              <a:rPr lang="en-US" sz="4000" b="1" i="1" smtClean="0">
                <a:solidFill>
                  <a:srgbClr val="9900CC"/>
                </a:solidFill>
              </a:rPr>
              <a:t>DIŞINDA</a:t>
            </a:r>
            <a:r>
              <a:rPr lang="tr-TR" sz="4000" b="1" i="1" smtClean="0">
                <a:solidFill>
                  <a:srgbClr val="9900CC"/>
                </a:solidFill>
              </a:rPr>
              <a:t> </a:t>
            </a:r>
            <a:r>
              <a:rPr lang="en-US" sz="4000" b="1" i="1" smtClean="0">
                <a:solidFill>
                  <a:srgbClr val="9900CC"/>
                </a:solidFill>
              </a:rPr>
              <a:t>HOBİLERİ</a:t>
            </a:r>
            <a:r>
              <a:rPr lang="tr-TR" sz="4000" b="1" i="1" smtClean="0">
                <a:solidFill>
                  <a:srgbClr val="9900CC"/>
                </a:solidFill>
              </a:rPr>
              <a:t>YLE</a:t>
            </a:r>
            <a:br>
              <a:rPr lang="tr-TR" sz="4000" b="1" i="1" smtClean="0">
                <a:solidFill>
                  <a:srgbClr val="9900CC"/>
                </a:solidFill>
              </a:rPr>
            </a:br>
            <a:r>
              <a:rPr lang="en-US" sz="4000" b="1" i="1" smtClean="0">
                <a:solidFill>
                  <a:srgbClr val="9900CC"/>
                </a:solidFill>
              </a:rPr>
              <a:t> </a:t>
            </a:r>
            <a:r>
              <a:rPr lang="tr-TR" sz="4000" b="1" i="1" smtClean="0">
                <a:solidFill>
                  <a:srgbClr val="9900CC"/>
                </a:solidFill>
              </a:rPr>
              <a:t>	</a:t>
            </a:r>
            <a:r>
              <a:rPr lang="en-US" sz="4000" b="1" i="1" smtClean="0">
                <a:solidFill>
                  <a:srgbClr val="9900CC"/>
                </a:solidFill>
              </a:rPr>
              <a:t>İLGİLENMESİNİ</a:t>
            </a:r>
            <a:r>
              <a:rPr lang="tr-TR" sz="4000" b="1" i="1" smtClean="0">
                <a:solidFill>
                  <a:srgbClr val="9900CC"/>
                </a:solidFill>
              </a:rPr>
              <a:t> </a:t>
            </a:r>
            <a:r>
              <a:rPr lang="en-US" sz="4000" b="1" i="1" smtClean="0">
                <a:solidFill>
                  <a:srgbClr val="9900CC"/>
                </a:solidFill>
              </a:rPr>
              <a:t>SAĞLAYIN</a:t>
            </a:r>
          </a:p>
        </p:txBody>
      </p:sp>
      <p:sp>
        <p:nvSpPr>
          <p:cNvPr id="50179" name="Rectangle 3"/>
          <p:cNvSpPr>
            <a:spLocks noGrp="1" noChangeArrowheads="1"/>
          </p:cNvSpPr>
          <p:nvPr>
            <p:ph type="body" idx="1"/>
          </p:nvPr>
        </p:nvSpPr>
        <p:spPr>
          <a:xfrm>
            <a:off x="1066800" y="4572000"/>
            <a:ext cx="7772400" cy="3810000"/>
          </a:xfrm>
        </p:spPr>
        <p:txBody>
          <a:bodyPr/>
          <a:lstStyle/>
          <a:p>
            <a:pPr eaLnBrk="1" hangingPunct="1">
              <a:buFont typeface="Wingdings" pitchFamily="2" charset="2"/>
              <a:buNone/>
            </a:pPr>
            <a:r>
              <a:rPr lang="tr-TR" sz="4000" b="1" i="1" smtClean="0">
                <a:solidFill>
                  <a:srgbClr val="990000"/>
                </a:solidFill>
              </a:rPr>
              <a:t>41- </a:t>
            </a:r>
            <a:r>
              <a:rPr lang="en-US" sz="4000" b="1" i="1" smtClean="0">
                <a:solidFill>
                  <a:srgbClr val="990000"/>
                </a:solidFill>
              </a:rPr>
              <a:t>ONUN HER ZAMAN İÇİN YANINDA OLDUĞUNUZU DEVAMLI HİSSETTİRİN</a:t>
            </a:r>
          </a:p>
        </p:txBody>
      </p:sp>
      <p:pic>
        <p:nvPicPr>
          <p:cNvPr id="40964" name="Picture 7" descr="C:\Program Files\Common Files\Microsoft Shared\Clipart\cagcat50\pe01000_.wmf"/>
          <p:cNvPicPr>
            <a:picLocks noChangeAspect="1" noChangeArrowheads="1"/>
          </p:cNvPicPr>
          <p:nvPr/>
        </p:nvPicPr>
        <p:blipFill>
          <a:blip r:embed="rId2" cstate="print"/>
          <a:srcRect/>
          <a:stretch>
            <a:fillRect/>
          </a:stretch>
        </p:blipFill>
        <p:spPr bwMode="auto">
          <a:xfrm>
            <a:off x="7391400" y="762000"/>
            <a:ext cx="1089025" cy="1820863"/>
          </a:xfrm>
          <a:prstGeom prst="rect">
            <a:avLst/>
          </a:prstGeom>
          <a:noFill/>
          <a:ln w="9525">
            <a:noFill/>
            <a:miter lim="800000"/>
            <a:headEnd/>
            <a:tailEnd/>
          </a:ln>
        </p:spPr>
      </p:pic>
    </p:spTree>
  </p:cSld>
  <p:clrMapOvr>
    <a:masterClrMapping/>
  </p:clrMapOvr>
  <p:transition advTm="496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0179">
                                            <p:txEl>
                                              <p:pRg st="0" end="0"/>
                                            </p:txEl>
                                          </p:spTgt>
                                        </p:tgtEl>
                                        <p:attrNameLst>
                                          <p:attrName>style.visibility</p:attrName>
                                        </p:attrNameLst>
                                      </p:cBhvr>
                                      <p:to>
                                        <p:strVal val="visible"/>
                                      </p:to>
                                    </p:set>
                                    <p:anim to="" calcmode="lin" valueType="num">
                                      <p:cBhvr>
                                        <p:cTn id="7" dur="1" fill="hold"/>
                                        <p:tgtEl>
                                          <p:spTgt spid="50179">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autoUpdateAnimBg="0"/>
    </p:bldLst>
  </p:timing>
</p:sld>
</file>

<file path=ppt/slides/slide2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066800" y="228600"/>
            <a:ext cx="8077200" cy="2514600"/>
          </a:xfrm>
        </p:spPr>
        <p:txBody>
          <a:bodyPr/>
          <a:lstStyle/>
          <a:p>
            <a:pPr eaLnBrk="1" hangingPunct="1"/>
            <a:r>
              <a:rPr lang="tr-TR" sz="4000" b="1" i="1" smtClean="0">
                <a:solidFill>
                  <a:srgbClr val="D25496"/>
                </a:solidFill>
              </a:rPr>
              <a:t>42- </a:t>
            </a:r>
            <a:r>
              <a:rPr lang="en-US" sz="4000" b="1" i="1" smtClean="0">
                <a:solidFill>
                  <a:srgbClr val="D25496"/>
                </a:solidFill>
              </a:rPr>
              <a:t>KÜÇÜK PROBLEMLER BÜYÜMEDEN ZAMANINDA MÜDAHALE EDİN</a:t>
            </a:r>
          </a:p>
        </p:txBody>
      </p:sp>
      <p:sp>
        <p:nvSpPr>
          <p:cNvPr id="51203" name="Rectangle 3"/>
          <p:cNvSpPr>
            <a:spLocks noGrp="1" noChangeArrowheads="1"/>
          </p:cNvSpPr>
          <p:nvPr>
            <p:ph type="body" idx="1"/>
          </p:nvPr>
        </p:nvSpPr>
        <p:spPr>
          <a:xfrm>
            <a:off x="990600" y="4800600"/>
            <a:ext cx="8458200" cy="1711325"/>
          </a:xfrm>
        </p:spPr>
        <p:txBody>
          <a:bodyPr/>
          <a:lstStyle/>
          <a:p>
            <a:pPr eaLnBrk="1" hangingPunct="1">
              <a:lnSpc>
                <a:spcPct val="90000"/>
              </a:lnSpc>
              <a:buFont typeface="Wingdings" pitchFamily="2" charset="2"/>
              <a:buNone/>
            </a:pPr>
            <a:r>
              <a:rPr lang="tr-TR" sz="3600" b="1" i="1" smtClean="0"/>
              <a:t>43- </a:t>
            </a:r>
            <a:r>
              <a:rPr lang="en-US" sz="3600" b="1" i="1" smtClean="0"/>
              <a:t>DERS ÇALIŞIRKEN BELLİ ARALARLA DİNLENMESİNİ SAĞLAYIN</a:t>
            </a:r>
            <a:r>
              <a:rPr lang="en-US" sz="3600" smtClean="0"/>
              <a:t> </a:t>
            </a:r>
          </a:p>
        </p:txBody>
      </p:sp>
      <p:pic>
        <p:nvPicPr>
          <p:cNvPr id="41988" name="Picture 4" descr="C:\WINDOWS\Desktop\KİTAPÇIK\resimler\çizgi homework.jpg"/>
          <p:cNvPicPr>
            <a:picLocks noChangeAspect="1" noChangeArrowheads="1"/>
          </p:cNvPicPr>
          <p:nvPr/>
        </p:nvPicPr>
        <p:blipFill>
          <a:blip r:embed="rId2" cstate="print"/>
          <a:srcRect/>
          <a:stretch>
            <a:fillRect/>
          </a:stretch>
        </p:blipFill>
        <p:spPr bwMode="auto">
          <a:xfrm>
            <a:off x="3619500" y="2705100"/>
            <a:ext cx="2552700" cy="1939925"/>
          </a:xfrm>
          <a:prstGeom prst="rect">
            <a:avLst/>
          </a:prstGeom>
          <a:noFill/>
          <a:ln w="9525">
            <a:noFill/>
            <a:miter lim="800000"/>
            <a:headEnd/>
            <a:tailEnd/>
          </a:ln>
        </p:spPr>
      </p:pic>
    </p:spTree>
  </p:cSld>
  <p:clrMapOvr>
    <a:masterClrMapping/>
  </p:clrMapOvr>
  <p:transition advTm="488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1203">
                                            <p:txEl>
                                              <p:pRg st="0" end="0"/>
                                            </p:txEl>
                                          </p:spTgt>
                                        </p:tgtEl>
                                        <p:attrNameLst>
                                          <p:attrName>style.visibility</p:attrName>
                                        </p:attrNameLst>
                                      </p:cBhvr>
                                      <p:to>
                                        <p:strVal val="visible"/>
                                      </p:to>
                                    </p:set>
                                    <p:anim to="" calcmode="lin" valueType="num">
                                      <p:cBhvr>
                                        <p:cTn id="7" dur="1" fill="hold"/>
                                        <p:tgtEl>
                                          <p:spTgt spid="51203">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autoUpdateAnimBg="0"/>
    </p:bldLst>
  </p:timing>
</p:sld>
</file>

<file path=ppt/slides/slide2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990600" y="0"/>
            <a:ext cx="8382000" cy="3048000"/>
          </a:xfrm>
        </p:spPr>
        <p:txBody>
          <a:bodyPr/>
          <a:lstStyle/>
          <a:p>
            <a:pPr eaLnBrk="1" hangingPunct="1"/>
            <a:r>
              <a:rPr lang="tr-TR" sz="4000" b="1" i="1" smtClean="0">
                <a:solidFill>
                  <a:srgbClr val="FF6600"/>
                </a:solidFill>
              </a:rPr>
              <a:t>44- </a:t>
            </a:r>
            <a:r>
              <a:rPr lang="en-US" sz="4000" b="1" i="1" smtClean="0">
                <a:solidFill>
                  <a:srgbClr val="FF6600"/>
                </a:solidFill>
              </a:rPr>
              <a:t>DEFTER VE KİTAPLARINI </a:t>
            </a:r>
            <a:r>
              <a:rPr lang="tr-TR" sz="4000" b="1" i="1" smtClean="0">
                <a:solidFill>
                  <a:srgbClr val="FF6600"/>
                </a:solidFill>
              </a:rPr>
              <a:t>	</a:t>
            </a:r>
            <a:r>
              <a:rPr lang="en-US" sz="4000" b="1" i="1" smtClean="0">
                <a:solidFill>
                  <a:srgbClr val="FF6600"/>
                </a:solidFill>
              </a:rPr>
              <a:t>DÜZENLİ VE TEMİZ </a:t>
            </a:r>
            <a:r>
              <a:rPr lang="tr-TR" sz="4000" b="1" i="1" smtClean="0">
                <a:solidFill>
                  <a:srgbClr val="FF6600"/>
                </a:solidFill>
              </a:rPr>
              <a:t>	</a:t>
            </a:r>
            <a:r>
              <a:rPr lang="en-US" sz="4000" b="1" i="1" smtClean="0">
                <a:solidFill>
                  <a:srgbClr val="FF6600"/>
                </a:solidFill>
              </a:rPr>
              <a:t>KULLANMASINI SAĞLAYIN</a:t>
            </a:r>
          </a:p>
        </p:txBody>
      </p:sp>
      <p:sp>
        <p:nvSpPr>
          <p:cNvPr id="52227" name="Rectangle 3"/>
          <p:cNvSpPr>
            <a:spLocks noGrp="1" noChangeArrowheads="1"/>
          </p:cNvSpPr>
          <p:nvPr>
            <p:ph type="body" idx="1"/>
          </p:nvPr>
        </p:nvSpPr>
        <p:spPr>
          <a:xfrm>
            <a:off x="762000" y="3733800"/>
            <a:ext cx="7700963" cy="2108200"/>
          </a:xfrm>
        </p:spPr>
        <p:txBody>
          <a:bodyPr>
            <a:normAutofit lnSpcReduction="10000"/>
          </a:bodyPr>
          <a:lstStyle/>
          <a:p>
            <a:pPr eaLnBrk="1" hangingPunct="1">
              <a:lnSpc>
                <a:spcPct val="90000"/>
              </a:lnSpc>
              <a:buFont typeface="Wingdings" pitchFamily="2" charset="2"/>
              <a:buNone/>
            </a:pPr>
            <a:r>
              <a:rPr lang="tr-TR" sz="4000" b="1" i="1" smtClean="0">
                <a:solidFill>
                  <a:srgbClr val="660066"/>
                </a:solidFill>
              </a:rPr>
              <a:t>45-  </a:t>
            </a:r>
            <a:r>
              <a:rPr lang="en-US" sz="4000" b="1" i="1" smtClean="0">
                <a:solidFill>
                  <a:srgbClr val="660066"/>
                </a:solidFill>
              </a:rPr>
              <a:t>KAPASİTESİNİN ALTINDA </a:t>
            </a:r>
            <a:r>
              <a:rPr lang="tr-TR" sz="4000" b="1" i="1" smtClean="0">
                <a:solidFill>
                  <a:srgbClr val="660066"/>
                </a:solidFill>
              </a:rPr>
              <a:t>	</a:t>
            </a:r>
            <a:r>
              <a:rPr lang="en-US" sz="4000" b="1" i="1" smtClean="0">
                <a:solidFill>
                  <a:srgbClr val="660066"/>
                </a:solidFill>
              </a:rPr>
              <a:t>UYARI DÜZEYİ DÜŞÜK BİR </a:t>
            </a:r>
            <a:r>
              <a:rPr lang="tr-TR" sz="4000" b="1" i="1" smtClean="0">
                <a:solidFill>
                  <a:srgbClr val="660066"/>
                </a:solidFill>
              </a:rPr>
              <a:t>	</a:t>
            </a:r>
            <a:r>
              <a:rPr lang="en-US" sz="4000" b="1" i="1" smtClean="0">
                <a:solidFill>
                  <a:srgbClr val="660066"/>
                </a:solidFill>
              </a:rPr>
              <a:t>SINIFTA İSE OKUL İLE </a:t>
            </a:r>
            <a:r>
              <a:rPr lang="tr-TR" sz="4000" b="1" i="1" smtClean="0">
                <a:solidFill>
                  <a:srgbClr val="660066"/>
                </a:solidFill>
              </a:rPr>
              <a:t>	</a:t>
            </a:r>
            <a:r>
              <a:rPr lang="en-US" sz="4000" b="1" i="1" smtClean="0">
                <a:solidFill>
                  <a:srgbClr val="660066"/>
                </a:solidFill>
              </a:rPr>
              <a:t>DURUMUNU GÖRÜŞÜN</a:t>
            </a:r>
          </a:p>
        </p:txBody>
      </p:sp>
    </p:spTree>
  </p:cSld>
  <p:clrMapOvr>
    <a:masterClrMapping/>
  </p:clrMapOvr>
  <p:transition advTm="592">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2227">
                                            <p:txEl>
                                              <p:pRg st="0" end="0"/>
                                            </p:txEl>
                                          </p:spTgt>
                                        </p:tgtEl>
                                        <p:attrNameLst>
                                          <p:attrName>style.visibility</p:attrName>
                                        </p:attrNameLst>
                                      </p:cBhvr>
                                      <p:to>
                                        <p:strVal val="visible"/>
                                      </p:to>
                                    </p:set>
                                    <p:anim to="" calcmode="lin" valueType="num">
                                      <p:cBhvr>
                                        <p:cTn id="7" dur="1" fill="hold"/>
                                        <p:tgtEl>
                                          <p:spTgt spid="52227">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body" sz="half" idx="1"/>
          </p:nvPr>
        </p:nvSpPr>
        <p:spPr>
          <a:xfrm>
            <a:off x="1" y="764704"/>
            <a:ext cx="6012159" cy="5256684"/>
          </a:xfrm>
        </p:spPr>
        <p:txBody>
          <a:bodyPr>
            <a:normAutofit/>
          </a:bodyPr>
          <a:lstStyle/>
          <a:p>
            <a:pPr marL="609600" indent="-609600">
              <a:lnSpc>
                <a:spcPct val="80000"/>
              </a:lnSpc>
              <a:buFont typeface="Wingdings" pitchFamily="2" charset="2"/>
              <a:buChar char="Ø"/>
            </a:pPr>
            <a:endParaRPr lang="tr-TR" sz="2300" b="1" dirty="0">
              <a:latin typeface="Times New Roman" pitchFamily="18" charset="0"/>
            </a:endParaRPr>
          </a:p>
          <a:p>
            <a:pPr marL="609600" indent="-609600">
              <a:lnSpc>
                <a:spcPct val="80000"/>
              </a:lnSpc>
              <a:buFont typeface="Wingdings" pitchFamily="2" charset="2"/>
              <a:buChar char="Ø"/>
            </a:pPr>
            <a:r>
              <a:rPr lang="tr-TR" sz="2800" b="1" dirty="0">
                <a:latin typeface="Times New Roman" pitchFamily="18" charset="0"/>
              </a:rPr>
              <a:t>Beğendiniz, takdir ettiğiniz taraflarını çocuğunuza söyleyin.</a:t>
            </a:r>
          </a:p>
          <a:p>
            <a:pPr marL="609600" indent="-609600">
              <a:lnSpc>
                <a:spcPct val="80000"/>
              </a:lnSpc>
              <a:buFont typeface="Wingdings" pitchFamily="2" charset="2"/>
              <a:buNone/>
            </a:pPr>
            <a:endParaRPr lang="tr-TR" sz="2800" b="1" dirty="0">
              <a:latin typeface="Times New Roman" pitchFamily="18" charset="0"/>
            </a:endParaRPr>
          </a:p>
          <a:p>
            <a:pPr marL="609600" indent="-609600">
              <a:lnSpc>
                <a:spcPct val="80000"/>
              </a:lnSpc>
              <a:buFont typeface="Wingdings" pitchFamily="2" charset="2"/>
              <a:buNone/>
            </a:pPr>
            <a:endParaRPr lang="tr-TR" sz="2800" b="1" dirty="0">
              <a:latin typeface="Times New Roman" pitchFamily="18" charset="0"/>
            </a:endParaRPr>
          </a:p>
          <a:p>
            <a:pPr marL="609600" indent="-609600">
              <a:lnSpc>
                <a:spcPct val="80000"/>
              </a:lnSpc>
              <a:buFont typeface="Wingdings" pitchFamily="2" charset="2"/>
              <a:buChar char="Ø"/>
            </a:pPr>
            <a:r>
              <a:rPr lang="tr-TR" sz="2800" b="1" dirty="0">
                <a:latin typeface="Times New Roman" pitchFamily="18" charset="0"/>
              </a:rPr>
              <a:t>Bilmediklerini çekinmeden öğretmenlerine sormaları gerektiğini anlatın.</a:t>
            </a:r>
          </a:p>
          <a:p>
            <a:pPr marL="609600" indent="-609600">
              <a:lnSpc>
                <a:spcPct val="80000"/>
              </a:lnSpc>
              <a:buFont typeface="Wingdings" pitchFamily="2" charset="2"/>
              <a:buNone/>
            </a:pPr>
            <a:endParaRPr lang="tr-TR" sz="2800" b="1" dirty="0">
              <a:latin typeface="Times New Roman" pitchFamily="18" charset="0"/>
            </a:endParaRPr>
          </a:p>
          <a:p>
            <a:pPr marL="609600" indent="-609600">
              <a:lnSpc>
                <a:spcPct val="80000"/>
              </a:lnSpc>
              <a:buFont typeface="Wingdings" pitchFamily="2" charset="2"/>
              <a:buChar char="Ø"/>
            </a:pPr>
            <a:r>
              <a:rPr lang="tr-TR" sz="2800" b="1" dirty="0">
                <a:latin typeface="Times New Roman" pitchFamily="18" charset="0"/>
              </a:rPr>
              <a:t>Çocuklarınızın yanında tartışma, kavga, münakaşa etmeyin. Sorunlarınızı çocuklarınızın yanında konuşmayınız. </a:t>
            </a:r>
          </a:p>
          <a:p>
            <a:pPr marL="609600" indent="-609600">
              <a:lnSpc>
                <a:spcPct val="80000"/>
              </a:lnSpc>
              <a:buFont typeface="Wingdings" pitchFamily="2" charset="2"/>
              <a:buNone/>
            </a:pPr>
            <a:endParaRPr lang="tr-TR" sz="2300" b="1" dirty="0">
              <a:latin typeface="Times New Roman" pitchFamily="18" charset="0"/>
            </a:endParaRPr>
          </a:p>
        </p:txBody>
      </p:sp>
      <p:graphicFrame>
        <p:nvGraphicFramePr>
          <p:cNvPr id="121859" name="Object 3"/>
          <p:cNvGraphicFramePr>
            <a:graphicFrameLocks noGrp="1" noChangeAspect="1"/>
          </p:cNvGraphicFramePr>
          <p:nvPr>
            <p:ph type="clipArt" sz="half" idx="2"/>
          </p:nvPr>
        </p:nvGraphicFramePr>
        <p:xfrm>
          <a:off x="6659563" y="2027238"/>
          <a:ext cx="1851025" cy="2513012"/>
        </p:xfrm>
        <a:graphic>
          <a:graphicData uri="http://schemas.openxmlformats.org/presentationml/2006/ole">
            <p:oleObj spid="_x0000_s351234" name="Clip" r:id="rId3" imgW="1142086" imgH="1549908" progId="">
              <p:embed/>
            </p:oleObj>
          </a:graphicData>
        </a:graphic>
      </p:graphicFrame>
    </p:spTree>
  </p:cSld>
  <p:clrMapOvr>
    <a:masterClrMapping/>
  </p:clrMapOvr>
  <p:transition advClick="0"/>
  <p:timing>
    <p:tnLst>
      <p:par>
        <p:cTn id="1" dur="indefinite" restart="never" nodeType="tmRoot"/>
      </p:par>
    </p:tnLst>
  </p:timing>
</p:sld>
</file>

<file path=ppt/slides/slide2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3581400" y="1371600"/>
            <a:ext cx="5029200" cy="2819400"/>
          </a:xfrm>
        </p:spPr>
        <p:txBody>
          <a:bodyPr>
            <a:normAutofit fontScale="90000"/>
          </a:bodyPr>
          <a:lstStyle/>
          <a:p>
            <a:pPr eaLnBrk="1" hangingPunct="1"/>
            <a:r>
              <a:rPr lang="tr-TR" sz="4000" b="1" i="1" smtClean="0">
                <a:solidFill>
                  <a:srgbClr val="E395BE"/>
                </a:solidFill>
              </a:rPr>
              <a:t> 46- </a:t>
            </a:r>
            <a:r>
              <a:rPr lang="en-US" sz="4000" b="1" i="1" smtClean="0">
                <a:solidFill>
                  <a:srgbClr val="E395BE"/>
                </a:solidFill>
              </a:rPr>
              <a:t>BAZI </a:t>
            </a:r>
            <a:r>
              <a:rPr lang="tr-TR" sz="4000" b="1" i="1" smtClean="0">
                <a:solidFill>
                  <a:srgbClr val="E395BE"/>
                </a:solidFill>
              </a:rPr>
              <a:t>	</a:t>
            </a:r>
            <a:r>
              <a:rPr lang="en-US" sz="4000" b="1" i="1" smtClean="0">
                <a:solidFill>
                  <a:srgbClr val="E395BE"/>
                </a:solidFill>
              </a:rPr>
              <a:t>DERSLERDE </a:t>
            </a:r>
            <a:r>
              <a:rPr lang="tr-TR" sz="4000" b="1" i="1" smtClean="0">
                <a:solidFill>
                  <a:srgbClr val="E395BE"/>
                </a:solidFill>
              </a:rPr>
              <a:t>	</a:t>
            </a:r>
            <a:r>
              <a:rPr lang="en-US" sz="4000" b="1" i="1" smtClean="0">
                <a:solidFill>
                  <a:srgbClr val="E395BE"/>
                </a:solidFill>
              </a:rPr>
              <a:t>BİRLİKTE </a:t>
            </a:r>
            <a:r>
              <a:rPr lang="tr-TR" sz="4000" b="1" i="1" smtClean="0">
                <a:solidFill>
                  <a:srgbClr val="E395BE"/>
                </a:solidFill>
              </a:rPr>
              <a:t>	</a:t>
            </a:r>
            <a:r>
              <a:rPr lang="en-US" sz="4000" b="1" i="1" smtClean="0">
                <a:solidFill>
                  <a:srgbClr val="E395BE"/>
                </a:solidFill>
              </a:rPr>
              <a:t>ÇALIŞARAK </a:t>
            </a:r>
            <a:r>
              <a:rPr lang="tr-TR" sz="4000" b="1" i="1" smtClean="0">
                <a:solidFill>
                  <a:srgbClr val="E395BE"/>
                </a:solidFill>
              </a:rPr>
              <a:t>	</a:t>
            </a:r>
            <a:r>
              <a:rPr lang="en-US" sz="4000" b="1" i="1" smtClean="0">
                <a:solidFill>
                  <a:srgbClr val="E395BE"/>
                </a:solidFill>
              </a:rPr>
              <a:t>ONA DESTEK </a:t>
            </a:r>
            <a:r>
              <a:rPr lang="tr-TR" sz="4000" b="1" i="1" smtClean="0">
                <a:solidFill>
                  <a:srgbClr val="E395BE"/>
                </a:solidFill>
              </a:rPr>
              <a:t>	</a:t>
            </a:r>
            <a:r>
              <a:rPr lang="en-US" sz="4000" b="1" i="1" smtClean="0">
                <a:solidFill>
                  <a:srgbClr val="E395BE"/>
                </a:solidFill>
              </a:rPr>
              <a:t>OLUN</a:t>
            </a:r>
          </a:p>
        </p:txBody>
      </p:sp>
      <p:sp>
        <p:nvSpPr>
          <p:cNvPr id="53251" name="Rectangle 3"/>
          <p:cNvSpPr>
            <a:spLocks noGrp="1" noChangeArrowheads="1"/>
          </p:cNvSpPr>
          <p:nvPr>
            <p:ph type="body" idx="1"/>
          </p:nvPr>
        </p:nvSpPr>
        <p:spPr>
          <a:xfrm>
            <a:off x="1447800" y="4419600"/>
            <a:ext cx="7340600" cy="1970088"/>
          </a:xfrm>
        </p:spPr>
        <p:txBody>
          <a:bodyPr/>
          <a:lstStyle/>
          <a:p>
            <a:pPr eaLnBrk="1" hangingPunct="1">
              <a:lnSpc>
                <a:spcPct val="90000"/>
              </a:lnSpc>
              <a:buFont typeface="Wingdings" pitchFamily="2" charset="2"/>
              <a:buNone/>
            </a:pPr>
            <a:r>
              <a:rPr lang="tr-TR" sz="4000" b="1" i="1" smtClean="0">
                <a:solidFill>
                  <a:srgbClr val="9900CC"/>
                </a:solidFill>
              </a:rPr>
              <a:t>47- </a:t>
            </a:r>
            <a:r>
              <a:rPr lang="en-US" sz="4000" b="1" i="1" smtClean="0">
                <a:solidFill>
                  <a:srgbClr val="9900CC"/>
                </a:solidFill>
              </a:rPr>
              <a:t>ÇOCUĞUNUZUN GÖRME </a:t>
            </a:r>
            <a:r>
              <a:rPr lang="tr-TR" sz="4000" b="1" i="1" smtClean="0">
                <a:solidFill>
                  <a:srgbClr val="9900CC"/>
                </a:solidFill>
              </a:rPr>
              <a:t>	</a:t>
            </a:r>
            <a:r>
              <a:rPr lang="en-US" sz="4000" b="1" i="1" smtClean="0">
                <a:solidFill>
                  <a:srgbClr val="9900CC"/>
                </a:solidFill>
              </a:rPr>
              <a:t>VE İŞİTME PROBLEMİ </a:t>
            </a:r>
            <a:r>
              <a:rPr lang="tr-TR" sz="4000" b="1" i="1" smtClean="0">
                <a:solidFill>
                  <a:srgbClr val="9900CC"/>
                </a:solidFill>
              </a:rPr>
              <a:t>	</a:t>
            </a:r>
            <a:r>
              <a:rPr lang="en-US" sz="4000" b="1" i="1" smtClean="0">
                <a:solidFill>
                  <a:srgbClr val="9900CC"/>
                </a:solidFill>
              </a:rPr>
              <a:t>OLUP OLMADIĞINI </a:t>
            </a:r>
            <a:r>
              <a:rPr lang="tr-TR" sz="4000" b="1" i="1" smtClean="0">
                <a:solidFill>
                  <a:srgbClr val="9900CC"/>
                </a:solidFill>
              </a:rPr>
              <a:t>	</a:t>
            </a:r>
            <a:r>
              <a:rPr lang="en-US" sz="4000" b="1" i="1" smtClean="0">
                <a:solidFill>
                  <a:srgbClr val="9900CC"/>
                </a:solidFill>
              </a:rPr>
              <a:t>DEĞERLENDİRİN</a:t>
            </a:r>
            <a:r>
              <a:rPr lang="en-US" sz="4000" smtClean="0"/>
              <a:t> </a:t>
            </a:r>
          </a:p>
        </p:txBody>
      </p:sp>
      <p:graphicFrame>
        <p:nvGraphicFramePr>
          <p:cNvPr id="4098" name="Object 4"/>
          <p:cNvGraphicFramePr>
            <a:graphicFrameLocks noChangeAspect="1"/>
          </p:cNvGraphicFramePr>
          <p:nvPr/>
        </p:nvGraphicFramePr>
        <p:xfrm>
          <a:off x="1295400" y="381000"/>
          <a:ext cx="2233613" cy="2043113"/>
        </p:xfrm>
        <a:graphic>
          <a:graphicData uri="http://schemas.openxmlformats.org/presentationml/2006/ole">
            <p:oleObj spid="_x0000_s115714" name="Klip" r:id="rId3" imgW="8078400" imgH="7389000" progId="">
              <p:embed/>
            </p:oleObj>
          </a:graphicData>
        </a:graphic>
      </p:graphicFrame>
    </p:spTree>
  </p:cSld>
  <p:clrMapOvr>
    <a:masterClrMapping/>
  </p:clrMapOvr>
  <p:transition advTm="65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3251">
                                            <p:txEl>
                                              <p:pRg st="0" end="0"/>
                                            </p:txEl>
                                          </p:spTgt>
                                        </p:tgtEl>
                                        <p:attrNameLst>
                                          <p:attrName>style.visibility</p:attrName>
                                        </p:attrNameLst>
                                      </p:cBhvr>
                                      <p:to>
                                        <p:strVal val="visible"/>
                                      </p:to>
                                    </p:set>
                                    <p:anim to="" calcmode="lin" valueType="num">
                                      <p:cBhvr>
                                        <p:cTn id="7" dur="1" fill="hold"/>
                                        <p:tgtEl>
                                          <p:spTgt spid="53251">
                                            <p:txEl>
                                              <p:pRg st="0" end="0"/>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1" grpId="0" build="p" autoUpdateAnimBg="0"/>
    </p:bldLst>
  </p:timing>
</p:sld>
</file>

<file path=ppt/slides/slide27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838200" y="381000"/>
            <a:ext cx="8305800" cy="2819400"/>
          </a:xfrm>
        </p:spPr>
        <p:txBody>
          <a:bodyPr/>
          <a:lstStyle/>
          <a:p>
            <a:pPr eaLnBrk="1" hangingPunct="1"/>
            <a:r>
              <a:rPr lang="tr-TR" sz="4000" b="1" i="1" smtClean="0">
                <a:solidFill>
                  <a:srgbClr val="07CAD9"/>
                </a:solidFill>
              </a:rPr>
              <a:t>48-</a:t>
            </a:r>
            <a:r>
              <a:rPr lang="en-US" sz="4000" b="1" i="1" smtClean="0">
                <a:solidFill>
                  <a:srgbClr val="07CAD9"/>
                </a:solidFill>
              </a:rPr>
              <a:t>BEKLENENİN ÇOK ALTINDA </a:t>
            </a:r>
            <a:r>
              <a:rPr lang="tr-TR" sz="4000" b="1" i="1" smtClean="0">
                <a:solidFill>
                  <a:srgbClr val="07CAD9"/>
                </a:solidFill>
              </a:rPr>
              <a:t> 	</a:t>
            </a:r>
            <a:r>
              <a:rPr lang="en-US" sz="4000" b="1" i="1" smtClean="0">
                <a:solidFill>
                  <a:srgbClr val="07CAD9"/>
                </a:solidFill>
              </a:rPr>
              <a:t>BAŞARI DURUMUNDA ÖZEL </a:t>
            </a:r>
            <a:r>
              <a:rPr lang="tr-TR" sz="4000" b="1" i="1" smtClean="0">
                <a:solidFill>
                  <a:srgbClr val="07CAD9"/>
                </a:solidFill>
              </a:rPr>
              <a:t>	</a:t>
            </a:r>
            <a:r>
              <a:rPr lang="en-US" sz="4000" b="1" i="1" smtClean="0">
                <a:solidFill>
                  <a:srgbClr val="07CAD9"/>
                </a:solidFill>
              </a:rPr>
              <a:t>ÖĞRENME GÜÇLÜĞÜNE </a:t>
            </a:r>
            <a:r>
              <a:rPr lang="tr-TR" sz="4000" b="1" i="1" smtClean="0">
                <a:solidFill>
                  <a:srgbClr val="07CAD9"/>
                </a:solidFill>
              </a:rPr>
              <a:t>	</a:t>
            </a:r>
            <a:r>
              <a:rPr lang="en-US" sz="4000" b="1" i="1" smtClean="0">
                <a:solidFill>
                  <a:srgbClr val="07CAD9"/>
                </a:solidFill>
              </a:rPr>
              <a:t>DİKKAT EDİN</a:t>
            </a:r>
          </a:p>
        </p:txBody>
      </p:sp>
      <p:sp>
        <p:nvSpPr>
          <p:cNvPr id="54275" name="Rectangle 3"/>
          <p:cNvSpPr>
            <a:spLocks noGrp="1" noChangeArrowheads="1"/>
          </p:cNvSpPr>
          <p:nvPr>
            <p:ph type="body" idx="1"/>
          </p:nvPr>
        </p:nvSpPr>
        <p:spPr>
          <a:xfrm>
            <a:off x="1066800" y="4098925"/>
            <a:ext cx="7772400" cy="1692275"/>
          </a:xfrm>
        </p:spPr>
        <p:txBody>
          <a:bodyPr>
            <a:normAutofit lnSpcReduction="10000"/>
          </a:bodyPr>
          <a:lstStyle/>
          <a:p>
            <a:pPr eaLnBrk="1" hangingPunct="1">
              <a:lnSpc>
                <a:spcPct val="90000"/>
              </a:lnSpc>
              <a:buFont typeface="Wingdings" pitchFamily="2" charset="2"/>
              <a:buNone/>
            </a:pPr>
            <a:r>
              <a:rPr lang="tr-TR" sz="4000" b="1" i="1" smtClean="0"/>
              <a:t>49- </a:t>
            </a:r>
            <a:r>
              <a:rPr lang="en-US" sz="4000" b="1" i="1" smtClean="0"/>
              <a:t>SPORTİF FAALİYETLER </a:t>
            </a:r>
            <a:r>
              <a:rPr lang="tr-TR" sz="4000" b="1" i="1" smtClean="0"/>
              <a:t>	</a:t>
            </a:r>
            <a:r>
              <a:rPr lang="en-US" sz="4000" b="1" i="1" smtClean="0"/>
              <a:t>İLE DERS DIŞI </a:t>
            </a:r>
            <a:r>
              <a:rPr lang="tr-TR" sz="4000" b="1" i="1" smtClean="0"/>
              <a:t>	</a:t>
            </a:r>
            <a:r>
              <a:rPr lang="en-US" sz="4000" b="1" i="1" smtClean="0"/>
              <a:t>DİNLENMESİNİ </a:t>
            </a:r>
            <a:endParaRPr lang="tr-TR" sz="4000" b="1" i="1" smtClean="0"/>
          </a:p>
          <a:p>
            <a:pPr eaLnBrk="1" hangingPunct="1">
              <a:lnSpc>
                <a:spcPct val="90000"/>
              </a:lnSpc>
              <a:buFont typeface="Wingdings" pitchFamily="2" charset="2"/>
              <a:buNone/>
            </a:pPr>
            <a:r>
              <a:rPr lang="tr-TR" sz="4000" b="1" i="1" smtClean="0"/>
              <a:t>		</a:t>
            </a:r>
            <a:r>
              <a:rPr lang="en-US" sz="4000" b="1" i="1" smtClean="0"/>
              <a:t>SAĞLAYIN</a:t>
            </a:r>
          </a:p>
        </p:txBody>
      </p:sp>
      <p:graphicFrame>
        <p:nvGraphicFramePr>
          <p:cNvPr id="5122" name="Object 4"/>
          <p:cNvGraphicFramePr>
            <a:graphicFrameLocks noChangeAspect="1"/>
          </p:cNvGraphicFramePr>
          <p:nvPr/>
        </p:nvGraphicFramePr>
        <p:xfrm>
          <a:off x="6781800" y="4343400"/>
          <a:ext cx="1931988" cy="2171700"/>
        </p:xfrm>
        <a:graphic>
          <a:graphicData uri="http://schemas.openxmlformats.org/presentationml/2006/ole">
            <p:oleObj spid="_x0000_s116738" name="Klip" r:id="rId3" imgW="4671000" imgH="5868000" progId="">
              <p:embed/>
            </p:oleObj>
          </a:graphicData>
        </a:graphic>
      </p:graphicFrame>
    </p:spTree>
  </p:cSld>
  <p:clrMapOvr>
    <a:masterClrMapping/>
  </p:clrMapOvr>
  <p:transition advTm="1136">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0" nodeType="clickEffect">
                                  <p:stCondLst>
                                    <p:cond delay="0"/>
                                  </p:stCondLst>
                                  <p:childTnLst>
                                    <p:set>
                                      <p:cBhvr>
                                        <p:cTn id="6" dur="1" fill="hold">
                                          <p:stCondLst>
                                            <p:cond delay="499"/>
                                          </p:stCondLst>
                                        </p:cTn>
                                        <p:tgtEl>
                                          <p:spTgt spid="54275">
                                            <p:txEl>
                                              <p:pRg st="0" end="0"/>
                                            </p:txEl>
                                          </p:spTgt>
                                        </p:tgtEl>
                                        <p:attrNameLst>
                                          <p:attrName>style.visibility</p:attrName>
                                        </p:attrNameLst>
                                      </p:cBhvr>
                                      <p:to>
                                        <p:strVal val="visible"/>
                                      </p:to>
                                    </p:set>
                                    <p:anim to="" calcmode="lin" valueType="num">
                                      <p:cBhvr>
                                        <p:cTn id="7" dur="1" fill="hold"/>
                                        <p:tgtEl>
                                          <p:spTgt spid="54275">
                                            <p:txEl>
                                              <p:pRg st="0" end="0"/>
                                            </p:txEl>
                                          </p:spTgt>
                                        </p:tgtEl>
                                        <p:attrNameLst>
                                          <p:attrName/>
                                        </p:attrNameLst>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0" nodeType="clickEffect">
                                  <p:stCondLst>
                                    <p:cond delay="0"/>
                                  </p:stCondLst>
                                  <p:childTnLst>
                                    <p:set>
                                      <p:cBhvr>
                                        <p:cTn id="11" dur="1" fill="hold">
                                          <p:stCondLst>
                                            <p:cond delay="499"/>
                                          </p:stCondLst>
                                        </p:cTn>
                                        <p:tgtEl>
                                          <p:spTgt spid="54275">
                                            <p:txEl>
                                              <p:pRg st="1" end="1"/>
                                            </p:txEl>
                                          </p:spTgt>
                                        </p:tgtEl>
                                        <p:attrNameLst>
                                          <p:attrName>style.visibility</p:attrName>
                                        </p:attrNameLst>
                                      </p:cBhvr>
                                      <p:to>
                                        <p:strVal val="visible"/>
                                      </p:to>
                                    </p:set>
                                    <p:anim to="" calcmode="lin" valueType="num">
                                      <p:cBhvr>
                                        <p:cTn id="12" dur="1" fill="hold"/>
                                        <p:tgtEl>
                                          <p:spTgt spid="54275">
                                            <p:txEl>
                                              <p:pRg st="1" end="1"/>
                                            </p:txEl>
                                          </p:spTgt>
                                        </p:tgtEl>
                                        <p:attrNameLst>
                                          <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autoUpdateAnimBg="0"/>
    </p:bldLst>
  </p:timing>
</p:sld>
</file>

<file path=ppt/slides/slide2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04800" y="1752600"/>
            <a:ext cx="8458200" cy="609600"/>
          </a:xfrm>
        </p:spPr>
        <p:txBody>
          <a:bodyPr>
            <a:normAutofit fontScale="90000"/>
          </a:bodyPr>
          <a:lstStyle/>
          <a:p>
            <a:pPr algn="ctr" eaLnBrk="1" hangingPunct="1"/>
            <a:r>
              <a:rPr lang="en-US" b="1" i="1" smtClean="0">
                <a:solidFill>
                  <a:srgbClr val="FF6600"/>
                </a:solidFill>
              </a:rPr>
              <a:t> OKUL İÇİ SOSYAL ETKİNLİKLERDE ONU CESARETLENDİRİN</a:t>
            </a:r>
            <a:r>
              <a:rPr lang="en-US" smtClean="0">
                <a:solidFill>
                  <a:srgbClr val="E395BE"/>
                </a:solidFill>
              </a:rPr>
              <a:t> </a:t>
            </a:r>
          </a:p>
        </p:txBody>
      </p:sp>
      <p:pic>
        <p:nvPicPr>
          <p:cNvPr id="44035" name="Picture 4" descr="C:\Documents and Settings\Alper\Belgelerim\Resimlerim\collage_frame.jpg"/>
          <p:cNvPicPr>
            <a:picLocks noChangeAspect="1" noChangeArrowheads="1"/>
          </p:cNvPicPr>
          <p:nvPr/>
        </p:nvPicPr>
        <p:blipFill>
          <a:blip r:embed="rId2" cstate="print"/>
          <a:srcRect/>
          <a:stretch>
            <a:fillRect/>
          </a:stretch>
        </p:blipFill>
        <p:spPr bwMode="auto">
          <a:xfrm>
            <a:off x="1828800" y="2895600"/>
            <a:ext cx="5638800" cy="3787775"/>
          </a:xfrm>
          <a:prstGeom prst="rect">
            <a:avLst/>
          </a:prstGeom>
          <a:noFill/>
          <a:ln w="9525">
            <a:noFill/>
            <a:miter lim="800000"/>
            <a:headEnd/>
            <a:tailEnd/>
          </a:ln>
        </p:spPr>
      </p:pic>
    </p:spTree>
  </p:cSld>
  <p:clrMapOvr>
    <a:masterClrMapping/>
  </p:clrMapOvr>
  <p:transition advTm="32">
    <p:random/>
  </p:transition>
</p:sld>
</file>

<file path=ppt/slides/slide2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1026"/>
          <p:cNvSpPr>
            <a:spLocks noGrp="1" noChangeArrowheads="1"/>
          </p:cNvSpPr>
          <p:nvPr>
            <p:ph type="title"/>
          </p:nvPr>
        </p:nvSpPr>
        <p:spPr>
          <a:xfrm>
            <a:off x="1066800" y="304800"/>
            <a:ext cx="7772400" cy="1600200"/>
          </a:xfrm>
        </p:spPr>
        <p:txBody>
          <a:bodyPr/>
          <a:lstStyle/>
          <a:p>
            <a:pPr algn="ctr" eaLnBrk="1" hangingPunct="1"/>
            <a:r>
              <a:rPr lang="tr-TR" i="1" smtClean="0">
                <a:solidFill>
                  <a:srgbClr val="E84114"/>
                </a:solidFill>
              </a:rPr>
              <a:t>DİNLEDİĞİNİZ İÇİN TEŞEKKÜRLER</a:t>
            </a:r>
            <a:endParaRPr lang="en-US" i="1" smtClean="0">
              <a:solidFill>
                <a:srgbClr val="E84114"/>
              </a:solidFill>
            </a:endParaRPr>
          </a:p>
        </p:txBody>
      </p:sp>
      <p:pic>
        <p:nvPicPr>
          <p:cNvPr id="45059" name="Picture 1028" descr="D:\My Documents\My Pictures\gül dostluk.jpg"/>
          <p:cNvPicPr>
            <a:picLocks noChangeAspect="1" noChangeArrowheads="1"/>
          </p:cNvPicPr>
          <p:nvPr/>
        </p:nvPicPr>
        <p:blipFill>
          <a:blip r:embed="rId2" cstate="print"/>
          <a:srcRect/>
          <a:stretch>
            <a:fillRect/>
          </a:stretch>
        </p:blipFill>
        <p:spPr bwMode="auto">
          <a:xfrm>
            <a:off x="3352800" y="2286000"/>
            <a:ext cx="3432175" cy="3790950"/>
          </a:xfrm>
          <a:prstGeom prst="rect">
            <a:avLst/>
          </a:prstGeom>
          <a:noFill/>
          <a:ln w="9525">
            <a:noFill/>
            <a:miter lim="800000"/>
            <a:headEnd/>
            <a:tailEnd/>
          </a:ln>
        </p:spPr>
      </p:pic>
    </p:spTree>
  </p:cSld>
  <p:clrMapOvr>
    <a:masterClrMapping/>
  </p:clrMapOvr>
</p:sld>
</file>

<file path=ppt/slides/slide2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990600" y="-304800"/>
            <a:ext cx="7772400" cy="2667000"/>
          </a:xfrm>
        </p:spPr>
        <p:txBody>
          <a:bodyPr/>
          <a:lstStyle/>
          <a:p>
            <a:pPr algn="ctr" eaLnBrk="1" hangingPunct="1"/>
            <a:r>
              <a:rPr lang="tr-TR" sz="5400" b="1" smtClean="0"/>
              <a:t>SORULAR</a:t>
            </a:r>
            <a:endParaRPr lang="en-US" sz="5400" b="1" smtClean="0"/>
          </a:p>
        </p:txBody>
      </p:sp>
      <p:pic>
        <p:nvPicPr>
          <p:cNvPr id="46083" name="Picture 4" descr="j0178141"/>
          <p:cNvPicPr>
            <a:picLocks noChangeAspect="1" noChangeArrowheads="1" noCrop="1"/>
          </p:cNvPicPr>
          <p:nvPr/>
        </p:nvPicPr>
        <p:blipFill>
          <a:blip r:embed="rId2" cstate="print"/>
          <a:srcRect/>
          <a:stretch>
            <a:fillRect/>
          </a:stretch>
        </p:blipFill>
        <p:spPr bwMode="auto">
          <a:xfrm>
            <a:off x="3200400" y="2938463"/>
            <a:ext cx="3563938" cy="3919537"/>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Text Box 4"/>
          <p:cNvSpPr txBox="1">
            <a:spLocks noChangeArrowheads="1"/>
          </p:cNvSpPr>
          <p:nvPr/>
        </p:nvSpPr>
        <p:spPr bwMode="auto">
          <a:xfrm>
            <a:off x="539552" y="1484312"/>
            <a:ext cx="4104456" cy="3170099"/>
          </a:xfrm>
          <a:prstGeom prst="rect">
            <a:avLst/>
          </a:prstGeom>
          <a:noFill/>
          <a:ln w="9525">
            <a:noFill/>
            <a:miter lim="800000"/>
            <a:headEnd/>
            <a:tailEnd/>
          </a:ln>
          <a:effectLst/>
        </p:spPr>
        <p:txBody>
          <a:bodyPr wrap="square">
            <a:spAutoFit/>
          </a:bodyPr>
          <a:lstStyle/>
          <a:p>
            <a:pPr>
              <a:buFont typeface="Wingdings" pitchFamily="2" charset="2"/>
              <a:buNone/>
            </a:pPr>
            <a:endParaRPr lang="tr-TR" sz="2000" b="1" dirty="0">
              <a:latin typeface="Arial" charset="0"/>
            </a:endParaRPr>
          </a:p>
          <a:p>
            <a:pPr>
              <a:buFont typeface="Wingdings" pitchFamily="2" charset="2"/>
              <a:buChar char="Ø"/>
            </a:pPr>
            <a:r>
              <a:rPr lang="tr-TR" sz="2000" b="1" dirty="0">
                <a:latin typeface="Arial" charset="0"/>
              </a:rPr>
              <a:t>Çocuğunuzun evde ders çalışmasını kontrol ediniz. Ancak sürekli şekilde “ders çalış” ikazı olumsuz etki yapmaktadır. </a:t>
            </a:r>
          </a:p>
          <a:p>
            <a:pPr>
              <a:buFont typeface="Wingdings" pitchFamily="2" charset="2"/>
              <a:buNone/>
            </a:pPr>
            <a:r>
              <a:rPr lang="tr-TR" sz="2000" b="1" dirty="0">
                <a:latin typeface="Arial" charset="0"/>
              </a:rPr>
              <a:t> </a:t>
            </a:r>
          </a:p>
          <a:p>
            <a:pPr>
              <a:buFont typeface="Wingdings" pitchFamily="2" charset="2"/>
              <a:buChar char="Ø"/>
            </a:pPr>
            <a:r>
              <a:rPr lang="tr-TR" sz="2000" b="1" dirty="0">
                <a:latin typeface="Arial" charset="0"/>
              </a:rPr>
              <a:t>Okula devam durumu ile yakında ilgileniniz. </a:t>
            </a:r>
          </a:p>
          <a:p>
            <a:pPr>
              <a:buFont typeface="Wingdings" pitchFamily="2" charset="2"/>
              <a:buNone/>
            </a:pPr>
            <a:endParaRPr lang="tr-TR" sz="2000" b="1" dirty="0">
              <a:latin typeface="Arial" charset="0"/>
            </a:endParaRPr>
          </a:p>
        </p:txBody>
      </p:sp>
      <p:pic>
        <p:nvPicPr>
          <p:cNvPr id="194565" name="Picture 5" descr="aile"/>
          <p:cNvPicPr>
            <a:picLocks noChangeAspect="1" noChangeArrowheads="1"/>
          </p:cNvPicPr>
          <p:nvPr/>
        </p:nvPicPr>
        <p:blipFill>
          <a:blip r:embed="rId2" cstate="print"/>
          <a:srcRect/>
          <a:stretch>
            <a:fillRect/>
          </a:stretch>
        </p:blipFill>
        <p:spPr bwMode="auto">
          <a:xfrm>
            <a:off x="5940152" y="980728"/>
            <a:ext cx="2409825" cy="4392613"/>
          </a:xfrm>
          <a:prstGeom prst="rect">
            <a:avLst/>
          </a:prstGeom>
          <a:noFill/>
        </p:spPr>
      </p:pic>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1481328"/>
            <a:ext cx="9144000" cy="4525963"/>
          </a:xfrm>
        </p:spPr>
        <p:txBody>
          <a:bodyPr/>
          <a:lstStyle/>
          <a:p>
            <a:pPr>
              <a:buFont typeface="Wingdings" pitchFamily="2" charset="2"/>
              <a:buChar char="Ø"/>
            </a:pPr>
            <a:r>
              <a:rPr lang="tr-TR" sz="2800" b="1" dirty="0" smtClean="0">
                <a:latin typeface="Arial" charset="0"/>
              </a:rPr>
              <a:t>Öğüt vermek yerine örnek davranışlar yapın, gösterin.</a:t>
            </a:r>
          </a:p>
          <a:p>
            <a:pPr>
              <a:buFont typeface="Wingdings" pitchFamily="2" charset="2"/>
              <a:buNone/>
            </a:pPr>
            <a:endParaRPr lang="tr-TR" sz="2800" b="1" dirty="0" smtClean="0">
              <a:latin typeface="Arial" charset="0"/>
            </a:endParaRPr>
          </a:p>
          <a:p>
            <a:pPr>
              <a:buFont typeface="Wingdings" pitchFamily="2" charset="2"/>
              <a:buChar char="Ø"/>
            </a:pPr>
            <a:r>
              <a:rPr lang="tr-TR" sz="2800" b="1" dirty="0" smtClean="0">
                <a:latin typeface="Arial" charset="0"/>
              </a:rPr>
              <a:t>Aile ve evle ilgili konularda ve sorunlarda çocuğunuzun düşünce ve önerilerini alıp onunla konuşun.</a:t>
            </a:r>
            <a:endParaRPr lang="tr-TR" sz="2800" dirty="0" smtClean="0">
              <a:latin typeface="Arial" charset="0"/>
            </a:endParaRPr>
          </a:p>
          <a:p>
            <a:endParaRPr lang="tr-TR" dirty="0"/>
          </a:p>
        </p:txBody>
      </p:sp>
      <p:pic>
        <p:nvPicPr>
          <p:cNvPr id="43010" name="Picture 2" descr="https://encrypted-tbn3.gstatic.com/images?q=tbn:ANd9GcTrzSSUaWlAAfo8juEQwZlpdSpHR3POb0uCGVz2KUfUXrTqEbUZ"/>
          <p:cNvPicPr>
            <a:picLocks noChangeAspect="1" noChangeArrowheads="1"/>
          </p:cNvPicPr>
          <p:nvPr/>
        </p:nvPicPr>
        <p:blipFill>
          <a:blip r:embed="rId2" cstate="print"/>
          <a:srcRect/>
          <a:stretch>
            <a:fillRect/>
          </a:stretch>
        </p:blipFill>
        <p:spPr bwMode="auto">
          <a:xfrm>
            <a:off x="1907704" y="4149080"/>
            <a:ext cx="4896544" cy="2376264"/>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lstStyle/>
          <a:p>
            <a:endParaRPr lang="tr-TR"/>
          </a:p>
        </p:txBody>
      </p:sp>
      <p:sp>
        <p:nvSpPr>
          <p:cNvPr id="52227" name="Rectangle 3"/>
          <p:cNvSpPr>
            <a:spLocks noGrp="1" noChangeArrowheads="1"/>
          </p:cNvSpPr>
          <p:nvPr>
            <p:ph idx="1"/>
          </p:nvPr>
        </p:nvSpPr>
        <p:spPr/>
        <p:txBody>
          <a:bodyPr/>
          <a:lstStyle/>
          <a:p>
            <a:endParaRPr lang="tr-TR"/>
          </a:p>
        </p:txBody>
      </p:sp>
      <p:sp>
        <p:nvSpPr>
          <p:cNvPr id="52229" name="Rectangle 5"/>
          <p:cNvSpPr>
            <a:spLocks noChangeArrowheads="1"/>
          </p:cNvSpPr>
          <p:nvPr/>
        </p:nvSpPr>
        <p:spPr bwMode="auto">
          <a:xfrm>
            <a:off x="323850" y="333375"/>
            <a:ext cx="7234238" cy="701675"/>
          </a:xfrm>
          <a:prstGeom prst="rect">
            <a:avLst/>
          </a:prstGeom>
          <a:noFill/>
          <a:ln w="9525">
            <a:noFill/>
            <a:miter lim="800000"/>
            <a:headEnd/>
            <a:tailEnd/>
          </a:ln>
          <a:effectLst/>
        </p:spPr>
        <p:txBody>
          <a:bodyPr>
            <a:spAutoFit/>
          </a:bodyPr>
          <a:lstStyle/>
          <a:p>
            <a:pPr algn="ctr"/>
            <a:r>
              <a:rPr lang="tr-TR" sz="4000" b="1">
                <a:solidFill>
                  <a:srgbClr val="FF0000"/>
                </a:solidFill>
                <a:effectLst>
                  <a:outerShdw blurRad="38100" dist="38100" dir="2700000" algn="tl">
                    <a:srgbClr val="C0C0C0"/>
                  </a:outerShdw>
                </a:effectLst>
                <a:latin typeface="Comic Sans MS" pitchFamily="66" charset="0"/>
              </a:rPr>
              <a:t>ÇOCUK NEYİ ÖĞRENİR?</a:t>
            </a:r>
          </a:p>
        </p:txBody>
      </p:sp>
      <p:pic>
        <p:nvPicPr>
          <p:cNvPr id="52230" name="Picture 6" descr=","/>
          <p:cNvPicPr>
            <a:picLocks noChangeAspect="1" noChangeArrowheads="1" noCrop="1"/>
          </p:cNvPicPr>
          <p:nvPr/>
        </p:nvPicPr>
        <p:blipFill>
          <a:blip r:embed="rId2" cstate="print"/>
          <a:srcRect/>
          <a:stretch>
            <a:fillRect/>
          </a:stretch>
        </p:blipFill>
        <p:spPr bwMode="auto">
          <a:xfrm>
            <a:off x="7715250" y="5648325"/>
            <a:ext cx="1428750" cy="1209675"/>
          </a:xfrm>
          <a:prstGeom prst="rect">
            <a:avLst/>
          </a:prstGeom>
          <a:noFill/>
        </p:spPr>
      </p:pic>
      <p:pic>
        <p:nvPicPr>
          <p:cNvPr id="52231" name="Picture 7" descr=","/>
          <p:cNvPicPr>
            <a:picLocks noChangeAspect="1" noChangeArrowheads="1" noCrop="1"/>
          </p:cNvPicPr>
          <p:nvPr/>
        </p:nvPicPr>
        <p:blipFill>
          <a:blip r:embed="rId2" cstate="print"/>
          <a:srcRect/>
          <a:stretch>
            <a:fillRect/>
          </a:stretch>
        </p:blipFill>
        <p:spPr bwMode="auto">
          <a:xfrm>
            <a:off x="8172450" y="4797425"/>
            <a:ext cx="1428750" cy="1209675"/>
          </a:xfrm>
          <a:prstGeom prst="rect">
            <a:avLst/>
          </a:prstGeom>
          <a:noFill/>
        </p:spPr>
      </p:pic>
      <p:pic>
        <p:nvPicPr>
          <p:cNvPr id="52232" name="Picture 8" descr=","/>
          <p:cNvPicPr>
            <a:picLocks noChangeAspect="1" noChangeArrowheads="1" noCrop="1"/>
          </p:cNvPicPr>
          <p:nvPr/>
        </p:nvPicPr>
        <p:blipFill>
          <a:blip r:embed="rId2" cstate="print"/>
          <a:srcRect/>
          <a:stretch>
            <a:fillRect/>
          </a:stretch>
        </p:blipFill>
        <p:spPr bwMode="auto">
          <a:xfrm>
            <a:off x="7715250" y="4076700"/>
            <a:ext cx="1428750" cy="1209675"/>
          </a:xfrm>
          <a:prstGeom prst="rect">
            <a:avLst/>
          </a:prstGeom>
          <a:noFill/>
        </p:spPr>
      </p:pic>
      <p:sp>
        <p:nvSpPr>
          <p:cNvPr id="52233" name="Rectangle 9"/>
          <p:cNvSpPr>
            <a:spLocks noChangeArrowheads="1"/>
          </p:cNvSpPr>
          <p:nvPr/>
        </p:nvSpPr>
        <p:spPr bwMode="auto">
          <a:xfrm>
            <a:off x="0" y="1127125"/>
            <a:ext cx="8748713" cy="5578475"/>
          </a:xfrm>
          <a:prstGeom prst="rect">
            <a:avLst/>
          </a:prstGeom>
          <a:noFill/>
          <a:ln w="9525">
            <a:noFill/>
            <a:miter lim="800000"/>
            <a:headEnd/>
            <a:tailEnd/>
          </a:ln>
          <a:effectLst/>
        </p:spPr>
        <p:txBody>
          <a:bodyPr anchor="ctr">
            <a:spAutoFit/>
          </a:bodyPr>
          <a:lstStyle/>
          <a:p>
            <a:r>
              <a:rPr lang="tr-TR" sz="2000" b="1" i="1">
                <a:solidFill>
                  <a:srgbClr val="FF0000"/>
                </a:solidFill>
                <a:latin typeface="Comic Sans MS" pitchFamily="66" charset="0"/>
              </a:rPr>
              <a:t>EĞER BİR ÇOCUK </a:t>
            </a:r>
            <a:r>
              <a:rPr lang="tr-TR" sz="2000" b="1" i="1">
                <a:latin typeface="Comic Sans MS" pitchFamily="66" charset="0"/>
              </a:rPr>
              <a:t>DÜŞMANCA</a:t>
            </a:r>
            <a:r>
              <a:rPr lang="tr-TR" sz="2000" b="1" i="1">
                <a:solidFill>
                  <a:srgbClr val="FF0000"/>
                </a:solidFill>
                <a:latin typeface="Comic Sans MS" pitchFamily="66" charset="0"/>
              </a:rPr>
              <a:t> DAVRANIŞLAR İÇİNDE YAŞARSA </a:t>
            </a:r>
            <a:r>
              <a:rPr lang="tr-TR" sz="2000" b="1" i="1">
                <a:latin typeface="Comic Sans MS" pitchFamily="66" charset="0"/>
              </a:rPr>
              <a:t>KAVGA ETMEYİ</a:t>
            </a:r>
            <a:r>
              <a:rPr lang="tr-TR" sz="2000" b="1" i="1">
                <a:solidFill>
                  <a:srgbClr val="FF0000"/>
                </a:solidFill>
                <a:latin typeface="Comic Sans MS" pitchFamily="66" charset="0"/>
              </a:rPr>
              <a:t> ÖĞRENİR.</a:t>
            </a:r>
          </a:p>
          <a:p>
            <a:endParaRPr lang="tr-TR" sz="2000" b="1">
              <a:solidFill>
                <a:srgbClr val="FF0000"/>
              </a:solidFill>
              <a:latin typeface="Comic Sans MS" pitchFamily="66" charset="0"/>
            </a:endParaRPr>
          </a:p>
          <a:p>
            <a:r>
              <a:rPr lang="tr-TR" sz="2000" b="1" i="1">
                <a:solidFill>
                  <a:srgbClr val="FF0000"/>
                </a:solidFill>
                <a:latin typeface="Comic Sans MS" pitchFamily="66" charset="0"/>
              </a:rPr>
              <a:t>EĞER BİR ÇOCUK </a:t>
            </a:r>
            <a:r>
              <a:rPr lang="tr-TR" sz="2000" b="1" i="1">
                <a:latin typeface="Comic Sans MS" pitchFamily="66" charset="0"/>
              </a:rPr>
              <a:t>ALAY EDİLEREK</a:t>
            </a:r>
            <a:r>
              <a:rPr lang="tr-TR" sz="2000" b="1" i="1">
                <a:solidFill>
                  <a:srgbClr val="FF0000"/>
                </a:solidFill>
                <a:latin typeface="Comic Sans MS" pitchFamily="66" charset="0"/>
              </a:rPr>
              <a:t> YAŞARSA </a:t>
            </a:r>
            <a:r>
              <a:rPr lang="tr-TR" sz="2000" b="1" i="1">
                <a:latin typeface="Comic Sans MS" pitchFamily="66" charset="0"/>
              </a:rPr>
              <a:t>SIKILGANLIĞI </a:t>
            </a:r>
            <a:r>
              <a:rPr lang="tr-TR" sz="2000" b="1" i="1">
                <a:solidFill>
                  <a:srgbClr val="FF0000"/>
                </a:solidFill>
                <a:latin typeface="Comic Sans MS" pitchFamily="66" charset="0"/>
              </a:rPr>
              <a:t>ÖĞRENİR.</a:t>
            </a:r>
          </a:p>
          <a:p>
            <a:endParaRPr lang="tr-TR" sz="2000" b="1" i="1">
              <a:solidFill>
                <a:srgbClr val="FF0000"/>
              </a:solidFill>
              <a:latin typeface="Comic Sans MS" pitchFamily="66" charset="0"/>
            </a:endParaRPr>
          </a:p>
          <a:p>
            <a:r>
              <a:rPr lang="tr-TR" sz="2000" b="1" i="1">
                <a:solidFill>
                  <a:srgbClr val="FF0000"/>
                </a:solidFill>
                <a:latin typeface="Comic Sans MS" pitchFamily="66" charset="0"/>
              </a:rPr>
              <a:t>EĞER BİR ÇOCUK </a:t>
            </a:r>
            <a:r>
              <a:rPr lang="tr-TR" sz="2000" b="1" i="1">
                <a:latin typeface="Comic Sans MS" pitchFamily="66" charset="0"/>
              </a:rPr>
              <a:t>HOŞGÖRÜYLE </a:t>
            </a:r>
            <a:r>
              <a:rPr lang="tr-TR" sz="2000" b="1" i="1">
                <a:solidFill>
                  <a:srgbClr val="FF0000"/>
                </a:solidFill>
                <a:latin typeface="Comic Sans MS" pitchFamily="66" charset="0"/>
              </a:rPr>
              <a:t>YAŞARSA </a:t>
            </a:r>
            <a:r>
              <a:rPr lang="tr-TR" sz="2000" b="1" i="1">
                <a:latin typeface="Comic Sans MS" pitchFamily="66" charset="0"/>
              </a:rPr>
              <a:t>SABIRLI OLMAYI</a:t>
            </a:r>
            <a:r>
              <a:rPr lang="tr-TR" sz="2000" b="1" i="1">
                <a:solidFill>
                  <a:srgbClr val="FF0000"/>
                </a:solidFill>
                <a:latin typeface="Comic Sans MS" pitchFamily="66" charset="0"/>
              </a:rPr>
              <a:t> ÖĞRENİR.</a:t>
            </a:r>
          </a:p>
          <a:p>
            <a:endParaRPr lang="tr-TR" sz="2000" b="1" i="1">
              <a:solidFill>
                <a:srgbClr val="FF0000"/>
              </a:solidFill>
              <a:latin typeface="Comic Sans MS" pitchFamily="66" charset="0"/>
            </a:endParaRPr>
          </a:p>
          <a:p>
            <a:r>
              <a:rPr lang="tr-TR" sz="2000" b="1" i="1">
                <a:solidFill>
                  <a:srgbClr val="FF0000"/>
                </a:solidFill>
                <a:latin typeface="Comic Sans MS" pitchFamily="66" charset="0"/>
              </a:rPr>
              <a:t>EĞER BİR ÇOCUK </a:t>
            </a:r>
            <a:r>
              <a:rPr lang="tr-TR" sz="2000" b="1" i="1">
                <a:latin typeface="Comic Sans MS" pitchFamily="66" charset="0"/>
              </a:rPr>
              <a:t>DEĞER VERİLEREK</a:t>
            </a:r>
            <a:r>
              <a:rPr lang="tr-TR" sz="2000" b="1" i="1">
                <a:solidFill>
                  <a:srgbClr val="FF0000"/>
                </a:solidFill>
                <a:latin typeface="Comic Sans MS" pitchFamily="66" charset="0"/>
              </a:rPr>
              <a:t> YAŞARSA </a:t>
            </a:r>
            <a:r>
              <a:rPr lang="tr-TR" sz="2000" b="1" i="1">
                <a:latin typeface="Comic Sans MS" pitchFamily="66" charset="0"/>
              </a:rPr>
              <a:t>SAYGI DUYMAYI</a:t>
            </a:r>
            <a:r>
              <a:rPr lang="tr-TR" sz="2000" b="1" i="1">
                <a:solidFill>
                  <a:srgbClr val="FF0000"/>
                </a:solidFill>
                <a:latin typeface="Comic Sans MS" pitchFamily="66" charset="0"/>
              </a:rPr>
              <a:t> ÖĞRENİR.</a:t>
            </a:r>
          </a:p>
          <a:p>
            <a:endParaRPr lang="tr-TR" sz="2000" b="1">
              <a:solidFill>
                <a:srgbClr val="FF0000"/>
              </a:solidFill>
              <a:latin typeface="Comic Sans MS" pitchFamily="66" charset="0"/>
            </a:endParaRPr>
          </a:p>
          <a:p>
            <a:r>
              <a:rPr lang="tr-TR" sz="2000" b="1" i="1">
                <a:solidFill>
                  <a:srgbClr val="FF0000"/>
                </a:solidFill>
                <a:latin typeface="Comic Sans MS" pitchFamily="66" charset="0"/>
              </a:rPr>
              <a:t>EĞER BİR ÇOCUK </a:t>
            </a:r>
            <a:r>
              <a:rPr lang="tr-TR" sz="2000" b="1" i="1">
                <a:latin typeface="Comic Sans MS" pitchFamily="66" charset="0"/>
              </a:rPr>
              <a:t>DOĞRULARLA</a:t>
            </a:r>
            <a:r>
              <a:rPr lang="tr-TR" sz="2000" b="1" i="1">
                <a:solidFill>
                  <a:srgbClr val="FF0000"/>
                </a:solidFill>
                <a:latin typeface="Comic Sans MS" pitchFamily="66" charset="0"/>
              </a:rPr>
              <a:t> YAŞAMIŞSA </a:t>
            </a:r>
            <a:r>
              <a:rPr lang="tr-TR" sz="2000" b="1" i="1">
                <a:latin typeface="Comic Sans MS" pitchFamily="66" charset="0"/>
              </a:rPr>
              <a:t>DÜRÜSTLÜĞÜ </a:t>
            </a:r>
            <a:r>
              <a:rPr lang="tr-TR" sz="2000" b="1" i="1">
                <a:solidFill>
                  <a:srgbClr val="FF0000"/>
                </a:solidFill>
                <a:latin typeface="Comic Sans MS" pitchFamily="66" charset="0"/>
              </a:rPr>
              <a:t>ÖĞRENİR</a:t>
            </a:r>
          </a:p>
          <a:p>
            <a:endParaRPr lang="tr-TR" sz="2000" b="1" i="1">
              <a:solidFill>
                <a:srgbClr val="FF0000"/>
              </a:solidFill>
              <a:latin typeface="Comic Sans MS" pitchFamily="66" charset="0"/>
            </a:endParaRPr>
          </a:p>
          <a:p>
            <a:r>
              <a:rPr lang="tr-TR" sz="2000" b="1" i="1">
                <a:solidFill>
                  <a:srgbClr val="FF0000"/>
                </a:solidFill>
                <a:latin typeface="Comic Sans MS" pitchFamily="66" charset="0"/>
              </a:rPr>
              <a:t>EĞER BİR ÇOCUK </a:t>
            </a:r>
            <a:r>
              <a:rPr lang="tr-TR" sz="2000" b="1" i="1">
                <a:latin typeface="Comic Sans MS" pitchFamily="66" charset="0"/>
              </a:rPr>
              <a:t>SEVGİYLE </a:t>
            </a:r>
            <a:r>
              <a:rPr lang="tr-TR" sz="2000" b="1" i="1">
                <a:solidFill>
                  <a:srgbClr val="FF0000"/>
                </a:solidFill>
                <a:latin typeface="Comic Sans MS" pitchFamily="66" charset="0"/>
              </a:rPr>
              <a:t>YAŞAMIŞSA </a:t>
            </a:r>
            <a:r>
              <a:rPr lang="tr-TR" sz="2000" b="1" i="1">
                <a:latin typeface="Comic Sans MS" pitchFamily="66" charset="0"/>
              </a:rPr>
              <a:t>DÜNYAYI SEVMEYİ</a:t>
            </a:r>
            <a:r>
              <a:rPr lang="tr-TR" sz="2000" b="1" i="1">
                <a:solidFill>
                  <a:srgbClr val="FF0000"/>
                </a:solidFill>
                <a:latin typeface="Comic Sans MS" pitchFamily="66" charset="0"/>
              </a:rPr>
              <a:t> ÖĞRENİR</a:t>
            </a:r>
          </a:p>
          <a:p>
            <a:endParaRPr lang="tr-TR" sz="2000" b="1" i="1">
              <a:solidFill>
                <a:srgbClr val="FF0000"/>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2233"/>
                                        </p:tgtEl>
                                        <p:attrNameLst>
                                          <p:attrName>style.visibility</p:attrName>
                                        </p:attrNameLst>
                                      </p:cBhvr>
                                      <p:to>
                                        <p:strVal val="visible"/>
                                      </p:to>
                                    </p:set>
                                    <p:animEffect transition="in" filter="diamond(in)">
                                      <p:cBhvr>
                                        <p:cTn id="7" dur="2000"/>
                                        <p:tgtEl>
                                          <p:spTgt spid="522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p:txBody>
          <a:bodyPr/>
          <a:lstStyle/>
          <a:p>
            <a:endParaRPr lang="tr-TR"/>
          </a:p>
        </p:txBody>
      </p:sp>
      <p:sp>
        <p:nvSpPr>
          <p:cNvPr id="74755" name="Rectangle 3"/>
          <p:cNvSpPr>
            <a:spLocks noGrp="1" noChangeArrowheads="1"/>
          </p:cNvSpPr>
          <p:nvPr>
            <p:ph idx="1"/>
          </p:nvPr>
        </p:nvSpPr>
        <p:spPr/>
        <p:txBody>
          <a:bodyPr/>
          <a:lstStyle/>
          <a:p>
            <a:endParaRPr lang="tr-TR"/>
          </a:p>
        </p:txBody>
      </p:sp>
      <p:pic>
        <p:nvPicPr>
          <p:cNvPr id="74756" name="Picture 4" descr="Endless Shore"/>
          <p:cNvPicPr>
            <a:picLocks noChangeAspect="1" noChangeArrowheads="1"/>
          </p:cNvPicPr>
          <p:nvPr/>
        </p:nvPicPr>
        <p:blipFill>
          <a:blip r:embed="rId2" cstate="print"/>
          <a:srcRect l="27402" t="30237" r="13701" b="21417"/>
          <a:stretch>
            <a:fillRect/>
          </a:stretch>
        </p:blipFill>
        <p:spPr bwMode="auto">
          <a:xfrm>
            <a:off x="-182563" y="0"/>
            <a:ext cx="9326563" cy="6858000"/>
          </a:xfrm>
          <a:prstGeom prst="rect">
            <a:avLst/>
          </a:prstGeom>
          <a:noFill/>
        </p:spPr>
      </p:pic>
      <p:sp>
        <p:nvSpPr>
          <p:cNvPr id="74757" name="Text Box 5"/>
          <p:cNvSpPr txBox="1">
            <a:spLocks noChangeArrowheads="1"/>
          </p:cNvSpPr>
          <p:nvPr/>
        </p:nvSpPr>
        <p:spPr bwMode="ltGray">
          <a:xfrm>
            <a:off x="-180975" y="333375"/>
            <a:ext cx="8531225" cy="6070600"/>
          </a:xfrm>
          <a:prstGeom prst="rect">
            <a:avLst/>
          </a:prstGeom>
          <a:noFill/>
          <a:ln w="9525">
            <a:noFill/>
            <a:miter lim="800000"/>
            <a:headEnd/>
            <a:tailEnd/>
          </a:ln>
          <a:effectLst/>
        </p:spPr>
        <p:txBody>
          <a:bodyPr>
            <a:spAutoFit/>
          </a:bodyPr>
          <a:lstStyle/>
          <a:p>
            <a:pPr marL="342900" indent="-342900">
              <a:buFontTx/>
              <a:buAutoNum type="arabicPeriod"/>
            </a:pPr>
            <a:r>
              <a:rPr lang="tr-TR" sz="2800" b="1">
                <a:latin typeface="Comic Sans MS" pitchFamily="66" charset="0"/>
              </a:rPr>
              <a:t>Çocuklarımızın ruhsal, sosyal, zihinsel v.b. gelişmelerinin sağlıklı olabilmesi, akademik yönden başarılı olabilmesi için okul ile sürekli işbirliği içinde olun.</a:t>
            </a:r>
          </a:p>
          <a:p>
            <a:pPr marL="342900" indent="-342900"/>
            <a:endParaRPr lang="tr-TR" sz="2800" b="1">
              <a:latin typeface="Comic Sans MS" pitchFamily="66" charset="0"/>
            </a:endParaRPr>
          </a:p>
          <a:p>
            <a:pPr marL="342900" indent="-342900"/>
            <a:endParaRPr lang="tr-TR" sz="2800" b="1">
              <a:solidFill>
                <a:srgbClr val="FF0000"/>
              </a:solidFill>
              <a:latin typeface="Comic Sans MS" pitchFamily="66" charset="0"/>
            </a:endParaRPr>
          </a:p>
          <a:p>
            <a:pPr marL="342900" indent="-342900"/>
            <a:r>
              <a:rPr lang="tr-TR" sz="2800" b="1">
                <a:latin typeface="Comic Sans MS" pitchFamily="66" charset="0"/>
              </a:rPr>
              <a:t>2.Çocuğunuzla ile ilgili her türlü bilgi için okul idaresi ve  rehberlik servisi ile iletişim kurunuz</a:t>
            </a:r>
          </a:p>
          <a:p>
            <a:pPr marL="342900" indent="-342900"/>
            <a:endParaRPr lang="tr-TR" sz="2800" b="1">
              <a:latin typeface="Comic Sans MS" pitchFamily="66" charset="0"/>
            </a:endParaRPr>
          </a:p>
          <a:p>
            <a:pPr marL="342900" indent="-342900"/>
            <a:endParaRPr lang="tr-TR" sz="2800" b="1">
              <a:latin typeface="Comic Sans MS" pitchFamily="66" charset="0"/>
            </a:endParaRPr>
          </a:p>
          <a:p>
            <a:pPr marL="342900" indent="-342900"/>
            <a:r>
              <a:rPr lang="tr-TR" sz="2800" b="1">
                <a:latin typeface="Comic Sans MS" pitchFamily="66" charset="0"/>
              </a:rPr>
              <a:t>3.Sınıf öğretmenleri ve ders öğretmenleriyle olumlu ilişkiler kurun ve okulu ziyaret edin.</a:t>
            </a:r>
          </a:p>
          <a:p>
            <a:pPr marL="342900" indent="-342900"/>
            <a:endParaRPr lang="tr-TR" sz="2800" b="1">
              <a:latin typeface="Comic Sans MS" pitchFamily="66" charset="0"/>
            </a:endParaRPr>
          </a:p>
        </p:txBody>
      </p:sp>
      <p:sp>
        <p:nvSpPr>
          <p:cNvPr id="74758" name="Text Box 6"/>
          <p:cNvSpPr txBox="1">
            <a:spLocks noChangeArrowheads="1"/>
          </p:cNvSpPr>
          <p:nvPr/>
        </p:nvSpPr>
        <p:spPr bwMode="auto">
          <a:xfrm>
            <a:off x="684213" y="333375"/>
            <a:ext cx="7127875" cy="519113"/>
          </a:xfrm>
          <a:prstGeom prst="rect">
            <a:avLst/>
          </a:prstGeom>
          <a:noFill/>
          <a:ln w="9525">
            <a:noFill/>
            <a:miter lim="800000"/>
            <a:headEnd/>
            <a:tailEnd/>
          </a:ln>
          <a:effectLst/>
        </p:spPr>
        <p:txBody>
          <a:bodyPr>
            <a:spAutoFit/>
          </a:bodyPr>
          <a:lstStyle/>
          <a:p>
            <a:pPr algn="ctr">
              <a:spcBef>
                <a:spcPct val="50000"/>
              </a:spcBef>
            </a:pPr>
            <a:endParaRPr lang="tr-TR" sz="2800" b="1">
              <a:solidFill>
                <a:srgbClr val="FF0000"/>
              </a:solidFill>
            </a:endParaRPr>
          </a:p>
        </p:txBody>
      </p:sp>
      <p:pic>
        <p:nvPicPr>
          <p:cNvPr id="74759" name="Picture 7" descr="ghjk"/>
          <p:cNvPicPr>
            <a:picLocks noChangeAspect="1" noChangeArrowheads="1" noCrop="1"/>
          </p:cNvPicPr>
          <p:nvPr/>
        </p:nvPicPr>
        <p:blipFill>
          <a:blip r:embed="rId3" cstate="print"/>
          <a:srcRect/>
          <a:stretch>
            <a:fillRect/>
          </a:stretch>
        </p:blipFill>
        <p:spPr bwMode="auto">
          <a:xfrm>
            <a:off x="7596188" y="6021388"/>
            <a:ext cx="1187450" cy="495300"/>
          </a:xfrm>
          <a:prstGeom prst="rect">
            <a:avLst/>
          </a:prstGeom>
          <a:noFill/>
        </p:spPr>
      </p:pic>
      <p:pic>
        <p:nvPicPr>
          <p:cNvPr id="74760" name="Picture 8" descr="ghjk"/>
          <p:cNvPicPr>
            <a:picLocks noChangeAspect="1" noChangeArrowheads="1" noCrop="1"/>
          </p:cNvPicPr>
          <p:nvPr/>
        </p:nvPicPr>
        <p:blipFill>
          <a:blip r:embed="rId3" cstate="print"/>
          <a:srcRect/>
          <a:stretch>
            <a:fillRect/>
          </a:stretch>
        </p:blipFill>
        <p:spPr bwMode="auto">
          <a:xfrm>
            <a:off x="6300788" y="6092825"/>
            <a:ext cx="1187450" cy="495300"/>
          </a:xfrm>
          <a:prstGeom prst="rect">
            <a:avLst/>
          </a:prstGeom>
          <a:noFill/>
        </p:spPr>
      </p:pic>
      <p:pic>
        <p:nvPicPr>
          <p:cNvPr id="74761" name="Picture 9" descr="ghjk"/>
          <p:cNvPicPr>
            <a:picLocks noChangeAspect="1" noChangeArrowheads="1" noCrop="1"/>
          </p:cNvPicPr>
          <p:nvPr/>
        </p:nvPicPr>
        <p:blipFill>
          <a:blip r:embed="rId3" cstate="print"/>
          <a:srcRect/>
          <a:stretch>
            <a:fillRect/>
          </a:stretch>
        </p:blipFill>
        <p:spPr bwMode="auto">
          <a:xfrm>
            <a:off x="7092950" y="6362700"/>
            <a:ext cx="1187450" cy="4953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p:txBody>
          <a:bodyPr/>
          <a:lstStyle/>
          <a:p>
            <a:endParaRPr lang="tr-TR"/>
          </a:p>
        </p:txBody>
      </p:sp>
      <p:sp>
        <p:nvSpPr>
          <p:cNvPr id="75779" name="Rectangle 3"/>
          <p:cNvSpPr>
            <a:spLocks noGrp="1" noChangeArrowheads="1"/>
          </p:cNvSpPr>
          <p:nvPr>
            <p:ph idx="1"/>
          </p:nvPr>
        </p:nvSpPr>
        <p:spPr/>
        <p:txBody>
          <a:bodyPr/>
          <a:lstStyle/>
          <a:p>
            <a:endParaRPr lang="tr-TR"/>
          </a:p>
        </p:txBody>
      </p:sp>
      <p:pic>
        <p:nvPicPr>
          <p:cNvPr id="75780" name="Picture 4" descr="Endless Shore"/>
          <p:cNvPicPr>
            <a:picLocks noChangeAspect="1" noChangeArrowheads="1"/>
          </p:cNvPicPr>
          <p:nvPr/>
        </p:nvPicPr>
        <p:blipFill>
          <a:blip r:embed="rId2" cstate="print"/>
          <a:srcRect l="27402" t="30237" r="13701" b="21417"/>
          <a:stretch>
            <a:fillRect/>
          </a:stretch>
        </p:blipFill>
        <p:spPr bwMode="auto">
          <a:xfrm>
            <a:off x="-182563" y="0"/>
            <a:ext cx="9326563" cy="6858000"/>
          </a:xfrm>
          <a:prstGeom prst="rect">
            <a:avLst/>
          </a:prstGeom>
          <a:noFill/>
        </p:spPr>
      </p:pic>
      <p:sp>
        <p:nvSpPr>
          <p:cNvPr id="75781" name="Text Box 5"/>
          <p:cNvSpPr txBox="1">
            <a:spLocks noChangeArrowheads="1"/>
          </p:cNvSpPr>
          <p:nvPr/>
        </p:nvSpPr>
        <p:spPr bwMode="ltGray">
          <a:xfrm>
            <a:off x="611188" y="765175"/>
            <a:ext cx="8135937" cy="4727575"/>
          </a:xfrm>
          <a:prstGeom prst="rect">
            <a:avLst/>
          </a:prstGeom>
          <a:noFill/>
          <a:ln w="9525">
            <a:noFill/>
            <a:miter lim="800000"/>
            <a:headEnd/>
            <a:tailEnd/>
          </a:ln>
          <a:effectLst/>
        </p:spPr>
        <p:txBody>
          <a:bodyPr>
            <a:spAutoFit/>
          </a:bodyPr>
          <a:lstStyle/>
          <a:p>
            <a:pPr marL="342900" indent="-342900"/>
            <a:endParaRPr lang="tr-TR" sz="2400">
              <a:latin typeface="Times New Roman" pitchFamily="18" charset="0"/>
            </a:endParaRPr>
          </a:p>
          <a:p>
            <a:pPr marL="342900" indent="-342900"/>
            <a:r>
              <a:rPr lang="tr-TR" sz="2800" b="1">
                <a:latin typeface="Comic Sans MS" pitchFamily="66" charset="0"/>
              </a:rPr>
              <a:t>4.Çocuğunuzun okul içindeki durumu hakkında bilgi alabilmeniz için veli toplantılarına mutlaka katılınız.</a:t>
            </a:r>
          </a:p>
          <a:p>
            <a:pPr marL="342900" indent="-342900"/>
            <a:endParaRPr lang="tr-TR" sz="2800" b="1">
              <a:latin typeface="Comic Sans MS" pitchFamily="66" charset="0"/>
            </a:endParaRPr>
          </a:p>
          <a:p>
            <a:pPr marL="342900" indent="-342900"/>
            <a:endParaRPr lang="tr-TR" sz="2800" b="1">
              <a:latin typeface="Comic Sans MS" pitchFamily="66" charset="0"/>
            </a:endParaRPr>
          </a:p>
          <a:p>
            <a:pPr marL="342900" indent="-342900"/>
            <a:r>
              <a:rPr lang="tr-TR" sz="2800" b="1">
                <a:latin typeface="Comic Sans MS" pitchFamily="66" charset="0"/>
              </a:rPr>
              <a:t>5.Okul idaresi tarafından gönderilen duyuru ve formların okunup imzalanarak, gerekli bölümlerinin doldurulup en kısa zamanda  sınıf öğretmenine ulaşmasını sağlayınız.</a:t>
            </a:r>
          </a:p>
          <a:p>
            <a:pPr marL="342900" indent="-342900"/>
            <a:endParaRPr lang="tr-TR" sz="2800" b="1">
              <a:latin typeface="Comic Sans MS" pitchFamily="66" charset="0"/>
            </a:endParaRPr>
          </a:p>
        </p:txBody>
      </p:sp>
      <p:pic>
        <p:nvPicPr>
          <p:cNvPr id="75782" name="Picture 6"/>
          <p:cNvPicPr>
            <a:picLocks noChangeAspect="1" noChangeArrowheads="1" noCrop="1"/>
          </p:cNvPicPr>
          <p:nvPr/>
        </p:nvPicPr>
        <p:blipFill>
          <a:blip r:embed="rId3" cstate="print"/>
          <a:srcRect/>
          <a:stretch>
            <a:fillRect/>
          </a:stretch>
        </p:blipFill>
        <p:spPr bwMode="auto">
          <a:xfrm>
            <a:off x="1331913" y="6086475"/>
            <a:ext cx="720725" cy="771525"/>
          </a:xfrm>
          <a:prstGeom prst="rect">
            <a:avLst/>
          </a:prstGeom>
          <a:noFill/>
        </p:spPr>
      </p:pic>
      <p:pic>
        <p:nvPicPr>
          <p:cNvPr id="75783" name="Picture 7"/>
          <p:cNvPicPr>
            <a:picLocks noChangeAspect="1" noChangeArrowheads="1" noCrop="1"/>
          </p:cNvPicPr>
          <p:nvPr/>
        </p:nvPicPr>
        <p:blipFill>
          <a:blip r:embed="rId3" cstate="print"/>
          <a:srcRect/>
          <a:stretch>
            <a:fillRect/>
          </a:stretch>
        </p:blipFill>
        <p:spPr bwMode="auto">
          <a:xfrm>
            <a:off x="684213" y="5516563"/>
            <a:ext cx="720725" cy="771525"/>
          </a:xfrm>
          <a:prstGeom prst="rect">
            <a:avLst/>
          </a:prstGeom>
          <a:noFill/>
        </p:spPr>
      </p:pic>
      <p:pic>
        <p:nvPicPr>
          <p:cNvPr id="75784" name="Picture 8"/>
          <p:cNvPicPr>
            <a:picLocks noChangeAspect="1" noChangeArrowheads="1" noCrop="1"/>
          </p:cNvPicPr>
          <p:nvPr/>
        </p:nvPicPr>
        <p:blipFill>
          <a:blip r:embed="rId3" cstate="print"/>
          <a:srcRect/>
          <a:stretch>
            <a:fillRect/>
          </a:stretch>
        </p:blipFill>
        <p:spPr bwMode="auto">
          <a:xfrm>
            <a:off x="0" y="6086475"/>
            <a:ext cx="720725" cy="771525"/>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p:txBody>
          <a:bodyPr/>
          <a:lstStyle/>
          <a:p>
            <a:endParaRPr lang="tr-TR"/>
          </a:p>
        </p:txBody>
      </p:sp>
      <p:sp>
        <p:nvSpPr>
          <p:cNvPr id="76803" name="Rectangle 3"/>
          <p:cNvSpPr>
            <a:spLocks noGrp="1" noChangeArrowheads="1"/>
          </p:cNvSpPr>
          <p:nvPr>
            <p:ph idx="1"/>
          </p:nvPr>
        </p:nvSpPr>
        <p:spPr/>
        <p:txBody>
          <a:bodyPr/>
          <a:lstStyle/>
          <a:p>
            <a:endParaRPr lang="tr-TR"/>
          </a:p>
        </p:txBody>
      </p:sp>
      <p:pic>
        <p:nvPicPr>
          <p:cNvPr id="76804" name="Picture 4" descr="Endless Shore"/>
          <p:cNvPicPr>
            <a:picLocks noChangeAspect="1" noChangeArrowheads="1"/>
          </p:cNvPicPr>
          <p:nvPr/>
        </p:nvPicPr>
        <p:blipFill>
          <a:blip r:embed="rId2" cstate="print"/>
          <a:srcRect l="27402" t="30237" r="13701" b="21417"/>
          <a:stretch>
            <a:fillRect/>
          </a:stretch>
        </p:blipFill>
        <p:spPr bwMode="auto">
          <a:xfrm>
            <a:off x="-182563" y="0"/>
            <a:ext cx="9326563" cy="6858000"/>
          </a:xfrm>
          <a:prstGeom prst="rect">
            <a:avLst/>
          </a:prstGeom>
          <a:noFill/>
        </p:spPr>
      </p:pic>
      <p:sp>
        <p:nvSpPr>
          <p:cNvPr id="76805" name="Text Box 5"/>
          <p:cNvSpPr txBox="1">
            <a:spLocks noChangeArrowheads="1"/>
          </p:cNvSpPr>
          <p:nvPr/>
        </p:nvSpPr>
        <p:spPr bwMode="ltGray">
          <a:xfrm>
            <a:off x="323850" y="260350"/>
            <a:ext cx="8135938" cy="4727575"/>
          </a:xfrm>
          <a:prstGeom prst="rect">
            <a:avLst/>
          </a:prstGeom>
          <a:noFill/>
          <a:ln w="9525">
            <a:noFill/>
            <a:miter lim="800000"/>
            <a:headEnd/>
            <a:tailEnd/>
          </a:ln>
          <a:effectLst/>
        </p:spPr>
        <p:txBody>
          <a:bodyPr>
            <a:spAutoFit/>
          </a:bodyPr>
          <a:lstStyle/>
          <a:p>
            <a:pPr marL="342900" indent="-342900"/>
            <a:r>
              <a:rPr lang="tr-TR" sz="2800" b="1">
                <a:latin typeface="Comic Sans MS" pitchFamily="66" charset="0"/>
              </a:rPr>
              <a:t>6.Çocuğunuzu sabah kahvaltısı yapmadan okula göndermemeye çalışınız. Özellikle ortaöğretim çağındaki çocuklar, hızlı bir büyüme ve gelişme dönemi içindedirler. Bu konuda titiz olunuz.</a:t>
            </a:r>
          </a:p>
          <a:p>
            <a:pPr marL="342900" indent="-342900"/>
            <a:endParaRPr lang="tr-TR" sz="2800" b="1">
              <a:latin typeface="Comic Sans MS" pitchFamily="66" charset="0"/>
            </a:endParaRPr>
          </a:p>
          <a:p>
            <a:pPr marL="342900" indent="-342900"/>
            <a:endParaRPr lang="tr-TR" sz="2800" b="1">
              <a:latin typeface="Comic Sans MS" pitchFamily="66" charset="0"/>
            </a:endParaRPr>
          </a:p>
          <a:p>
            <a:pPr marL="342900" indent="-342900"/>
            <a:r>
              <a:rPr lang="tr-TR" sz="2800" b="1">
                <a:latin typeface="Comic Sans MS" pitchFamily="66" charset="0"/>
              </a:rPr>
              <a:t>7.Çocuğunuzun kılık kıyafetine ve giysilerinin okul kurallarına uymasına ve temizliğine özen gösteriniz. </a:t>
            </a:r>
          </a:p>
          <a:p>
            <a:pPr marL="342900" indent="-342900"/>
            <a:r>
              <a:rPr lang="tr-TR" sz="2400">
                <a:latin typeface="Times New Roman" pitchFamily="18" charset="0"/>
              </a:rPr>
              <a:t>. </a:t>
            </a:r>
          </a:p>
        </p:txBody>
      </p:sp>
      <p:pic>
        <p:nvPicPr>
          <p:cNvPr id="76806" name="Picture 6" descr="ghjk"/>
          <p:cNvPicPr>
            <a:picLocks noChangeAspect="1" noChangeArrowheads="1" noCrop="1"/>
          </p:cNvPicPr>
          <p:nvPr/>
        </p:nvPicPr>
        <p:blipFill>
          <a:blip r:embed="rId3" cstate="print"/>
          <a:srcRect/>
          <a:stretch>
            <a:fillRect/>
          </a:stretch>
        </p:blipFill>
        <p:spPr bwMode="auto">
          <a:xfrm>
            <a:off x="7596188" y="6021388"/>
            <a:ext cx="1187450" cy="495300"/>
          </a:xfrm>
          <a:prstGeom prst="rect">
            <a:avLst/>
          </a:prstGeom>
          <a:noFill/>
        </p:spPr>
      </p:pic>
      <p:pic>
        <p:nvPicPr>
          <p:cNvPr id="76807" name="Picture 7" descr="ghjk"/>
          <p:cNvPicPr>
            <a:picLocks noChangeAspect="1" noChangeArrowheads="1" noCrop="1"/>
          </p:cNvPicPr>
          <p:nvPr/>
        </p:nvPicPr>
        <p:blipFill>
          <a:blip r:embed="rId3" cstate="print"/>
          <a:srcRect/>
          <a:stretch>
            <a:fillRect/>
          </a:stretch>
        </p:blipFill>
        <p:spPr bwMode="auto">
          <a:xfrm>
            <a:off x="6300788" y="6092825"/>
            <a:ext cx="1187450" cy="495300"/>
          </a:xfrm>
          <a:prstGeom prst="rect">
            <a:avLst/>
          </a:prstGeom>
          <a:noFill/>
        </p:spPr>
      </p:pic>
      <p:pic>
        <p:nvPicPr>
          <p:cNvPr id="76808" name="Picture 8" descr="ghjk"/>
          <p:cNvPicPr>
            <a:picLocks noChangeAspect="1" noChangeArrowheads="1" noCrop="1"/>
          </p:cNvPicPr>
          <p:nvPr/>
        </p:nvPicPr>
        <p:blipFill>
          <a:blip r:embed="rId3" cstate="print"/>
          <a:srcRect/>
          <a:stretch>
            <a:fillRect/>
          </a:stretch>
        </p:blipFill>
        <p:spPr bwMode="auto">
          <a:xfrm>
            <a:off x="7092950" y="6362700"/>
            <a:ext cx="1187450" cy="495300"/>
          </a:xfrm>
          <a:prstGeom prst="rect">
            <a:avLst/>
          </a:prstGeom>
          <a:noFill/>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p:txBody>
          <a:bodyPr/>
          <a:lstStyle/>
          <a:p>
            <a:endParaRPr lang="tr-TR"/>
          </a:p>
        </p:txBody>
      </p:sp>
      <p:sp>
        <p:nvSpPr>
          <p:cNvPr id="77827" name="Rectangle 3"/>
          <p:cNvSpPr>
            <a:spLocks noGrp="1" noChangeArrowheads="1"/>
          </p:cNvSpPr>
          <p:nvPr>
            <p:ph idx="1"/>
          </p:nvPr>
        </p:nvSpPr>
        <p:spPr/>
        <p:txBody>
          <a:bodyPr/>
          <a:lstStyle/>
          <a:p>
            <a:endParaRPr lang="tr-TR"/>
          </a:p>
        </p:txBody>
      </p:sp>
      <p:pic>
        <p:nvPicPr>
          <p:cNvPr id="77828" name="Picture 4" descr="Endless Shore"/>
          <p:cNvPicPr>
            <a:picLocks noChangeAspect="1" noChangeArrowheads="1"/>
          </p:cNvPicPr>
          <p:nvPr/>
        </p:nvPicPr>
        <p:blipFill>
          <a:blip r:embed="rId2" cstate="print"/>
          <a:srcRect l="27402" t="30237" r="13701" b="21417"/>
          <a:stretch>
            <a:fillRect/>
          </a:stretch>
        </p:blipFill>
        <p:spPr bwMode="auto">
          <a:xfrm>
            <a:off x="-182563" y="0"/>
            <a:ext cx="9326563" cy="6858000"/>
          </a:xfrm>
          <a:prstGeom prst="rect">
            <a:avLst/>
          </a:prstGeom>
          <a:noFill/>
        </p:spPr>
      </p:pic>
      <p:sp>
        <p:nvSpPr>
          <p:cNvPr id="77829" name="Text Box 5"/>
          <p:cNvSpPr txBox="1">
            <a:spLocks noChangeArrowheads="1"/>
          </p:cNvSpPr>
          <p:nvPr/>
        </p:nvSpPr>
        <p:spPr bwMode="ltGray">
          <a:xfrm>
            <a:off x="468313" y="908050"/>
            <a:ext cx="8316912" cy="4478338"/>
          </a:xfrm>
          <a:prstGeom prst="rect">
            <a:avLst/>
          </a:prstGeom>
          <a:noFill/>
          <a:ln w="9525">
            <a:noFill/>
            <a:miter lim="800000"/>
            <a:headEnd/>
            <a:tailEnd/>
          </a:ln>
          <a:effectLst/>
        </p:spPr>
        <p:txBody>
          <a:bodyPr>
            <a:spAutoFit/>
          </a:bodyPr>
          <a:lstStyle/>
          <a:p>
            <a:r>
              <a:rPr lang="tr-TR" sz="3200" b="1">
                <a:latin typeface="Comic Sans MS" pitchFamily="66" charset="0"/>
              </a:rPr>
              <a:t>En iyi dinlenme, uyuyarak yapılan dinlenmedir. Özellikle düzenli olarak planlanan uyku çocukların yaşamında büyük önem taşır. </a:t>
            </a:r>
          </a:p>
          <a:p>
            <a:r>
              <a:rPr lang="tr-TR" sz="3200" b="1">
                <a:latin typeface="Comic Sans MS" pitchFamily="66" charset="0"/>
              </a:rPr>
              <a:t>Sinir sisteminin dinlenmesi ve enerji toplayabilmesi uyumaya bağlıdır. Bu sebeple çocuğunuzun uyku saatlerinin düzenli olmasına önem veriniz.</a:t>
            </a:r>
          </a:p>
          <a:p>
            <a:endParaRPr lang="tr-TR" sz="3200" b="1">
              <a:latin typeface="Comic Sans MS" pitchFamily="66" charset="0"/>
            </a:endParaRPr>
          </a:p>
        </p:txBody>
      </p:sp>
      <p:pic>
        <p:nvPicPr>
          <p:cNvPr id="77830" name="Picture 6" descr="guvercin"/>
          <p:cNvPicPr>
            <a:picLocks noChangeAspect="1" noChangeArrowheads="1" noCrop="1"/>
          </p:cNvPicPr>
          <p:nvPr/>
        </p:nvPicPr>
        <p:blipFill>
          <a:blip r:embed="rId3" cstate="print"/>
          <a:srcRect/>
          <a:stretch>
            <a:fillRect/>
          </a:stretch>
        </p:blipFill>
        <p:spPr bwMode="auto">
          <a:xfrm>
            <a:off x="5219700" y="4978400"/>
            <a:ext cx="1276350" cy="942975"/>
          </a:xfrm>
          <a:prstGeom prst="rect">
            <a:avLst/>
          </a:prstGeom>
          <a:noFill/>
        </p:spPr>
      </p:pic>
      <p:pic>
        <p:nvPicPr>
          <p:cNvPr id="77831" name="Picture 7" descr="guvercin"/>
          <p:cNvPicPr>
            <a:picLocks noChangeAspect="1" noChangeArrowheads="1" noCrop="1"/>
          </p:cNvPicPr>
          <p:nvPr/>
        </p:nvPicPr>
        <p:blipFill>
          <a:blip r:embed="rId3" cstate="print"/>
          <a:srcRect/>
          <a:stretch>
            <a:fillRect/>
          </a:stretch>
        </p:blipFill>
        <p:spPr bwMode="auto">
          <a:xfrm>
            <a:off x="5795963" y="5915025"/>
            <a:ext cx="1276350" cy="942975"/>
          </a:xfrm>
          <a:prstGeom prst="rect">
            <a:avLst/>
          </a:prstGeom>
          <a:noFill/>
        </p:spPr>
      </p:pic>
      <p:pic>
        <p:nvPicPr>
          <p:cNvPr id="77832" name="Picture 8" descr="guvercin"/>
          <p:cNvPicPr>
            <a:picLocks noChangeAspect="1" noChangeArrowheads="1" noCrop="1"/>
          </p:cNvPicPr>
          <p:nvPr/>
        </p:nvPicPr>
        <p:blipFill>
          <a:blip r:embed="rId3" cstate="print"/>
          <a:srcRect/>
          <a:stretch>
            <a:fillRect/>
          </a:stretch>
        </p:blipFill>
        <p:spPr bwMode="auto">
          <a:xfrm>
            <a:off x="6659563" y="5013325"/>
            <a:ext cx="1276350" cy="942975"/>
          </a:xfrm>
          <a:prstGeom prst="rect">
            <a:avLst/>
          </a:prstGeom>
          <a:noFill/>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endParaRPr lang="tr-TR"/>
          </a:p>
        </p:txBody>
      </p:sp>
      <p:sp>
        <p:nvSpPr>
          <p:cNvPr id="78851" name="Rectangle 3"/>
          <p:cNvSpPr>
            <a:spLocks noGrp="1" noChangeArrowheads="1"/>
          </p:cNvSpPr>
          <p:nvPr>
            <p:ph idx="1"/>
          </p:nvPr>
        </p:nvSpPr>
        <p:spPr/>
        <p:txBody>
          <a:bodyPr/>
          <a:lstStyle/>
          <a:p>
            <a:endParaRPr lang="tr-TR"/>
          </a:p>
        </p:txBody>
      </p:sp>
      <p:pic>
        <p:nvPicPr>
          <p:cNvPr id="78852" name="Picture 4" descr="Endless Shore"/>
          <p:cNvPicPr>
            <a:picLocks noChangeAspect="1" noChangeArrowheads="1"/>
          </p:cNvPicPr>
          <p:nvPr/>
        </p:nvPicPr>
        <p:blipFill>
          <a:blip r:embed="rId2" cstate="print"/>
          <a:srcRect l="27402" t="30237" r="13701" b="21417"/>
          <a:stretch>
            <a:fillRect/>
          </a:stretch>
        </p:blipFill>
        <p:spPr bwMode="auto">
          <a:xfrm>
            <a:off x="-182563" y="0"/>
            <a:ext cx="9326563" cy="6858000"/>
          </a:xfrm>
          <a:prstGeom prst="rect">
            <a:avLst/>
          </a:prstGeom>
          <a:noFill/>
        </p:spPr>
      </p:pic>
      <p:sp>
        <p:nvSpPr>
          <p:cNvPr id="78853" name="Text Box 5"/>
          <p:cNvSpPr txBox="1">
            <a:spLocks noChangeArrowheads="1"/>
          </p:cNvSpPr>
          <p:nvPr/>
        </p:nvSpPr>
        <p:spPr bwMode="ltGray">
          <a:xfrm>
            <a:off x="323850" y="260350"/>
            <a:ext cx="8135938" cy="457200"/>
          </a:xfrm>
          <a:prstGeom prst="rect">
            <a:avLst/>
          </a:prstGeom>
          <a:noFill/>
          <a:ln w="9525">
            <a:noFill/>
            <a:miter lim="800000"/>
            <a:headEnd/>
            <a:tailEnd/>
          </a:ln>
          <a:effectLst/>
        </p:spPr>
        <p:txBody>
          <a:bodyPr>
            <a:spAutoFit/>
          </a:bodyPr>
          <a:lstStyle/>
          <a:p>
            <a:endParaRPr lang="tr-TR" sz="2400">
              <a:latin typeface="Times New Roman" pitchFamily="18" charset="0"/>
            </a:endParaRPr>
          </a:p>
        </p:txBody>
      </p:sp>
      <p:sp>
        <p:nvSpPr>
          <p:cNvPr id="78854" name="Rectangle 6"/>
          <p:cNvSpPr>
            <a:spLocks noChangeArrowheads="1"/>
          </p:cNvSpPr>
          <p:nvPr/>
        </p:nvSpPr>
        <p:spPr bwMode="auto">
          <a:xfrm>
            <a:off x="250825" y="620713"/>
            <a:ext cx="8459788" cy="5216525"/>
          </a:xfrm>
          <a:prstGeom prst="rect">
            <a:avLst/>
          </a:prstGeom>
          <a:noFill/>
          <a:ln w="9525">
            <a:noFill/>
            <a:miter lim="800000"/>
            <a:headEnd/>
            <a:tailEnd/>
          </a:ln>
          <a:effectLst/>
        </p:spPr>
        <p:txBody>
          <a:bodyPr>
            <a:spAutoFit/>
          </a:bodyPr>
          <a:lstStyle/>
          <a:p>
            <a:pPr marL="342900" indent="-342900"/>
            <a:r>
              <a:rPr lang="tr-TR" sz="2800" b="1">
                <a:latin typeface="Comic Sans MS" pitchFamily="66" charset="0"/>
              </a:rPr>
              <a:t>8.Çocuğunuzun sistemli ders çalışma alışkanlığı kazanmasına yardımcı olunuz.</a:t>
            </a:r>
          </a:p>
          <a:p>
            <a:pPr marL="342900" indent="-342900"/>
            <a:endParaRPr lang="tr-TR" sz="2800" b="1">
              <a:latin typeface="Comic Sans MS" pitchFamily="66" charset="0"/>
            </a:endParaRPr>
          </a:p>
          <a:p>
            <a:pPr marL="342900" indent="-342900"/>
            <a:endParaRPr lang="tr-TR" sz="2800" b="1">
              <a:latin typeface="Comic Sans MS" pitchFamily="66" charset="0"/>
            </a:endParaRPr>
          </a:p>
          <a:p>
            <a:pPr marL="342900" indent="-342900"/>
            <a:r>
              <a:rPr lang="tr-TR" sz="2800" b="1">
                <a:latin typeface="Comic Sans MS" pitchFamily="66" charset="0"/>
              </a:rPr>
              <a:t>9.Çocuğunuzun zamanında derse gelmesini sağlayınız, geç kalma alışkanlığını önleyiniz. </a:t>
            </a:r>
          </a:p>
          <a:p>
            <a:pPr marL="342900" indent="-342900"/>
            <a:endParaRPr lang="tr-TR" sz="2800" b="1">
              <a:latin typeface="Comic Sans MS" pitchFamily="66" charset="0"/>
            </a:endParaRPr>
          </a:p>
          <a:p>
            <a:pPr marL="342900" indent="-342900"/>
            <a:endParaRPr lang="tr-TR" sz="2800" b="1">
              <a:latin typeface="Comic Sans MS" pitchFamily="66" charset="0"/>
            </a:endParaRPr>
          </a:p>
          <a:p>
            <a:pPr marL="342900" indent="-342900"/>
            <a:r>
              <a:rPr lang="tr-TR" sz="2800" b="1">
                <a:latin typeface="Comic Sans MS" pitchFamily="66" charset="0"/>
              </a:rPr>
              <a:t>10.Kendisine ait olan ya da olmayan araç ve gereçleri yıpratmadan, temiz ve düzenli kullanması alışkanlığını kazanmasına yardımcı olunuz.</a:t>
            </a:r>
          </a:p>
        </p:txBody>
      </p:sp>
      <p:pic>
        <p:nvPicPr>
          <p:cNvPr id="78855" name="Picture 7" descr="guvercin"/>
          <p:cNvPicPr>
            <a:picLocks noChangeAspect="1" noChangeArrowheads="1" noCrop="1"/>
          </p:cNvPicPr>
          <p:nvPr/>
        </p:nvPicPr>
        <p:blipFill>
          <a:blip r:embed="rId3" cstate="print"/>
          <a:srcRect/>
          <a:stretch>
            <a:fillRect/>
          </a:stretch>
        </p:blipFill>
        <p:spPr bwMode="auto">
          <a:xfrm>
            <a:off x="6443663" y="5373688"/>
            <a:ext cx="1276350" cy="942975"/>
          </a:xfrm>
          <a:prstGeom prst="rect">
            <a:avLst/>
          </a:prstGeom>
          <a:noFill/>
        </p:spPr>
      </p:pic>
      <p:pic>
        <p:nvPicPr>
          <p:cNvPr id="78856" name="Picture 8" descr="guvercin"/>
          <p:cNvPicPr>
            <a:picLocks noChangeAspect="1" noChangeArrowheads="1" noCrop="1"/>
          </p:cNvPicPr>
          <p:nvPr/>
        </p:nvPicPr>
        <p:blipFill>
          <a:blip r:embed="rId3" cstate="print"/>
          <a:srcRect/>
          <a:stretch>
            <a:fillRect/>
          </a:stretch>
        </p:blipFill>
        <p:spPr bwMode="auto">
          <a:xfrm>
            <a:off x="7667625" y="5661025"/>
            <a:ext cx="1276350" cy="942975"/>
          </a:xfrm>
          <a:prstGeom prst="rect">
            <a:avLst/>
          </a:prstGeom>
          <a:noFill/>
        </p:spPr>
      </p:pic>
      <p:pic>
        <p:nvPicPr>
          <p:cNvPr id="78857" name="Picture 9" descr="guvercin"/>
          <p:cNvPicPr>
            <a:picLocks noChangeAspect="1" noChangeArrowheads="1" noCrop="1"/>
          </p:cNvPicPr>
          <p:nvPr/>
        </p:nvPicPr>
        <p:blipFill>
          <a:blip r:embed="rId3" cstate="print"/>
          <a:srcRect/>
          <a:stretch>
            <a:fillRect/>
          </a:stretch>
        </p:blipFill>
        <p:spPr bwMode="auto">
          <a:xfrm>
            <a:off x="7596188" y="3284538"/>
            <a:ext cx="1276350" cy="942975"/>
          </a:xfrm>
          <a:prstGeom prst="rect">
            <a:avLst/>
          </a:prstGeom>
          <a:noFill/>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p:txBody>
          <a:bodyPr/>
          <a:lstStyle/>
          <a:p>
            <a:endParaRPr lang="tr-TR">
              <a:solidFill>
                <a:srgbClr val="FF0000"/>
              </a:solidFill>
            </a:endParaRPr>
          </a:p>
        </p:txBody>
      </p:sp>
      <p:sp>
        <p:nvSpPr>
          <p:cNvPr id="79875" name="Rectangle 3"/>
          <p:cNvSpPr>
            <a:spLocks noGrp="1" noChangeArrowheads="1"/>
          </p:cNvSpPr>
          <p:nvPr>
            <p:ph idx="1"/>
          </p:nvPr>
        </p:nvSpPr>
        <p:spPr/>
        <p:txBody>
          <a:bodyPr/>
          <a:lstStyle/>
          <a:p>
            <a:endParaRPr lang="tr-TR">
              <a:solidFill>
                <a:srgbClr val="FF0000"/>
              </a:solidFill>
            </a:endParaRPr>
          </a:p>
        </p:txBody>
      </p:sp>
      <p:pic>
        <p:nvPicPr>
          <p:cNvPr id="79876" name="Picture 4" descr="Endless Shore"/>
          <p:cNvPicPr>
            <a:picLocks noChangeAspect="1" noChangeArrowheads="1"/>
          </p:cNvPicPr>
          <p:nvPr/>
        </p:nvPicPr>
        <p:blipFill>
          <a:blip r:embed="rId2" cstate="print"/>
          <a:srcRect l="27402" t="30237" r="13701" b="21417"/>
          <a:stretch>
            <a:fillRect/>
          </a:stretch>
        </p:blipFill>
        <p:spPr bwMode="auto">
          <a:xfrm>
            <a:off x="-182563" y="0"/>
            <a:ext cx="9326563" cy="6858000"/>
          </a:xfrm>
          <a:prstGeom prst="rect">
            <a:avLst/>
          </a:prstGeom>
          <a:noFill/>
        </p:spPr>
      </p:pic>
      <p:sp>
        <p:nvSpPr>
          <p:cNvPr id="79877" name="Text Box 5"/>
          <p:cNvSpPr txBox="1">
            <a:spLocks noChangeArrowheads="1"/>
          </p:cNvSpPr>
          <p:nvPr/>
        </p:nvSpPr>
        <p:spPr bwMode="ltGray">
          <a:xfrm>
            <a:off x="250825" y="0"/>
            <a:ext cx="8135938" cy="7473950"/>
          </a:xfrm>
          <a:prstGeom prst="rect">
            <a:avLst/>
          </a:prstGeom>
          <a:noFill/>
          <a:ln w="9525">
            <a:noFill/>
            <a:miter lim="800000"/>
            <a:headEnd/>
            <a:tailEnd/>
          </a:ln>
          <a:effectLst/>
        </p:spPr>
        <p:txBody>
          <a:bodyPr>
            <a:spAutoFit/>
          </a:bodyPr>
          <a:lstStyle/>
          <a:p>
            <a:pPr marL="342900" indent="-342900"/>
            <a:r>
              <a:rPr lang="tr-TR" sz="2800" b="1">
                <a:latin typeface="Comic Sans MS" pitchFamily="66" charset="0"/>
              </a:rPr>
              <a:t>11.Öğretmenlerin alınmasını istediği ders araç ve gereçlerin zamanında temin edilmesine önem veriniz </a:t>
            </a:r>
          </a:p>
          <a:p>
            <a:pPr marL="342900" indent="-342900"/>
            <a:endParaRPr lang="tr-TR" sz="2800" b="1">
              <a:latin typeface="Comic Sans MS" pitchFamily="66" charset="0"/>
            </a:endParaRPr>
          </a:p>
          <a:p>
            <a:pPr marL="342900" indent="-342900"/>
            <a:r>
              <a:rPr lang="tr-TR" sz="2800" b="1">
                <a:latin typeface="Comic Sans MS" pitchFamily="66" charset="0"/>
              </a:rPr>
              <a:t>12.Çocuklarınıza gereğinden fazla  para vermeyiniz, yeteri kadar harçlık veriniz </a:t>
            </a:r>
            <a:endParaRPr lang="tr-TR" sz="2800" b="1">
              <a:latin typeface="Comic Sans MS" pitchFamily="66" charset="0"/>
              <a:cs typeface="Times New Roman" pitchFamily="18" charset="0"/>
            </a:endParaRPr>
          </a:p>
          <a:p>
            <a:pPr marL="342900" indent="-342900"/>
            <a:endParaRPr lang="tr-TR" sz="2800" b="1">
              <a:latin typeface="Comic Sans MS" pitchFamily="66" charset="0"/>
              <a:cs typeface="Times New Roman" pitchFamily="18" charset="0"/>
            </a:endParaRPr>
          </a:p>
          <a:p>
            <a:pPr marL="342900" indent="-342900"/>
            <a:r>
              <a:rPr lang="tr-TR" sz="2800" b="1">
                <a:latin typeface="Comic Sans MS" pitchFamily="66" charset="0"/>
                <a:cs typeface="Times New Roman" pitchFamily="18" charset="0"/>
              </a:rPr>
              <a:t>14.Zararlı alışkanlıklar hakkında iyi bir örnek olun ki söyledikleriniz sadece lafta kalmasın. Ülkemizde zararlı alışkanlıklara başlama yaşı bir hayli inmiştir</a:t>
            </a:r>
            <a:r>
              <a:rPr lang="tr-TR" sz="2800" b="1">
                <a:latin typeface="Comic Sans MS" pitchFamily="66" charset="0"/>
              </a:rPr>
              <a:t> </a:t>
            </a:r>
          </a:p>
          <a:p>
            <a:pPr marL="342900" indent="-342900"/>
            <a:endParaRPr lang="tr-TR" sz="2800" b="1">
              <a:latin typeface="Comic Sans MS" pitchFamily="66" charset="0"/>
            </a:endParaRPr>
          </a:p>
          <a:p>
            <a:pPr marL="342900" indent="-342900"/>
            <a:r>
              <a:rPr lang="tr-TR" sz="2800" b="1">
                <a:latin typeface="Comic Sans MS" pitchFamily="66" charset="0"/>
                <a:cs typeface="Times New Roman" pitchFamily="18" charset="0"/>
              </a:rPr>
              <a:t>13.Çocuğunuzun devam durumunu ve okul ile ev arasındaki geliş-gidiş saatlerini sürekli kontrol altında tutun.</a:t>
            </a:r>
            <a:endParaRPr lang="tr-TR" sz="2800" b="1">
              <a:latin typeface="Comic Sans MS" pitchFamily="66" charset="0"/>
            </a:endParaRPr>
          </a:p>
          <a:p>
            <a:pPr marL="342900" indent="-342900"/>
            <a:endParaRPr lang="tr-TR" sz="2800" b="1">
              <a:latin typeface="Comic Sans MS" pitchFamily="66" charset="0"/>
            </a:endParaRPr>
          </a:p>
          <a:p>
            <a:pPr marL="342900" indent="-342900"/>
            <a:endParaRPr lang="tr-TR">
              <a:solidFill>
                <a:srgbClr val="FF0000"/>
              </a:solidFill>
            </a:endParaRPr>
          </a:p>
          <a:p>
            <a:pPr marL="342900" indent="-342900"/>
            <a:endParaRPr lang="tr-TR">
              <a:solidFill>
                <a:srgbClr val="FF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Text Box 5"/>
          <p:cNvSpPr txBox="1">
            <a:spLocks noChangeArrowheads="1"/>
          </p:cNvSpPr>
          <p:nvPr/>
        </p:nvSpPr>
        <p:spPr bwMode="auto">
          <a:xfrm>
            <a:off x="323528" y="332657"/>
            <a:ext cx="8820472" cy="6186309"/>
          </a:xfrm>
          <a:prstGeom prst="rect">
            <a:avLst/>
          </a:prstGeom>
          <a:noFill/>
          <a:ln w="9525">
            <a:noFill/>
            <a:miter lim="800000"/>
            <a:headEnd/>
            <a:tailEnd/>
          </a:ln>
          <a:effectLst/>
        </p:spPr>
        <p:txBody>
          <a:bodyPr wrap="square">
            <a:spAutoFit/>
          </a:bodyPr>
          <a:lstStyle/>
          <a:p>
            <a:r>
              <a:rPr lang="tr-TR" sz="2800" b="1" dirty="0">
                <a:latin typeface="Comic Sans MS" pitchFamily="66" charset="0"/>
              </a:rPr>
              <a:t>ÇOCUKLARINIZIN ARKADAŞLARININ KİMLER OLDUĞU VE NERELERDE NASIL ZAMAN GEÇİRDİĞİNİ BİLİN.</a:t>
            </a:r>
          </a:p>
          <a:p>
            <a:endParaRPr lang="tr-TR" sz="2800" b="1" dirty="0">
              <a:latin typeface="Comic Sans MS" pitchFamily="66" charset="0"/>
            </a:endParaRPr>
          </a:p>
          <a:p>
            <a:endParaRPr lang="tr-TR" sz="2800" b="1" dirty="0">
              <a:latin typeface="Comic Sans MS" pitchFamily="66" charset="0"/>
            </a:endParaRPr>
          </a:p>
          <a:p>
            <a:r>
              <a:rPr lang="tr-TR" sz="3200" b="1" dirty="0">
                <a:latin typeface="Comic Sans MS" pitchFamily="66" charset="0"/>
              </a:rPr>
              <a:t>Ailenin, çocuğunun arkadaşlarının kimler olduğu ve nerede nasıl vakit geçirdiğini bilmesinden kastedilen, çocuğa güven duyulmaması değil, ailenin çocuğuna olan ilgisinden dolayı olmalıdır. Çocuğun sosyal çevresini, ilgilerini, yeteneklerini bilen bir aile, çocuğu ile sağlıklı iletişim kurabilecektir</a:t>
            </a:r>
            <a:r>
              <a:rPr lang="tr-TR" sz="2800" b="1" dirty="0">
                <a:latin typeface="Comic Sans MS" pitchFamily="66" charset="0"/>
              </a:rPr>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80901"/>
                                        </p:tgtEl>
                                        <p:attrNameLst>
                                          <p:attrName>style.visibility</p:attrName>
                                        </p:attrNameLst>
                                      </p:cBhvr>
                                      <p:to>
                                        <p:strVal val="visible"/>
                                      </p:to>
                                    </p:set>
                                    <p:animEffect transition="in" filter="wheel(4)">
                                      <p:cBhvr>
                                        <p:cTn id="7" dur="2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1" name="Text Box 3"/>
          <p:cNvSpPr txBox="1">
            <a:spLocks noChangeArrowheads="1"/>
          </p:cNvSpPr>
          <p:nvPr/>
        </p:nvSpPr>
        <p:spPr bwMode="auto">
          <a:xfrm>
            <a:off x="639763" y="1565275"/>
            <a:ext cx="184150" cy="822325"/>
          </a:xfrm>
          <a:prstGeom prst="rect">
            <a:avLst/>
          </a:prstGeom>
          <a:noFill/>
          <a:ln w="9525">
            <a:noFill/>
            <a:miter lim="800000"/>
            <a:headEnd/>
            <a:tailEnd/>
          </a:ln>
          <a:effectLst/>
        </p:spPr>
        <p:txBody>
          <a:bodyPr wrap="none">
            <a:spAutoFit/>
          </a:bodyPr>
          <a:lstStyle/>
          <a:p>
            <a:endParaRPr lang="tr-TR" sz="2400">
              <a:solidFill>
                <a:schemeClr val="bg1"/>
              </a:solidFill>
              <a:latin typeface="Times New Roman" pitchFamily="18" charset="0"/>
            </a:endParaRPr>
          </a:p>
          <a:p>
            <a:endParaRPr lang="tr-TR" sz="2400">
              <a:latin typeface="Times New Roman" pitchFamily="18" charset="0"/>
            </a:endParaRPr>
          </a:p>
        </p:txBody>
      </p:sp>
      <p:sp>
        <p:nvSpPr>
          <p:cNvPr id="89092" name="Text Box 4"/>
          <p:cNvSpPr txBox="1">
            <a:spLocks noChangeArrowheads="1"/>
          </p:cNvSpPr>
          <p:nvPr/>
        </p:nvSpPr>
        <p:spPr bwMode="auto">
          <a:xfrm>
            <a:off x="1763713" y="403225"/>
            <a:ext cx="5184775" cy="366713"/>
          </a:xfrm>
          <a:prstGeom prst="rect">
            <a:avLst/>
          </a:prstGeom>
          <a:noFill/>
          <a:ln w="9525">
            <a:noFill/>
            <a:miter lim="800000"/>
            <a:headEnd/>
            <a:tailEnd/>
          </a:ln>
          <a:effectLst/>
        </p:spPr>
        <p:txBody>
          <a:bodyPr>
            <a:spAutoFit/>
          </a:bodyPr>
          <a:lstStyle/>
          <a:p>
            <a:pPr>
              <a:spcBef>
                <a:spcPct val="50000"/>
              </a:spcBef>
            </a:pPr>
            <a:endParaRPr lang="tr-TR"/>
          </a:p>
        </p:txBody>
      </p:sp>
      <p:sp>
        <p:nvSpPr>
          <p:cNvPr id="89093" name="Text Box 5"/>
          <p:cNvSpPr txBox="1">
            <a:spLocks noChangeArrowheads="1"/>
          </p:cNvSpPr>
          <p:nvPr/>
        </p:nvSpPr>
        <p:spPr bwMode="auto">
          <a:xfrm>
            <a:off x="0" y="1557338"/>
            <a:ext cx="8676456" cy="3539430"/>
          </a:xfrm>
          <a:prstGeom prst="rect">
            <a:avLst/>
          </a:prstGeom>
          <a:noFill/>
          <a:ln w="9525">
            <a:noFill/>
            <a:miter lim="800000"/>
            <a:headEnd/>
            <a:tailEnd/>
          </a:ln>
          <a:effectLst/>
        </p:spPr>
        <p:txBody>
          <a:bodyPr wrap="square">
            <a:spAutoFit/>
          </a:bodyPr>
          <a:lstStyle/>
          <a:p>
            <a:pPr algn="ctr">
              <a:spcBef>
                <a:spcPct val="50000"/>
              </a:spcBef>
            </a:pPr>
            <a:r>
              <a:rPr lang="tr-TR" sz="3200" b="1" dirty="0"/>
              <a:t>Çocuğumuzu tanımaya, ilgi, yetenek ve değerlerini öğrenmeye çalışalım. Onun ilgi ve yetenekleri dışındaki alanlara zorlamayalım.</a:t>
            </a:r>
          </a:p>
          <a:p>
            <a:pPr algn="ctr">
              <a:spcBef>
                <a:spcPct val="50000"/>
              </a:spcBef>
            </a:pPr>
            <a:r>
              <a:rPr lang="tr-TR" sz="3200" b="1" dirty="0"/>
              <a:t>BİR ELMA AĞACINDAN ERİK ELDE EDEMEYİZ, DAHA KALİTELİ ELMA ALMAYA ÇALIŞALIM.</a:t>
            </a:r>
          </a:p>
          <a:p>
            <a:pPr algn="ctr">
              <a:spcBef>
                <a:spcPct val="50000"/>
              </a:spcBef>
            </a:pPr>
            <a:endParaRPr lang="tr-TR" sz="3200" b="1" dirty="0"/>
          </a:p>
        </p:txBody>
      </p:sp>
      <p:pic>
        <p:nvPicPr>
          <p:cNvPr id="89094" name="Picture 6" descr="J0283572"/>
          <p:cNvPicPr>
            <a:picLocks noChangeAspect="1" noChangeArrowheads="1" noCrop="1"/>
          </p:cNvPicPr>
          <p:nvPr/>
        </p:nvPicPr>
        <p:blipFill>
          <a:blip r:embed="rId3" cstate="print"/>
          <a:srcRect/>
          <a:stretch>
            <a:fillRect/>
          </a:stretch>
        </p:blipFill>
        <p:spPr bwMode="auto">
          <a:xfrm>
            <a:off x="7667625" y="5418138"/>
            <a:ext cx="1096963" cy="1035050"/>
          </a:xfrm>
          <a:prstGeom prst="rect">
            <a:avLst/>
          </a:prstGeom>
          <a:noFill/>
          <a:ln w="9525">
            <a:noFill/>
            <a:miter lim="800000"/>
            <a:headEnd/>
            <a:tailEnd/>
          </a:ln>
        </p:spPr>
      </p:pic>
      <p:pic>
        <p:nvPicPr>
          <p:cNvPr id="89095" name="Picture 7" descr="J0283572"/>
          <p:cNvPicPr>
            <a:picLocks noChangeAspect="1" noChangeArrowheads="1" noCrop="1"/>
          </p:cNvPicPr>
          <p:nvPr/>
        </p:nvPicPr>
        <p:blipFill>
          <a:blip r:embed="rId3" cstate="print"/>
          <a:srcRect/>
          <a:stretch>
            <a:fillRect/>
          </a:stretch>
        </p:blipFill>
        <p:spPr bwMode="auto">
          <a:xfrm>
            <a:off x="827088" y="620713"/>
            <a:ext cx="1095375" cy="8747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9093"/>
                                        </p:tgtEl>
                                        <p:attrNameLst>
                                          <p:attrName>style.visibility</p:attrName>
                                        </p:attrNameLst>
                                      </p:cBhvr>
                                      <p:to>
                                        <p:strVal val="visible"/>
                                      </p:to>
                                    </p:set>
                                    <p:animEffect transition="in" filter="dissolve">
                                      <p:cBhvr>
                                        <p:cTn id="7" dur="500"/>
                                        <p:tgtEl>
                                          <p:spTgt spid="890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idx="1"/>
          </p:nvPr>
        </p:nvSpPr>
        <p:spPr>
          <a:xfrm>
            <a:off x="1042988" y="692150"/>
            <a:ext cx="7416800" cy="4537075"/>
          </a:xfrm>
        </p:spPr>
        <p:txBody>
          <a:bodyPr/>
          <a:lstStyle/>
          <a:p>
            <a:pPr>
              <a:buFontTx/>
              <a:buNone/>
            </a:pPr>
            <a:endParaRPr lang="tr-TR" sz="2800"/>
          </a:p>
          <a:p>
            <a:r>
              <a:rPr lang="tr-TR" sz="2800"/>
              <a:t> </a:t>
            </a:r>
            <a:r>
              <a:rPr lang="tr-TR" sz="2800" b="1">
                <a:latin typeface="Comic Sans MS" pitchFamily="66" charset="0"/>
              </a:rPr>
              <a:t>HİÇ BİR SINAVIN HAYATIN SONU YA DA HAYATIN KENDİSİ OLMADIĞINI, HAYATIN TÜM FIRSAT VE SEÇENEKLERİYLE BİR SÜREÇ OLDUĞUNU UNUTMAYARAK, ÇOCUĞUNUZA DA AYNI ANLAYIŞI KAZANDIRMAYA ÇALIŞIN.</a:t>
            </a:r>
          </a:p>
        </p:txBody>
      </p:sp>
      <p:pic>
        <p:nvPicPr>
          <p:cNvPr id="91139" name="Picture 3" descr="J0283572"/>
          <p:cNvPicPr>
            <a:picLocks noChangeAspect="1" noChangeArrowheads="1" noCrop="1"/>
          </p:cNvPicPr>
          <p:nvPr/>
        </p:nvPicPr>
        <p:blipFill>
          <a:blip r:embed="rId2" cstate="print"/>
          <a:srcRect/>
          <a:stretch>
            <a:fillRect/>
          </a:stretch>
        </p:blipFill>
        <p:spPr bwMode="auto">
          <a:xfrm>
            <a:off x="5724525" y="4522788"/>
            <a:ext cx="3043238" cy="2335212"/>
          </a:xfrm>
          <a:prstGeom prst="rect">
            <a:avLst/>
          </a:prstGeom>
          <a:noFill/>
        </p:spPr>
      </p:pic>
    </p:spTree>
  </p:cSld>
  <p:clrMapOvr>
    <a:masterClrMapping/>
  </p:clrMapOvr>
  <p:transition advTm="3500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91139"/>
                                        </p:tgtEl>
                                        <p:attrNameLst>
                                          <p:attrName>style.visibility</p:attrName>
                                        </p:attrNameLst>
                                      </p:cBhvr>
                                      <p:to>
                                        <p:strVal val="visible"/>
                                      </p:to>
                                    </p:set>
                                    <p:anim calcmode="lin" valueType="num">
                                      <p:cBhvr>
                                        <p:cTn id="7" dur="1000" fill="hold"/>
                                        <p:tgtEl>
                                          <p:spTgt spid="91139"/>
                                        </p:tgtEl>
                                        <p:attrNameLst>
                                          <p:attrName>ppt_x</p:attrName>
                                        </p:attrNameLst>
                                      </p:cBhvr>
                                      <p:tavLst>
                                        <p:tav tm="0">
                                          <p:val>
                                            <p:strVal val="#ppt_x-.2"/>
                                          </p:val>
                                        </p:tav>
                                        <p:tav tm="100000">
                                          <p:val>
                                            <p:strVal val="#ppt_x"/>
                                          </p:val>
                                        </p:tav>
                                      </p:tavLst>
                                    </p:anim>
                                    <p:anim calcmode="lin" valueType="num">
                                      <p:cBhvr>
                                        <p:cTn id="8" dur="1000" fill="hold"/>
                                        <p:tgtEl>
                                          <p:spTgt spid="911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1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endParaRPr lang="tr-TR"/>
          </a:p>
        </p:txBody>
      </p:sp>
      <p:sp>
        <p:nvSpPr>
          <p:cNvPr id="93187" name="Rectangle 3"/>
          <p:cNvSpPr>
            <a:spLocks noGrp="1" noChangeArrowheads="1"/>
          </p:cNvSpPr>
          <p:nvPr>
            <p:ph idx="1"/>
          </p:nvPr>
        </p:nvSpPr>
        <p:spPr/>
        <p:txBody>
          <a:bodyPr/>
          <a:lstStyle/>
          <a:p>
            <a:endParaRPr lang="tr-TR"/>
          </a:p>
        </p:txBody>
      </p:sp>
      <p:pic>
        <p:nvPicPr>
          <p:cNvPr id="93188" name="Picture 4"/>
          <p:cNvPicPr>
            <a:picLocks noChangeAspect="1" noChangeArrowheads="1"/>
          </p:cNvPicPr>
          <p:nvPr/>
        </p:nvPicPr>
        <p:blipFill>
          <a:blip r:embed="rId2" cstate="print"/>
          <a:srcRect/>
          <a:stretch>
            <a:fillRect/>
          </a:stretch>
        </p:blipFill>
        <p:spPr bwMode="auto">
          <a:xfrm>
            <a:off x="1042988" y="404813"/>
            <a:ext cx="7777162" cy="58324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188913"/>
            <a:ext cx="9143999" cy="1511895"/>
          </a:xfrm>
        </p:spPr>
        <p:txBody>
          <a:bodyPr/>
          <a:lstStyle/>
          <a:p>
            <a:pPr algn="ctr" eaLnBrk="1" hangingPunct="1"/>
            <a:r>
              <a:rPr lang="tr-TR" sz="3000" b="1" dirty="0" smtClean="0"/>
              <a:t>ÇOCUĞUNUZUN OKUL BAŞARISINDA ÖNEMLİSİNİZ!!!</a:t>
            </a:r>
          </a:p>
        </p:txBody>
      </p:sp>
      <p:sp>
        <p:nvSpPr>
          <p:cNvPr id="61443" name="Rectangle 3"/>
          <p:cNvSpPr>
            <a:spLocks noGrp="1" noChangeArrowheads="1"/>
          </p:cNvSpPr>
          <p:nvPr>
            <p:ph idx="1"/>
          </p:nvPr>
        </p:nvSpPr>
        <p:spPr>
          <a:xfrm>
            <a:off x="0" y="2348880"/>
            <a:ext cx="9144000" cy="4509119"/>
          </a:xfrm>
        </p:spPr>
        <p:txBody>
          <a:bodyPr/>
          <a:lstStyle/>
          <a:p>
            <a:pPr eaLnBrk="1" hangingPunct="1">
              <a:lnSpc>
                <a:spcPct val="80000"/>
              </a:lnSpc>
            </a:pPr>
            <a:r>
              <a:rPr lang="tr-TR" sz="2400" dirty="0" smtClean="0"/>
              <a:t>Profesör diyor ki: “Liselerde ne öğretiyorlar, bu öğrenci düşünemiyor bile...” </a:t>
            </a:r>
          </a:p>
          <a:p>
            <a:pPr eaLnBrk="1" hangingPunct="1">
              <a:lnSpc>
                <a:spcPct val="80000"/>
              </a:lnSpc>
            </a:pPr>
            <a:r>
              <a:rPr lang="tr-TR" sz="2400" dirty="0" smtClean="0"/>
              <a:t>Lise öğretmeni diyor ki: “Ne bekleyebilirsiniz, ortaöğretim öğretmeni işini yapmıyor...” </a:t>
            </a:r>
          </a:p>
          <a:p>
            <a:pPr eaLnBrk="1" hangingPunct="1">
              <a:lnSpc>
                <a:spcPct val="80000"/>
              </a:lnSpc>
            </a:pPr>
            <a:r>
              <a:rPr lang="tr-TR" sz="2400" dirty="0" smtClean="0"/>
              <a:t>Branş öğretmeni diyor ki: “Sınıf öğretmeni bu çocuğa hiçbir şey öğretmemiş ...“</a:t>
            </a:r>
          </a:p>
          <a:p>
            <a:pPr eaLnBrk="1" hangingPunct="1">
              <a:lnSpc>
                <a:spcPct val="80000"/>
              </a:lnSpc>
            </a:pPr>
            <a:r>
              <a:rPr lang="tr-TR" sz="2400" dirty="0" smtClean="0"/>
              <a:t>Sınıf öğretmeni diyor ki: “Anaokulu öğretmeni çocuğu okula hazırlamamış...” </a:t>
            </a:r>
          </a:p>
          <a:p>
            <a:pPr eaLnBrk="1" hangingPunct="1">
              <a:lnSpc>
                <a:spcPct val="80000"/>
              </a:lnSpc>
            </a:pPr>
            <a:r>
              <a:rPr lang="tr-TR" sz="2400" dirty="0" smtClean="0"/>
              <a:t>Anaokulu öğretmeni diyor ki: “Bu çocuğa ulaşmak çok zor, anne babası nasıldır acaba?” </a:t>
            </a:r>
          </a:p>
          <a:p>
            <a:pPr eaLnBrk="1" hangingPunct="1">
              <a:lnSpc>
                <a:spcPct val="80000"/>
              </a:lnSpc>
            </a:pPr>
            <a:r>
              <a:rPr lang="tr-TR" sz="2400" dirty="0" smtClean="0"/>
              <a:t>Ve anne diyor ki: “Beni suçlamayın babasının ailesini gördünüz mü?”</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p:txBody>
          <a:bodyPr/>
          <a:lstStyle/>
          <a:p>
            <a:r>
              <a:rPr lang="tr-TR" b="1">
                <a:latin typeface="Comic Sans MS" pitchFamily="66" charset="0"/>
              </a:rPr>
              <a:t>UNUTMAYIN;</a:t>
            </a:r>
          </a:p>
        </p:txBody>
      </p:sp>
      <p:sp>
        <p:nvSpPr>
          <p:cNvPr id="94211" name="Rectangle 3"/>
          <p:cNvSpPr>
            <a:spLocks noGrp="1" noChangeArrowheads="1"/>
          </p:cNvSpPr>
          <p:nvPr>
            <p:ph idx="1"/>
          </p:nvPr>
        </p:nvSpPr>
        <p:spPr/>
        <p:txBody>
          <a:bodyPr/>
          <a:lstStyle/>
          <a:p>
            <a:r>
              <a:rPr lang="tr-TR" b="1">
                <a:latin typeface="Comic Sans MS" pitchFamily="66" charset="0"/>
              </a:rPr>
              <a:t>SİZİN ÇOCUĞUNUZ OLARAK DOĞMAK ONLARIN ELİNDE DEĞİLDİ, ANCAK SEÇME HAKLARI OLSAYDI, SİZDEN BAŞKA KİMSENİN ÇOCUĞU OLMAK İSTEMEZLERDİ...</a:t>
            </a:r>
          </a:p>
          <a:p>
            <a:endParaRPr lang="tr-TR" b="1">
              <a:latin typeface="Comic Sans MS" pitchFamily="66" charset="0"/>
            </a:endParaRPr>
          </a:p>
        </p:txBody>
      </p:sp>
      <p:pic>
        <p:nvPicPr>
          <p:cNvPr id="94212" name="Picture 4" descr="angels_95"/>
          <p:cNvPicPr>
            <a:picLocks noChangeAspect="1" noChangeArrowheads="1" noCrop="1"/>
          </p:cNvPicPr>
          <p:nvPr/>
        </p:nvPicPr>
        <p:blipFill>
          <a:blip r:embed="rId2" cstate="print"/>
          <a:srcRect/>
          <a:stretch>
            <a:fillRect/>
          </a:stretch>
        </p:blipFill>
        <p:spPr bwMode="auto">
          <a:xfrm>
            <a:off x="0" y="0"/>
            <a:ext cx="1081088" cy="1655763"/>
          </a:xfrm>
          <a:prstGeom prst="rect">
            <a:avLst/>
          </a:prstGeom>
          <a:noFill/>
        </p:spPr>
      </p:pic>
      <p:pic>
        <p:nvPicPr>
          <p:cNvPr id="94213" name="Picture 5" descr="angels_95"/>
          <p:cNvPicPr>
            <a:picLocks noChangeAspect="1" noChangeArrowheads="1" noCrop="1"/>
          </p:cNvPicPr>
          <p:nvPr/>
        </p:nvPicPr>
        <p:blipFill>
          <a:blip r:embed="rId2" cstate="print"/>
          <a:srcRect/>
          <a:stretch>
            <a:fillRect/>
          </a:stretch>
        </p:blipFill>
        <p:spPr bwMode="auto">
          <a:xfrm>
            <a:off x="7380288" y="4724400"/>
            <a:ext cx="1081087" cy="1655763"/>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ChangeArrowheads="1"/>
          </p:cNvSpPr>
          <p:nvPr/>
        </p:nvSpPr>
        <p:spPr bwMode="auto">
          <a:xfrm>
            <a:off x="179388" y="2852738"/>
            <a:ext cx="8964612" cy="1441450"/>
          </a:xfrm>
          <a:prstGeom prst="rect">
            <a:avLst/>
          </a:prstGeom>
          <a:noFill/>
          <a:ln w="9525">
            <a:noFill/>
            <a:miter lim="800000"/>
            <a:headEnd/>
            <a:tailEnd/>
          </a:ln>
          <a:effectLst/>
        </p:spPr>
        <p:txBody>
          <a:bodyPr anchor="ctr"/>
          <a:lstStyle/>
          <a:p>
            <a:pPr algn="ctr"/>
            <a:r>
              <a:rPr lang="tr-TR" sz="4000" b="1">
                <a:solidFill>
                  <a:schemeClr val="folHlink"/>
                </a:solidFill>
                <a:latin typeface="Comic Sans MS" pitchFamily="66" charset="0"/>
              </a:rPr>
              <a:t>   BENİ İLGİYLE DİNLEDİĞİNİZ </a:t>
            </a:r>
            <a:br>
              <a:rPr lang="tr-TR" sz="4000" b="1">
                <a:solidFill>
                  <a:schemeClr val="folHlink"/>
                </a:solidFill>
                <a:latin typeface="Comic Sans MS" pitchFamily="66" charset="0"/>
              </a:rPr>
            </a:br>
            <a:r>
              <a:rPr lang="tr-TR" sz="4000" b="1">
                <a:solidFill>
                  <a:schemeClr val="folHlink"/>
                </a:solidFill>
                <a:latin typeface="Comic Sans MS" pitchFamily="66" charset="0"/>
              </a:rPr>
              <a:t>      İÇİN </a:t>
            </a:r>
            <a:br>
              <a:rPr lang="tr-TR" sz="4000" b="1">
                <a:solidFill>
                  <a:schemeClr val="folHlink"/>
                </a:solidFill>
                <a:latin typeface="Comic Sans MS" pitchFamily="66" charset="0"/>
              </a:rPr>
            </a:br>
            <a:r>
              <a:rPr lang="tr-TR" sz="4000" b="1">
                <a:solidFill>
                  <a:schemeClr val="folHlink"/>
                </a:solidFill>
                <a:latin typeface="Comic Sans MS" pitchFamily="66" charset="0"/>
              </a:rPr>
              <a:t>TEŞEKKÜR EDERİM</a:t>
            </a:r>
            <a:br>
              <a:rPr lang="tr-TR" sz="4000" b="1">
                <a:solidFill>
                  <a:schemeClr val="folHlink"/>
                </a:solidFill>
                <a:latin typeface="Comic Sans MS" pitchFamily="66" charset="0"/>
              </a:rPr>
            </a:br>
            <a:endParaRPr lang="tr-TR" sz="4000" b="1">
              <a:solidFill>
                <a:schemeClr val="folHlink"/>
              </a:solidFill>
              <a:latin typeface="Comic Sans MS" pitchFamily="66" charset="0"/>
            </a:endParaRPr>
          </a:p>
        </p:txBody>
      </p:sp>
      <p:pic>
        <p:nvPicPr>
          <p:cNvPr id="95235" name="Picture 3" descr="roseopen"/>
          <p:cNvPicPr>
            <a:picLocks noChangeAspect="1" noChangeArrowheads="1" noCrop="1"/>
          </p:cNvPicPr>
          <p:nvPr/>
        </p:nvPicPr>
        <p:blipFill>
          <a:blip r:embed="rId2" cstate="print"/>
          <a:srcRect/>
          <a:stretch>
            <a:fillRect/>
          </a:stretch>
        </p:blipFill>
        <p:spPr bwMode="auto">
          <a:xfrm>
            <a:off x="323850" y="0"/>
            <a:ext cx="2735263" cy="2133600"/>
          </a:xfrm>
          <a:prstGeom prst="rect">
            <a:avLst/>
          </a:prstGeom>
          <a:noFill/>
        </p:spPr>
      </p:pic>
      <p:pic>
        <p:nvPicPr>
          <p:cNvPr id="95236" name="Picture 4" descr="J0283572"/>
          <p:cNvPicPr>
            <a:picLocks noChangeAspect="1" noChangeArrowheads="1" noCrop="1"/>
          </p:cNvPicPr>
          <p:nvPr/>
        </p:nvPicPr>
        <p:blipFill>
          <a:blip r:embed="rId3" cstate="print"/>
          <a:srcRect/>
          <a:stretch>
            <a:fillRect/>
          </a:stretch>
        </p:blipFill>
        <p:spPr bwMode="auto">
          <a:xfrm>
            <a:off x="5795963" y="4005263"/>
            <a:ext cx="3043237" cy="2335212"/>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9" presetClass="entr" presetSubtype="0" fill="hold" nodeType="afterEffect">
                                  <p:stCondLst>
                                    <p:cond delay="0"/>
                                  </p:stCondLst>
                                  <p:childTnLst>
                                    <p:set>
                                      <p:cBhvr>
                                        <p:cTn id="6" dur="1" fill="hold">
                                          <p:stCondLst>
                                            <p:cond delay="0"/>
                                          </p:stCondLst>
                                        </p:cTn>
                                        <p:tgtEl>
                                          <p:spTgt spid="95236"/>
                                        </p:tgtEl>
                                        <p:attrNameLst>
                                          <p:attrName>style.visibility</p:attrName>
                                        </p:attrNameLst>
                                      </p:cBhvr>
                                      <p:to>
                                        <p:strVal val="visible"/>
                                      </p:to>
                                    </p:set>
                                    <p:anim calcmode="lin" valueType="num">
                                      <p:cBhvr>
                                        <p:cTn id="7" dur="1000" fill="hold"/>
                                        <p:tgtEl>
                                          <p:spTgt spid="95236"/>
                                        </p:tgtEl>
                                        <p:attrNameLst>
                                          <p:attrName>ppt_x</p:attrName>
                                        </p:attrNameLst>
                                      </p:cBhvr>
                                      <p:tavLst>
                                        <p:tav tm="0">
                                          <p:val>
                                            <p:strVal val="#ppt_x-.2"/>
                                          </p:val>
                                        </p:tav>
                                        <p:tav tm="100000">
                                          <p:val>
                                            <p:strVal val="#ppt_x"/>
                                          </p:val>
                                        </p:tav>
                                      </p:tavLst>
                                    </p:anim>
                                    <p:anim calcmode="lin" valueType="num">
                                      <p:cBhvr>
                                        <p:cTn id="8" dur="1000" fill="hold"/>
                                        <p:tgtEl>
                                          <p:spTgt spid="95236"/>
                                        </p:tgtEl>
                                        <p:attrNameLst>
                                          <p:attrName>ppt_y</p:attrName>
                                        </p:attrNameLst>
                                      </p:cBhvr>
                                      <p:tavLst>
                                        <p:tav tm="0">
                                          <p:val>
                                            <p:strVal val="#ppt_y"/>
                                          </p:val>
                                        </p:tav>
                                        <p:tav tm="100000">
                                          <p:val>
                                            <p:strVal val="#ppt_y"/>
                                          </p:val>
                                        </p:tav>
                                      </p:tavLst>
                                    </p:anim>
                                    <p:animEffect transition="in" filter="wipe(right)" prLst="gradientSize: 0.1">
                                      <p:cBhvr>
                                        <p:cTn id="9" dur="1000"/>
                                        <p:tgtEl>
                                          <p:spTgt spid="95236"/>
                                        </p:tgtEl>
                                      </p:cBhvr>
                                    </p:animEffect>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95234"/>
                                        </p:tgtEl>
                                        <p:attrNameLst>
                                          <p:attrName>style.visibility</p:attrName>
                                        </p:attrNameLst>
                                      </p:cBhvr>
                                      <p:to>
                                        <p:strVal val="visible"/>
                                      </p:to>
                                    </p:set>
                                    <p:animEffect transition="in" filter="checkerboard(across)">
                                      <p:cBhvr>
                                        <p:cTn id="14" dur="500"/>
                                        <p:tgtEl>
                                          <p:spTgt spid="95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23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0" y="1412776"/>
            <a:ext cx="9144000" cy="4608512"/>
          </a:xfrm>
        </p:spPr>
        <p:txBody>
          <a:bodyPr>
            <a:normAutofit/>
          </a:bodyPr>
          <a:lstStyle/>
          <a:p>
            <a:r>
              <a:rPr lang="tr-TR" dirty="0" smtClean="0"/>
              <a:t>    Çocuğunuzun başarısında önemli etkenlerden bir tanesi de düzenli ve uyumlu bir aile hayatıdır. </a:t>
            </a:r>
          </a:p>
          <a:p>
            <a:pPr>
              <a:buNone/>
            </a:pPr>
            <a:endParaRPr lang="tr-TR" dirty="0" smtClean="0"/>
          </a:p>
          <a:p>
            <a:r>
              <a:rPr lang="tr-TR" dirty="0" smtClean="0"/>
              <a:t>Çocuğunuzun düzenli yemek yemesine ve uykusunu almasına özen gösterin.  </a:t>
            </a:r>
            <a:endParaRPr lang="tr-TR"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0" y="476672"/>
            <a:ext cx="9144000" cy="5649491"/>
          </a:xfrm>
        </p:spPr>
        <p:txBody>
          <a:bodyPr>
            <a:normAutofit/>
          </a:bodyPr>
          <a:lstStyle/>
          <a:p>
            <a:pPr algn="ctr"/>
            <a:r>
              <a:rPr lang="tr-TR" sz="3200" dirty="0" smtClean="0"/>
              <a:t>Çocuklarınıza sürekli ders çalışmaları için baskı yapmayın. Çocuklarınızı resim, müzik ve spor gibi diğer sosyal faaliyetlere de yönlendirin.</a:t>
            </a:r>
          </a:p>
          <a:p>
            <a:pPr algn="ctr"/>
            <a:r>
              <a:rPr lang="tr-TR" dirty="0" smtClean="0"/>
              <a:t> </a:t>
            </a:r>
            <a:endParaRPr lang="tr-TR" dirty="0"/>
          </a:p>
        </p:txBody>
      </p:sp>
      <p:pic>
        <p:nvPicPr>
          <p:cNvPr id="3074" name="Picture 2" descr="http://altinyayla58.meb.gov.tr/resimler/sosyal.jpg"/>
          <p:cNvPicPr>
            <a:picLocks noChangeAspect="1" noChangeArrowheads="1"/>
          </p:cNvPicPr>
          <p:nvPr/>
        </p:nvPicPr>
        <p:blipFill>
          <a:blip r:embed="rId2" cstate="print"/>
          <a:srcRect/>
          <a:stretch>
            <a:fillRect/>
          </a:stretch>
        </p:blipFill>
        <p:spPr bwMode="auto">
          <a:xfrm>
            <a:off x="1187624" y="2924944"/>
            <a:ext cx="6912768" cy="3672408"/>
          </a:xfrm>
          <a:prstGeom prst="rect">
            <a:avLst/>
          </a:prstGeom>
          <a:noFill/>
        </p:spPr>
      </p:pic>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2218258"/>
          </a:xfrm>
        </p:spPr>
        <p:txBody>
          <a:bodyPr>
            <a:normAutofit/>
          </a:bodyPr>
          <a:lstStyle/>
          <a:p>
            <a:pPr algn="ctr"/>
            <a:r>
              <a:rPr lang="tr-TR" b="1" i="1" dirty="0" smtClean="0"/>
              <a:t>ÖĞRENCİLERİN DERS ÇALIŞMA ALIŞKANLIĞI KAZANMALARINDA ANNE BABALARA DÜŞEN GÖREVLER </a:t>
            </a:r>
            <a:r>
              <a:rPr lang="tr-TR" dirty="0" smtClean="0"/>
              <a:t>   </a:t>
            </a:r>
            <a:endParaRPr lang="tr-TR" dirty="0"/>
          </a:p>
        </p:txBody>
      </p:sp>
      <p:sp>
        <p:nvSpPr>
          <p:cNvPr id="3" name="2 İçerik Yer Tutucusu"/>
          <p:cNvSpPr>
            <a:spLocks noGrp="1"/>
          </p:cNvSpPr>
          <p:nvPr>
            <p:ph idx="1"/>
          </p:nvPr>
        </p:nvSpPr>
        <p:spPr>
          <a:xfrm>
            <a:off x="0" y="2780928"/>
            <a:ext cx="9144000" cy="3345235"/>
          </a:xfrm>
        </p:spPr>
        <p:txBody>
          <a:bodyPr/>
          <a:lstStyle/>
          <a:p>
            <a:r>
              <a:rPr lang="tr-TR" dirty="0" smtClean="0"/>
              <a:t>Çocuğunuz derslerle ilgili bir şey sorduğunda onu iyi dinleyin ve alaycı, aşağılayıcı, hor görücü olmadan yumuşak bir ses tonu ile cevap verin.</a:t>
            </a:r>
          </a:p>
          <a:p>
            <a:pPr>
              <a:buNone/>
            </a:pPr>
            <a:r>
              <a:rPr lang="tr-TR" dirty="0" smtClean="0"/>
              <a:t> </a:t>
            </a:r>
          </a:p>
          <a:p>
            <a:endParaRPr lang="tr-TR" dirty="0"/>
          </a:p>
        </p:txBody>
      </p:sp>
      <p:pic>
        <p:nvPicPr>
          <p:cNvPr id="3074" name="Picture 2" descr="http://www.ailedeegitim.org/aile_iletisim_admin/resimler/karikatur10.jpg"/>
          <p:cNvPicPr>
            <a:picLocks noChangeAspect="1" noChangeArrowheads="1"/>
          </p:cNvPicPr>
          <p:nvPr/>
        </p:nvPicPr>
        <p:blipFill>
          <a:blip r:embed="rId2" cstate="print"/>
          <a:srcRect/>
          <a:stretch>
            <a:fillRect/>
          </a:stretch>
        </p:blipFill>
        <p:spPr bwMode="auto">
          <a:xfrm>
            <a:off x="755576" y="4437112"/>
            <a:ext cx="7344816" cy="2420888"/>
          </a:xfrm>
          <a:prstGeom prst="rect">
            <a:avLst/>
          </a:prstGeom>
          <a:noFill/>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0" y="274638"/>
            <a:ext cx="9144000" cy="1714202"/>
          </a:xfrm>
        </p:spPr>
        <p:txBody>
          <a:bodyPr>
            <a:normAutofit fontScale="90000"/>
          </a:bodyPr>
          <a:lstStyle/>
          <a:p>
            <a:pPr algn="ctr"/>
            <a:r>
              <a:rPr lang="tr-TR" b="1" i="1" dirty="0" smtClean="0"/>
              <a:t>ÖĞRENCİLERİN DERS ÇALIŞMA ALIŞKANLIĞI KAZANMALARINDA ANNE BABALARA DÜŞEN GÖREVLER </a:t>
            </a:r>
            <a:r>
              <a:rPr lang="tr-TR" dirty="0" smtClean="0"/>
              <a:t>   </a:t>
            </a:r>
            <a:endParaRPr lang="tr-TR" dirty="0"/>
          </a:p>
        </p:txBody>
      </p:sp>
      <p:sp>
        <p:nvSpPr>
          <p:cNvPr id="3" name="2 İçerik Yer Tutucusu"/>
          <p:cNvSpPr>
            <a:spLocks noGrp="1"/>
          </p:cNvSpPr>
          <p:nvPr>
            <p:ph idx="1"/>
          </p:nvPr>
        </p:nvSpPr>
        <p:spPr>
          <a:xfrm>
            <a:off x="0" y="2348880"/>
            <a:ext cx="9144000" cy="4509120"/>
          </a:xfrm>
        </p:spPr>
        <p:txBody>
          <a:bodyPr>
            <a:normAutofit/>
          </a:bodyPr>
          <a:lstStyle/>
          <a:p>
            <a:r>
              <a:rPr lang="tr-TR" dirty="0" smtClean="0"/>
              <a:t>Anne baba olarak, çocuğunuz ders çalışırken ya da sınava hazırlandığı sırada, onun çalışma isteğini artırmak ve onu çalışmaya teşvik etmek için kaygı yükseltici yaklaşımlardan kaçının. “Bu kadar çalışmayla kazanamazsın...”, “Bu kafayla gidersen zor kazanırsın...” gibi ifadeler kullanmakla çocuğunuzun daha çok çalışmasını sağlayamayacak aksine onun kendine olan güvenini azaltacaksınız. </a:t>
            </a:r>
            <a:endParaRPr lang="tr-TR"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6" name="Text Box 4"/>
          <p:cNvSpPr txBox="1">
            <a:spLocks noChangeArrowheads="1"/>
          </p:cNvSpPr>
          <p:nvPr/>
        </p:nvSpPr>
        <p:spPr bwMode="auto">
          <a:xfrm>
            <a:off x="179512" y="836712"/>
            <a:ext cx="8712969" cy="5201424"/>
          </a:xfrm>
          <a:prstGeom prst="rect">
            <a:avLst/>
          </a:prstGeom>
          <a:noFill/>
          <a:ln w="9525">
            <a:noFill/>
            <a:miter lim="800000"/>
            <a:headEnd/>
            <a:tailEnd/>
          </a:ln>
          <a:effectLst/>
        </p:spPr>
        <p:txBody>
          <a:bodyPr wrap="square">
            <a:spAutoFit/>
          </a:bodyPr>
          <a:lstStyle/>
          <a:p>
            <a:pPr>
              <a:buFont typeface="Wingdings" pitchFamily="2" charset="2"/>
              <a:buChar char="Ø"/>
            </a:pPr>
            <a:endParaRPr lang="tr-TR" sz="2000" b="1" dirty="0">
              <a:solidFill>
                <a:srgbClr val="000099"/>
              </a:solidFill>
            </a:endParaRPr>
          </a:p>
          <a:p>
            <a:endParaRPr lang="tr-TR" sz="2000" b="1" dirty="0">
              <a:solidFill>
                <a:srgbClr val="000099"/>
              </a:solidFill>
            </a:endParaRPr>
          </a:p>
          <a:p>
            <a:pPr>
              <a:buFont typeface="Wingdings" pitchFamily="2" charset="2"/>
              <a:buChar char="Ø"/>
            </a:pPr>
            <a:endParaRPr lang="tr-TR" sz="2000" b="1" dirty="0">
              <a:solidFill>
                <a:srgbClr val="000099"/>
              </a:solidFill>
            </a:endParaRPr>
          </a:p>
          <a:p>
            <a:pPr>
              <a:buFont typeface="Wingdings" pitchFamily="2" charset="2"/>
              <a:buNone/>
            </a:pPr>
            <a:endParaRPr lang="tr-TR" sz="2000" b="1" dirty="0">
              <a:solidFill>
                <a:srgbClr val="000099"/>
              </a:solidFill>
            </a:endParaRPr>
          </a:p>
          <a:p>
            <a:pPr>
              <a:buFont typeface="Wingdings" pitchFamily="2" charset="2"/>
              <a:buChar char="Ø"/>
            </a:pPr>
            <a:endParaRPr lang="tr-TR" sz="2800" b="1" dirty="0" smtClean="0">
              <a:solidFill>
                <a:srgbClr val="000099"/>
              </a:solidFill>
            </a:endParaRPr>
          </a:p>
          <a:p>
            <a:pPr>
              <a:buFont typeface="Wingdings" pitchFamily="2" charset="2"/>
              <a:buChar char="Ø"/>
            </a:pPr>
            <a:endParaRPr lang="tr-TR" sz="2800" b="1" dirty="0" smtClean="0">
              <a:solidFill>
                <a:srgbClr val="000099"/>
              </a:solidFill>
            </a:endParaRPr>
          </a:p>
          <a:p>
            <a:pPr>
              <a:buFont typeface="Wingdings" pitchFamily="2" charset="2"/>
              <a:buChar char="Ø"/>
            </a:pPr>
            <a:r>
              <a:rPr lang="tr-TR" sz="2800" b="1" dirty="0" smtClean="0">
                <a:solidFill>
                  <a:schemeClr val="tx1">
                    <a:lumMod val="85000"/>
                    <a:lumOff val="15000"/>
                  </a:schemeClr>
                </a:solidFill>
              </a:rPr>
              <a:t>Çocuklarınızı </a:t>
            </a:r>
            <a:r>
              <a:rPr lang="tr-TR" sz="2800" b="1" dirty="0">
                <a:solidFill>
                  <a:schemeClr val="tx1">
                    <a:lumMod val="85000"/>
                    <a:lumOff val="15000"/>
                  </a:schemeClr>
                </a:solidFill>
              </a:rPr>
              <a:t>başka çocuklarla ve kardeşleriyle kıyaslamayınız</a:t>
            </a:r>
          </a:p>
          <a:p>
            <a:pPr>
              <a:buFont typeface="Wingdings" pitchFamily="2" charset="2"/>
              <a:buNone/>
            </a:pPr>
            <a:endParaRPr lang="tr-TR" sz="2800" b="1" dirty="0">
              <a:solidFill>
                <a:schemeClr val="tx1">
                  <a:lumMod val="85000"/>
                  <a:lumOff val="15000"/>
                </a:schemeClr>
              </a:solidFill>
            </a:endParaRPr>
          </a:p>
          <a:p>
            <a:pPr>
              <a:buFont typeface="Wingdings" pitchFamily="2" charset="2"/>
              <a:buChar char="Ø"/>
            </a:pPr>
            <a:r>
              <a:rPr lang="tr-TR" sz="2800" b="1" dirty="0">
                <a:solidFill>
                  <a:schemeClr val="tx1">
                    <a:lumMod val="85000"/>
                    <a:lumOff val="15000"/>
                  </a:schemeClr>
                </a:solidFill>
              </a:rPr>
              <a:t>Çocuklarınızı korkutmayınız.</a:t>
            </a:r>
          </a:p>
          <a:p>
            <a:pPr>
              <a:buFont typeface="Wingdings" pitchFamily="2" charset="2"/>
              <a:buNone/>
            </a:pPr>
            <a:endParaRPr lang="tr-TR" sz="2800" b="1" dirty="0">
              <a:solidFill>
                <a:schemeClr val="tx1">
                  <a:lumMod val="85000"/>
                  <a:lumOff val="15000"/>
                </a:schemeClr>
              </a:solidFill>
            </a:endParaRPr>
          </a:p>
          <a:p>
            <a:pPr>
              <a:buFont typeface="Wingdings" pitchFamily="2" charset="2"/>
              <a:buChar char="Ø"/>
            </a:pPr>
            <a:r>
              <a:rPr lang="tr-TR" sz="2800" b="1" dirty="0">
                <a:solidFill>
                  <a:schemeClr val="tx1">
                    <a:lumMod val="85000"/>
                    <a:lumOff val="15000"/>
                  </a:schemeClr>
                </a:solidFill>
              </a:rPr>
              <a:t>Anne baba olarak değişik davranışlar göstermeyin, aynı şekilde davranın</a:t>
            </a:r>
            <a:r>
              <a:rPr lang="tr-TR" sz="2800" b="1" dirty="0" smtClean="0">
                <a:solidFill>
                  <a:schemeClr val="tx1">
                    <a:lumMod val="85000"/>
                    <a:lumOff val="15000"/>
                  </a:schemeClr>
                </a:solidFill>
              </a:rPr>
              <a:t>.</a:t>
            </a:r>
            <a:endParaRPr lang="tr-TR" sz="2800" b="1" dirty="0">
              <a:solidFill>
                <a:schemeClr val="tx1">
                  <a:lumMod val="85000"/>
                  <a:lumOff val="15000"/>
                </a:schemeClr>
              </a:solidFill>
            </a:endParaRPr>
          </a:p>
        </p:txBody>
      </p:sp>
      <p:pic>
        <p:nvPicPr>
          <p:cNvPr id="4098" name="Picture 2" descr="https://encrypted-tbn0.gstatic.com/images?q=tbn:ANd9GcSPEECZuiUz5p5vPNw4lzUA2GTq5fHqfHnCbixspVV4vI-sGGyiKw"/>
          <p:cNvPicPr>
            <a:picLocks noChangeAspect="1" noChangeArrowheads="1"/>
          </p:cNvPicPr>
          <p:nvPr/>
        </p:nvPicPr>
        <p:blipFill>
          <a:blip r:embed="rId2" cstate="print"/>
          <a:srcRect/>
          <a:stretch>
            <a:fillRect/>
          </a:stretch>
        </p:blipFill>
        <p:spPr bwMode="auto">
          <a:xfrm>
            <a:off x="2123728" y="404664"/>
            <a:ext cx="5040560" cy="2376264"/>
          </a:xfrm>
          <a:prstGeom prst="rect">
            <a:avLst/>
          </a:prstGeom>
          <a:noFill/>
        </p:spPr>
      </p:pic>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40" name="Text Box 4"/>
          <p:cNvSpPr txBox="1">
            <a:spLocks noChangeArrowheads="1"/>
          </p:cNvSpPr>
          <p:nvPr/>
        </p:nvSpPr>
        <p:spPr bwMode="auto">
          <a:xfrm>
            <a:off x="1" y="1052736"/>
            <a:ext cx="5868144" cy="4385816"/>
          </a:xfrm>
          <a:prstGeom prst="rect">
            <a:avLst/>
          </a:prstGeom>
          <a:noFill/>
          <a:ln w="9525">
            <a:noFill/>
            <a:miter lim="800000"/>
            <a:headEnd/>
            <a:tailEnd/>
          </a:ln>
          <a:effectLst/>
        </p:spPr>
        <p:txBody>
          <a:bodyPr wrap="square">
            <a:spAutoFit/>
          </a:bodyPr>
          <a:lstStyle/>
          <a:p>
            <a:pPr>
              <a:buFont typeface="Wingdings" pitchFamily="2" charset="2"/>
              <a:buNone/>
            </a:pPr>
            <a:endParaRPr lang="tr-TR" sz="2200" b="1" dirty="0"/>
          </a:p>
          <a:p>
            <a:pPr>
              <a:buFont typeface="Wingdings" pitchFamily="2" charset="2"/>
              <a:buChar char="Ø"/>
            </a:pPr>
            <a:r>
              <a:rPr lang="tr-TR" sz="2800" b="1" dirty="0"/>
              <a:t>Ders çalışırken çocuğunuzu ev işi, çarşı, pazar işi için kaldırmayınız.</a:t>
            </a:r>
          </a:p>
          <a:p>
            <a:pPr>
              <a:buFont typeface="Wingdings" pitchFamily="2" charset="2"/>
              <a:buNone/>
            </a:pPr>
            <a:endParaRPr lang="tr-TR" sz="2800" b="1" dirty="0"/>
          </a:p>
          <a:p>
            <a:pPr>
              <a:buFont typeface="Wingdings" pitchFamily="2" charset="2"/>
              <a:buChar char="Ø"/>
            </a:pPr>
            <a:r>
              <a:rPr lang="tr-TR" sz="2800" b="1" dirty="0"/>
              <a:t>Çocuğunuzu sık sık eleştirmeyin, hele de bunu başkalarının yanında asla yapmayın.</a:t>
            </a:r>
          </a:p>
          <a:p>
            <a:pPr>
              <a:spcBef>
                <a:spcPct val="50000"/>
              </a:spcBef>
            </a:pPr>
            <a:endParaRPr lang="tr-TR" sz="2200" dirty="0"/>
          </a:p>
        </p:txBody>
      </p:sp>
      <p:pic>
        <p:nvPicPr>
          <p:cNvPr id="193541" name="Picture 5" descr="student"/>
          <p:cNvPicPr>
            <a:picLocks noChangeAspect="1" noChangeArrowheads="1"/>
          </p:cNvPicPr>
          <p:nvPr/>
        </p:nvPicPr>
        <p:blipFill>
          <a:blip r:embed="rId2" cstate="print"/>
          <a:srcRect/>
          <a:stretch>
            <a:fillRect/>
          </a:stretch>
        </p:blipFill>
        <p:spPr bwMode="auto">
          <a:xfrm>
            <a:off x="6012160" y="1412777"/>
            <a:ext cx="2944515" cy="3600400"/>
          </a:xfrm>
          <a:prstGeom prst="rect">
            <a:avLst/>
          </a:prstGeom>
          <a:noFill/>
        </p:spPr>
      </p:pic>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1858" name="Rectangle 2"/>
          <p:cNvSpPr>
            <a:spLocks noGrp="1" noChangeArrowheads="1"/>
          </p:cNvSpPr>
          <p:nvPr>
            <p:ph type="body" sz="half" idx="1"/>
          </p:nvPr>
        </p:nvSpPr>
        <p:spPr>
          <a:xfrm>
            <a:off x="1" y="764704"/>
            <a:ext cx="6012159" cy="5256684"/>
          </a:xfrm>
        </p:spPr>
        <p:txBody>
          <a:bodyPr>
            <a:normAutofit/>
          </a:bodyPr>
          <a:lstStyle/>
          <a:p>
            <a:pPr marL="609600" indent="-609600">
              <a:lnSpc>
                <a:spcPct val="80000"/>
              </a:lnSpc>
              <a:buFont typeface="Wingdings" pitchFamily="2" charset="2"/>
              <a:buChar char="Ø"/>
            </a:pPr>
            <a:endParaRPr lang="tr-TR" sz="2300" b="1" dirty="0">
              <a:latin typeface="Times New Roman" pitchFamily="18" charset="0"/>
            </a:endParaRPr>
          </a:p>
          <a:p>
            <a:pPr marL="609600" indent="-609600">
              <a:lnSpc>
                <a:spcPct val="80000"/>
              </a:lnSpc>
              <a:buFont typeface="Wingdings" pitchFamily="2" charset="2"/>
              <a:buChar char="Ø"/>
            </a:pPr>
            <a:r>
              <a:rPr lang="tr-TR" sz="2800" b="1" dirty="0">
                <a:latin typeface="Times New Roman" pitchFamily="18" charset="0"/>
              </a:rPr>
              <a:t>Beğendiniz, takdir ettiğiniz taraflarını çocuğunuza söyleyin.</a:t>
            </a:r>
          </a:p>
          <a:p>
            <a:pPr marL="609600" indent="-609600">
              <a:lnSpc>
                <a:spcPct val="80000"/>
              </a:lnSpc>
              <a:buFont typeface="Wingdings" pitchFamily="2" charset="2"/>
              <a:buNone/>
            </a:pPr>
            <a:endParaRPr lang="tr-TR" sz="2800" b="1" dirty="0">
              <a:latin typeface="Times New Roman" pitchFamily="18" charset="0"/>
            </a:endParaRPr>
          </a:p>
          <a:p>
            <a:pPr marL="609600" indent="-609600">
              <a:lnSpc>
                <a:spcPct val="80000"/>
              </a:lnSpc>
              <a:buFont typeface="Wingdings" pitchFamily="2" charset="2"/>
              <a:buNone/>
            </a:pPr>
            <a:endParaRPr lang="tr-TR" sz="2800" b="1" dirty="0">
              <a:latin typeface="Times New Roman" pitchFamily="18" charset="0"/>
            </a:endParaRPr>
          </a:p>
          <a:p>
            <a:pPr marL="609600" indent="-609600">
              <a:lnSpc>
                <a:spcPct val="80000"/>
              </a:lnSpc>
              <a:buFont typeface="Wingdings" pitchFamily="2" charset="2"/>
              <a:buChar char="Ø"/>
            </a:pPr>
            <a:r>
              <a:rPr lang="tr-TR" sz="2800" b="1" dirty="0">
                <a:latin typeface="Times New Roman" pitchFamily="18" charset="0"/>
              </a:rPr>
              <a:t>Bilmediklerini çekinmeden öğretmenlerine sormaları gerektiğini anlatın.</a:t>
            </a:r>
          </a:p>
          <a:p>
            <a:pPr marL="609600" indent="-609600">
              <a:lnSpc>
                <a:spcPct val="80000"/>
              </a:lnSpc>
              <a:buFont typeface="Wingdings" pitchFamily="2" charset="2"/>
              <a:buNone/>
            </a:pPr>
            <a:endParaRPr lang="tr-TR" sz="2800" b="1" dirty="0">
              <a:latin typeface="Times New Roman" pitchFamily="18" charset="0"/>
            </a:endParaRPr>
          </a:p>
          <a:p>
            <a:pPr marL="609600" indent="-609600">
              <a:lnSpc>
                <a:spcPct val="80000"/>
              </a:lnSpc>
              <a:buFont typeface="Wingdings" pitchFamily="2" charset="2"/>
              <a:buChar char="Ø"/>
            </a:pPr>
            <a:r>
              <a:rPr lang="tr-TR" sz="2800" b="1" dirty="0">
                <a:latin typeface="Times New Roman" pitchFamily="18" charset="0"/>
              </a:rPr>
              <a:t>Çocuklarınızın yanında tartışma, kavga, münakaşa etmeyin. Sorunlarınızı çocuklarınızın yanında konuşmayınız. </a:t>
            </a:r>
          </a:p>
          <a:p>
            <a:pPr marL="609600" indent="-609600">
              <a:lnSpc>
                <a:spcPct val="80000"/>
              </a:lnSpc>
              <a:buFont typeface="Wingdings" pitchFamily="2" charset="2"/>
              <a:buNone/>
            </a:pPr>
            <a:endParaRPr lang="tr-TR" sz="2300" b="1" dirty="0">
              <a:latin typeface="Times New Roman" pitchFamily="18" charset="0"/>
            </a:endParaRPr>
          </a:p>
        </p:txBody>
      </p:sp>
      <p:graphicFrame>
        <p:nvGraphicFramePr>
          <p:cNvPr id="121859" name="Object 3"/>
          <p:cNvGraphicFramePr>
            <a:graphicFrameLocks noGrp="1" noChangeAspect="1"/>
          </p:cNvGraphicFramePr>
          <p:nvPr>
            <p:ph type="clipArt" sz="half" idx="2"/>
          </p:nvPr>
        </p:nvGraphicFramePr>
        <p:xfrm>
          <a:off x="6659563" y="2027238"/>
          <a:ext cx="1851025" cy="2513012"/>
        </p:xfrm>
        <a:graphic>
          <a:graphicData uri="http://schemas.openxmlformats.org/presentationml/2006/ole">
            <p:oleObj spid="_x0000_s4098" name="Clip" r:id="rId3" imgW="1142086" imgH="1549908" progId="">
              <p:embed/>
            </p:oleObj>
          </a:graphicData>
        </a:graphic>
      </p:graphicFrame>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4" name="Text Box 4"/>
          <p:cNvSpPr txBox="1">
            <a:spLocks noChangeArrowheads="1"/>
          </p:cNvSpPr>
          <p:nvPr/>
        </p:nvSpPr>
        <p:spPr bwMode="auto">
          <a:xfrm>
            <a:off x="539552" y="1484312"/>
            <a:ext cx="4104456" cy="3170099"/>
          </a:xfrm>
          <a:prstGeom prst="rect">
            <a:avLst/>
          </a:prstGeom>
          <a:noFill/>
          <a:ln w="9525">
            <a:noFill/>
            <a:miter lim="800000"/>
            <a:headEnd/>
            <a:tailEnd/>
          </a:ln>
          <a:effectLst/>
        </p:spPr>
        <p:txBody>
          <a:bodyPr wrap="square">
            <a:spAutoFit/>
          </a:bodyPr>
          <a:lstStyle/>
          <a:p>
            <a:pPr>
              <a:buFont typeface="Wingdings" pitchFamily="2" charset="2"/>
              <a:buNone/>
            </a:pPr>
            <a:endParaRPr lang="tr-TR" sz="2000" b="1" dirty="0">
              <a:latin typeface="Arial" charset="0"/>
            </a:endParaRPr>
          </a:p>
          <a:p>
            <a:pPr>
              <a:buFont typeface="Wingdings" pitchFamily="2" charset="2"/>
              <a:buChar char="Ø"/>
            </a:pPr>
            <a:r>
              <a:rPr lang="tr-TR" sz="2000" b="1" dirty="0">
                <a:latin typeface="Arial" charset="0"/>
              </a:rPr>
              <a:t>Çocuğunuzun evde ders çalışmasını kontrol ediniz. Ancak sürekli şekilde “ders çalış” ikazı olumsuz etki yapmaktadır. </a:t>
            </a:r>
          </a:p>
          <a:p>
            <a:pPr>
              <a:buFont typeface="Wingdings" pitchFamily="2" charset="2"/>
              <a:buNone/>
            </a:pPr>
            <a:r>
              <a:rPr lang="tr-TR" sz="2000" b="1" dirty="0">
                <a:latin typeface="Arial" charset="0"/>
              </a:rPr>
              <a:t> </a:t>
            </a:r>
          </a:p>
          <a:p>
            <a:pPr>
              <a:buFont typeface="Wingdings" pitchFamily="2" charset="2"/>
              <a:buChar char="Ø"/>
            </a:pPr>
            <a:r>
              <a:rPr lang="tr-TR" sz="2000" b="1" dirty="0">
                <a:latin typeface="Arial" charset="0"/>
              </a:rPr>
              <a:t>Okula devam durumu ile yakında ilgileniniz. </a:t>
            </a:r>
          </a:p>
          <a:p>
            <a:pPr>
              <a:buFont typeface="Wingdings" pitchFamily="2" charset="2"/>
              <a:buNone/>
            </a:pPr>
            <a:endParaRPr lang="tr-TR" sz="2000" b="1" dirty="0">
              <a:latin typeface="Arial" charset="0"/>
            </a:endParaRPr>
          </a:p>
        </p:txBody>
      </p:sp>
      <p:pic>
        <p:nvPicPr>
          <p:cNvPr id="194565" name="Picture 5" descr="aile"/>
          <p:cNvPicPr>
            <a:picLocks noChangeAspect="1" noChangeArrowheads="1"/>
          </p:cNvPicPr>
          <p:nvPr/>
        </p:nvPicPr>
        <p:blipFill>
          <a:blip r:embed="rId2" cstate="print"/>
          <a:srcRect/>
          <a:stretch>
            <a:fillRect/>
          </a:stretch>
        </p:blipFill>
        <p:spPr bwMode="auto">
          <a:xfrm>
            <a:off x="5940152" y="980728"/>
            <a:ext cx="2409825" cy="4392613"/>
          </a:xfrm>
          <a:prstGeom prst="rect">
            <a:avLst/>
          </a:prstGeom>
          <a:noFill/>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3"/>
          <p:cNvSpPr>
            <a:spLocks noGrp="1" noChangeArrowheads="1"/>
          </p:cNvSpPr>
          <p:nvPr>
            <p:ph idx="1"/>
          </p:nvPr>
        </p:nvSpPr>
        <p:spPr>
          <a:xfrm>
            <a:off x="0" y="404813"/>
            <a:ext cx="9144000" cy="4608512"/>
          </a:xfrm>
        </p:spPr>
        <p:txBody>
          <a:bodyPr/>
          <a:lstStyle/>
          <a:p>
            <a:pPr algn="ctr" eaLnBrk="1" hangingPunct="1">
              <a:lnSpc>
                <a:spcPct val="90000"/>
              </a:lnSpc>
              <a:buFontTx/>
              <a:buNone/>
            </a:pPr>
            <a:r>
              <a:rPr lang="tr-TR" dirty="0" smtClean="0"/>
              <a:t>Evet gördüğünüz gibi bireyin başarısızlığında herkes birbirinde  suç arıyor ama sonunda yine dönüp dolaşıp aileye geliyoruz.</a:t>
            </a:r>
          </a:p>
          <a:p>
            <a:pPr algn="ctr" eaLnBrk="1" hangingPunct="1">
              <a:lnSpc>
                <a:spcPct val="90000"/>
              </a:lnSpc>
              <a:buFontTx/>
              <a:buNone/>
            </a:pPr>
            <a:endParaRPr lang="tr-TR" b="1" dirty="0" smtClean="0"/>
          </a:p>
          <a:p>
            <a:pPr algn="ctr" eaLnBrk="1" hangingPunct="1">
              <a:lnSpc>
                <a:spcPct val="90000"/>
              </a:lnSpc>
              <a:buFontTx/>
              <a:buNone/>
            </a:pPr>
            <a:endParaRPr lang="tr-TR" b="1" dirty="0" smtClean="0"/>
          </a:p>
          <a:p>
            <a:pPr algn="ctr" eaLnBrk="1" hangingPunct="1">
              <a:lnSpc>
                <a:spcPct val="90000"/>
              </a:lnSpc>
              <a:buFontTx/>
              <a:buNone/>
            </a:pPr>
            <a:r>
              <a:rPr lang="tr-TR" b="1" dirty="0" smtClean="0"/>
              <a:t>  AİLE AİLE AİLE…</a:t>
            </a:r>
            <a:r>
              <a:rPr lang="tr-TR" dirty="0" smtClean="0"/>
              <a:t> Her alanda olduğu gibi çocuk eğitiminde rol oynayan sizsiniz, okul ve çevre üçgeninde de her şeyin başı sizsiniz, çünkü anne ve baba çocuğun ilk öğretmenleridir. </a:t>
            </a:r>
          </a:p>
        </p:txBody>
      </p:sp>
      <p:pic>
        <p:nvPicPr>
          <p:cNvPr id="65540" name="Picture 4" descr="45900"/>
          <p:cNvPicPr>
            <a:picLocks noChangeAspect="1" noChangeArrowheads="1"/>
          </p:cNvPicPr>
          <p:nvPr/>
        </p:nvPicPr>
        <p:blipFill>
          <a:blip r:embed="rId2" cstate="print"/>
          <a:srcRect/>
          <a:stretch>
            <a:fillRect/>
          </a:stretch>
        </p:blipFill>
        <p:spPr bwMode="auto">
          <a:xfrm>
            <a:off x="2483768" y="4149080"/>
            <a:ext cx="4392488" cy="270892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İçerik Yer Tutucusu"/>
          <p:cNvSpPr>
            <a:spLocks noGrp="1"/>
          </p:cNvSpPr>
          <p:nvPr>
            <p:ph idx="1"/>
          </p:nvPr>
        </p:nvSpPr>
        <p:spPr>
          <a:xfrm>
            <a:off x="0" y="1481328"/>
            <a:ext cx="9144000" cy="4525963"/>
          </a:xfrm>
        </p:spPr>
        <p:txBody>
          <a:bodyPr/>
          <a:lstStyle/>
          <a:p>
            <a:pPr>
              <a:buFont typeface="Wingdings" pitchFamily="2" charset="2"/>
              <a:buChar char="Ø"/>
            </a:pPr>
            <a:r>
              <a:rPr lang="tr-TR" sz="2800" b="1" dirty="0" smtClean="0">
                <a:latin typeface="Arial" charset="0"/>
              </a:rPr>
              <a:t>Öğüt vermek yerine örnek davranışlar yapın, gösterin.</a:t>
            </a:r>
          </a:p>
          <a:p>
            <a:pPr>
              <a:buFont typeface="Wingdings" pitchFamily="2" charset="2"/>
              <a:buNone/>
            </a:pPr>
            <a:endParaRPr lang="tr-TR" sz="2800" b="1" dirty="0" smtClean="0">
              <a:latin typeface="Arial" charset="0"/>
            </a:endParaRPr>
          </a:p>
          <a:p>
            <a:pPr>
              <a:buFont typeface="Wingdings" pitchFamily="2" charset="2"/>
              <a:buChar char="Ø"/>
            </a:pPr>
            <a:r>
              <a:rPr lang="tr-TR" sz="2800" b="1" dirty="0" smtClean="0">
                <a:latin typeface="Arial" charset="0"/>
              </a:rPr>
              <a:t>Aile ve evle ilgili konularda ve sorunlarda çocuğunuzun düşünce ve önerilerini alıp onunla konuşun.</a:t>
            </a:r>
            <a:endParaRPr lang="tr-TR" sz="2800" dirty="0" smtClean="0">
              <a:latin typeface="Arial" charset="0"/>
            </a:endParaRPr>
          </a:p>
          <a:p>
            <a:endParaRPr lang="tr-TR" dirty="0"/>
          </a:p>
        </p:txBody>
      </p:sp>
      <p:pic>
        <p:nvPicPr>
          <p:cNvPr id="43010" name="Picture 2" descr="https://encrypted-tbn3.gstatic.com/images?q=tbn:ANd9GcTrzSSUaWlAAfo8juEQwZlpdSpHR3POb0uCGVz2KUfUXrTqEbUZ"/>
          <p:cNvPicPr>
            <a:picLocks noChangeAspect="1" noChangeArrowheads="1"/>
          </p:cNvPicPr>
          <p:nvPr/>
        </p:nvPicPr>
        <p:blipFill>
          <a:blip r:embed="rId2" cstate="print"/>
          <a:srcRect/>
          <a:stretch>
            <a:fillRect/>
          </a:stretch>
        </p:blipFill>
        <p:spPr bwMode="auto">
          <a:xfrm>
            <a:off x="1907704" y="4149080"/>
            <a:ext cx="4896544" cy="2376264"/>
          </a:xfrm>
          <a:prstGeom prst="rect">
            <a:avLst/>
          </a:prstGeom>
          <a:noFill/>
        </p:spPr>
      </p:pic>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9357" y="476673"/>
            <a:ext cx="9094643" cy="6494085"/>
          </a:xfrm>
          <a:prstGeom prst="rect">
            <a:avLst/>
          </a:prstGeom>
          <a:noFill/>
        </p:spPr>
        <p:txBody>
          <a:bodyPr wrap="square" lIns="91440" tIns="45720" rIns="91440" bIns="45720">
            <a:spAutoFit/>
          </a:bodyPr>
          <a:lstStyle/>
          <a:p>
            <a:pPr algn="ctr"/>
            <a:endPar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TEŞEKKÜRLER…</a:t>
            </a:r>
          </a:p>
          <a:p>
            <a:pPr algn="ctr"/>
            <a:endPar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a:p>
            <a:pPr algn="ctr"/>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Ömer USLU</a:t>
            </a:r>
          </a:p>
          <a:p>
            <a:pPr algn="ctr"/>
            <a:r>
              <a:rPr lang="tr-TR" sz="3600" b="1" cap="none"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rPr>
              <a:t> </a:t>
            </a:r>
            <a:r>
              <a:rPr lang="tr-TR" sz="3600" b="1" cap="none" spc="300" dirty="0" err="1" smtClean="0">
                <a:ln w="11430" cmpd="sng">
                  <a:solidFill>
                    <a:schemeClr val="accent1">
                      <a:tint val="10000"/>
                    </a:schemeClr>
                  </a:solidFill>
                  <a:prstDash val="solid"/>
                  <a:miter lim="800000"/>
                </a:ln>
                <a:solidFill>
                  <a:schemeClr val="bg2">
                    <a:lumMod val="50000"/>
                  </a:schemeClr>
                </a:solidFill>
                <a:effectLst>
                  <a:glow rad="45500">
                    <a:schemeClr val="accent1">
                      <a:satMod val="220000"/>
                      <a:alpha val="35000"/>
                    </a:schemeClr>
                  </a:glow>
                </a:effectLst>
              </a:rPr>
              <a:t>Psk</a:t>
            </a:r>
            <a:r>
              <a:rPr lang="tr-TR" sz="3600" b="1" cap="none" spc="300" dirty="0" smtClean="0">
                <a:ln w="11430" cmpd="sng">
                  <a:solidFill>
                    <a:schemeClr val="accent1">
                      <a:tint val="10000"/>
                    </a:schemeClr>
                  </a:solidFill>
                  <a:prstDash val="solid"/>
                  <a:miter lim="800000"/>
                </a:ln>
                <a:solidFill>
                  <a:schemeClr val="bg2">
                    <a:lumMod val="50000"/>
                  </a:schemeClr>
                </a:solidFill>
                <a:effectLst>
                  <a:glow rad="45500">
                    <a:schemeClr val="accent1">
                      <a:satMod val="220000"/>
                      <a:alpha val="35000"/>
                    </a:schemeClr>
                  </a:glow>
                </a:effectLst>
              </a:rPr>
              <a:t>.Dan.ve </a:t>
            </a:r>
            <a:r>
              <a:rPr lang="tr-TR" sz="3600" b="1" cap="none" spc="300" dirty="0" err="1" smtClean="0">
                <a:ln w="11430" cmpd="sng">
                  <a:solidFill>
                    <a:schemeClr val="accent1">
                      <a:tint val="10000"/>
                    </a:schemeClr>
                  </a:solidFill>
                  <a:prstDash val="solid"/>
                  <a:miter lim="800000"/>
                </a:ln>
                <a:solidFill>
                  <a:schemeClr val="bg2">
                    <a:lumMod val="50000"/>
                  </a:schemeClr>
                </a:solidFill>
                <a:effectLst>
                  <a:glow rad="45500">
                    <a:schemeClr val="accent1">
                      <a:satMod val="220000"/>
                      <a:alpha val="35000"/>
                    </a:schemeClr>
                  </a:glow>
                </a:effectLst>
              </a:rPr>
              <a:t>Reh</a:t>
            </a:r>
            <a:r>
              <a:rPr lang="tr-TR" sz="3600" b="1" cap="none" spc="300" dirty="0" smtClean="0">
                <a:ln w="11430" cmpd="sng">
                  <a:solidFill>
                    <a:schemeClr val="accent1">
                      <a:tint val="10000"/>
                    </a:schemeClr>
                  </a:solidFill>
                  <a:prstDash val="solid"/>
                  <a:miter lim="800000"/>
                </a:ln>
                <a:solidFill>
                  <a:schemeClr val="bg2">
                    <a:lumMod val="50000"/>
                  </a:schemeClr>
                </a:solidFill>
                <a:effectLst>
                  <a:glow rad="45500">
                    <a:schemeClr val="accent1">
                      <a:satMod val="220000"/>
                      <a:alpha val="35000"/>
                    </a:schemeClr>
                  </a:glow>
                </a:effectLst>
              </a:rPr>
              <a:t>. </a:t>
            </a:r>
            <a:r>
              <a:rPr lang="tr-TR" sz="3600" b="1" cap="none" spc="300" dirty="0" err="1" smtClean="0">
                <a:ln w="11430" cmpd="sng">
                  <a:solidFill>
                    <a:schemeClr val="accent1">
                      <a:tint val="10000"/>
                    </a:schemeClr>
                  </a:solidFill>
                  <a:prstDash val="solid"/>
                  <a:miter lim="800000"/>
                </a:ln>
                <a:solidFill>
                  <a:schemeClr val="bg2">
                    <a:lumMod val="50000"/>
                  </a:schemeClr>
                </a:solidFill>
                <a:effectLst>
                  <a:glow rad="45500">
                    <a:schemeClr val="accent1">
                      <a:satMod val="220000"/>
                      <a:alpha val="35000"/>
                    </a:schemeClr>
                  </a:glow>
                </a:effectLst>
              </a:rPr>
              <a:t>Öğrt</a:t>
            </a:r>
            <a:r>
              <a:rPr lang="tr-TR" sz="4000" b="1" cap="none" spc="300" dirty="0" smtClean="0">
                <a:ln w="11430" cmpd="sng">
                  <a:solidFill>
                    <a:schemeClr val="accent1">
                      <a:tint val="10000"/>
                    </a:schemeClr>
                  </a:solidFill>
                  <a:prstDash val="solid"/>
                  <a:miter lim="800000"/>
                </a:ln>
                <a:solidFill>
                  <a:schemeClr val="bg2">
                    <a:lumMod val="50000"/>
                  </a:schemeClr>
                </a:solidFill>
                <a:effectLst>
                  <a:glow rad="45500">
                    <a:schemeClr val="accent1">
                      <a:satMod val="220000"/>
                      <a:alpha val="35000"/>
                    </a:schemeClr>
                  </a:glow>
                </a:effectLst>
              </a:rPr>
              <a:t>.</a:t>
            </a:r>
          </a:p>
          <a:p>
            <a:pPr algn="ctr"/>
            <a:endParaRPr lang="tr-TR" sz="4000" b="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a:p>
            <a:pPr algn="ctr"/>
            <a:endParaRPr lang="tr-TR" sz="4000" b="1" cap="none"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a:p>
            <a:pPr algn="ctr"/>
            <a:endParaRPr lang="tr-TR" sz="4000" b="1" spc="300" dirty="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a:p>
            <a:pPr algn="ctr"/>
            <a:endParaRPr lang="tr-TR" sz="4000" b="1" cap="none"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endParaRPr>
          </a:p>
        </p:txBody>
      </p:sp>
      <p:sp>
        <p:nvSpPr>
          <p:cNvPr id="2" name="Metin kutusu 1"/>
          <p:cNvSpPr txBox="1"/>
          <p:nvPr/>
        </p:nvSpPr>
        <p:spPr>
          <a:xfrm>
            <a:off x="5004048" y="5229200"/>
            <a:ext cx="2808312" cy="369332"/>
          </a:xfrm>
          <a:prstGeom prst="rect">
            <a:avLst/>
          </a:prstGeom>
          <a:noFill/>
        </p:spPr>
        <p:txBody>
          <a:bodyPr wrap="square" rtlCol="0">
            <a:spAutoFit/>
          </a:bodyPr>
          <a:lstStyle/>
          <a:p>
            <a:r>
              <a:rPr lang="tr-TR" dirty="0" smtClean="0">
                <a:hlinkClick r:id="rId2"/>
              </a:rPr>
              <a:t>www.egitimhane.com</a:t>
            </a:r>
            <a:r>
              <a:rPr lang="tr-TR" dirty="0" smtClean="0"/>
              <a:t> </a:t>
            </a:r>
            <a:endParaRPr lang="tr-TR" dirty="0"/>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DOTS%20happy%20family%20cartoon"/>
          <p:cNvPicPr>
            <a:picLocks noChangeAspect="1" noChangeArrowheads="1"/>
          </p:cNvPicPr>
          <p:nvPr/>
        </p:nvPicPr>
        <p:blipFill>
          <a:blip r:embed="rId2" cstate="print"/>
          <a:srcRect/>
          <a:stretch>
            <a:fillRect/>
          </a:stretch>
        </p:blipFill>
        <p:spPr bwMode="auto">
          <a:xfrm rot="-877603">
            <a:off x="6011863" y="2060575"/>
            <a:ext cx="2613025" cy="2613025"/>
          </a:xfrm>
          <a:prstGeom prst="rect">
            <a:avLst/>
          </a:prstGeom>
          <a:noFill/>
          <a:ln w="9525">
            <a:noFill/>
            <a:miter lim="800000"/>
            <a:headEnd/>
            <a:tailEnd/>
          </a:ln>
        </p:spPr>
      </p:pic>
      <p:sp>
        <p:nvSpPr>
          <p:cNvPr id="2051" name="Rectangle 2"/>
          <p:cNvSpPr>
            <a:spLocks noGrp="1" noChangeArrowheads="1"/>
          </p:cNvSpPr>
          <p:nvPr>
            <p:ph type="title"/>
          </p:nvPr>
        </p:nvSpPr>
        <p:spPr>
          <a:xfrm>
            <a:off x="468313" y="260350"/>
            <a:ext cx="8229600" cy="5314950"/>
          </a:xfrm>
        </p:spPr>
        <p:txBody>
          <a:bodyPr/>
          <a:lstStyle/>
          <a:p>
            <a:pPr eaLnBrk="1" hangingPunct="1"/>
            <a:r>
              <a:rPr lang="tr-TR" sz="6000" smtClean="0">
                <a:solidFill>
                  <a:srgbClr val="000066"/>
                </a:solidFill>
                <a:latin typeface="Bookman Old Style" pitchFamily="18" charset="0"/>
              </a:rPr>
              <a:t>BAŞARIDA </a:t>
            </a:r>
            <a:r>
              <a:rPr lang="tr-TR" sz="6000" smtClean="0">
                <a:solidFill>
                  <a:srgbClr val="000066"/>
                </a:solidFill>
              </a:rPr>
              <a:t/>
            </a:r>
            <a:br>
              <a:rPr lang="tr-TR" sz="6000" smtClean="0">
                <a:solidFill>
                  <a:srgbClr val="000066"/>
                </a:solidFill>
              </a:rPr>
            </a:br>
            <a:r>
              <a:rPr lang="tr-TR" sz="2400" smtClean="0">
                <a:solidFill>
                  <a:srgbClr val="000066"/>
                </a:solidFill>
              </a:rPr>
              <a:t/>
            </a:r>
            <a:br>
              <a:rPr lang="tr-TR" sz="2400" smtClean="0">
                <a:solidFill>
                  <a:srgbClr val="000066"/>
                </a:solidFill>
              </a:rPr>
            </a:br>
            <a:r>
              <a:rPr lang="tr-TR" sz="7200" smtClean="0">
                <a:solidFill>
                  <a:srgbClr val="000066"/>
                </a:solidFill>
                <a:latin typeface="Comic Sans MS" pitchFamily="66" charset="0"/>
              </a:rPr>
              <a:t>AİLENİN </a:t>
            </a:r>
            <a:r>
              <a:rPr lang="tr-TR" sz="6600" smtClean="0">
                <a:solidFill>
                  <a:srgbClr val="000066"/>
                </a:solidFill>
                <a:latin typeface="Comic Sans MS" pitchFamily="66" charset="0"/>
              </a:rPr>
              <a:t/>
            </a:r>
            <a:br>
              <a:rPr lang="tr-TR" sz="6600" smtClean="0">
                <a:solidFill>
                  <a:srgbClr val="000066"/>
                </a:solidFill>
                <a:latin typeface="Comic Sans MS" pitchFamily="66" charset="0"/>
              </a:rPr>
            </a:br>
            <a:r>
              <a:rPr lang="tr-TR" sz="2400" smtClean="0">
                <a:solidFill>
                  <a:srgbClr val="000066"/>
                </a:solidFill>
                <a:latin typeface="Comic Sans MS" pitchFamily="66" charset="0"/>
              </a:rPr>
              <a:t/>
            </a:r>
            <a:br>
              <a:rPr lang="tr-TR" sz="2400" smtClean="0">
                <a:solidFill>
                  <a:srgbClr val="000066"/>
                </a:solidFill>
                <a:latin typeface="Comic Sans MS" pitchFamily="66" charset="0"/>
              </a:rPr>
            </a:br>
            <a:r>
              <a:rPr lang="tr-TR" sz="6000" smtClean="0">
                <a:solidFill>
                  <a:srgbClr val="000066"/>
                </a:solidFill>
                <a:latin typeface="Bookman Old Style" pitchFamily="18" charset="0"/>
              </a:rPr>
              <a:t>ROLÜ</a:t>
            </a:r>
          </a:p>
        </p:txBody>
      </p:sp>
      <p:sp>
        <p:nvSpPr>
          <p:cNvPr id="2052" name="Rectangle 6"/>
          <p:cNvSpPr>
            <a:spLocks noChangeArrowheads="1"/>
          </p:cNvSpPr>
          <p:nvPr/>
        </p:nvSpPr>
        <p:spPr bwMode="auto">
          <a:xfrm>
            <a:off x="2700338" y="5516563"/>
            <a:ext cx="3743325" cy="1081087"/>
          </a:xfrm>
          <a:prstGeom prst="rect">
            <a:avLst/>
          </a:prstGeom>
          <a:noFill/>
          <a:ln w="9525">
            <a:noFill/>
            <a:miter lim="800000"/>
            <a:headEnd/>
            <a:tailEnd/>
          </a:ln>
        </p:spPr>
        <p:txBody>
          <a:bodyPr wrap="none" anchor="ctr"/>
          <a:lstStyle/>
          <a:p>
            <a:pPr algn="ctr"/>
            <a:r>
              <a:rPr lang="tr-TR" sz="2400" b="1">
                <a:solidFill>
                  <a:srgbClr val="000066"/>
                </a:solidFill>
              </a:rPr>
              <a:t>Yonca AKGÜN</a:t>
            </a:r>
          </a:p>
          <a:p>
            <a:pPr algn="ctr"/>
            <a:r>
              <a:rPr lang="tr-TR" sz="2400" b="1">
                <a:solidFill>
                  <a:srgbClr val="000066"/>
                </a:solidFill>
              </a:rPr>
              <a:t>MART, 2011</a:t>
            </a:r>
          </a:p>
        </p:txBody>
      </p:sp>
      <p:pic>
        <p:nvPicPr>
          <p:cNvPr id="2053" name="Picture 7"/>
          <p:cNvPicPr>
            <a:picLocks noChangeAspect="1" noChangeArrowheads="1"/>
          </p:cNvPicPr>
          <p:nvPr/>
        </p:nvPicPr>
        <p:blipFill>
          <a:blip r:embed="rId3" cstate="print"/>
          <a:srcRect/>
          <a:stretch>
            <a:fillRect/>
          </a:stretch>
        </p:blipFill>
        <p:spPr bwMode="auto">
          <a:xfrm>
            <a:off x="3995738" y="4941888"/>
            <a:ext cx="1042987" cy="65881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after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wheel(4)">
                                      <p:cBhvr>
                                        <p:cTn id="7" dur="2000"/>
                                        <p:tgtEl>
                                          <p:spTgt spid="30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457200" y="274638"/>
            <a:ext cx="8229600" cy="1641475"/>
          </a:xfrm>
        </p:spPr>
        <p:txBody>
          <a:bodyPr/>
          <a:lstStyle/>
          <a:p>
            <a:pPr eaLnBrk="1" hangingPunct="1"/>
            <a:r>
              <a:rPr lang="tr-TR" b="1" smtClean="0">
                <a:solidFill>
                  <a:srgbClr val="FF0000"/>
                </a:solidFill>
              </a:rPr>
              <a:t>“</a:t>
            </a:r>
            <a:r>
              <a:rPr lang="tr-TR" sz="5400" b="1" smtClean="0">
                <a:solidFill>
                  <a:srgbClr val="FF0000"/>
                </a:solidFill>
              </a:rPr>
              <a:t>BAŞARI</a:t>
            </a:r>
            <a:r>
              <a:rPr lang="tr-TR" b="1" smtClean="0">
                <a:solidFill>
                  <a:srgbClr val="FF0000"/>
                </a:solidFill>
              </a:rPr>
              <a:t>”  Nedir?</a:t>
            </a:r>
          </a:p>
        </p:txBody>
      </p:sp>
      <p:sp>
        <p:nvSpPr>
          <p:cNvPr id="4099" name="Rectangle 3"/>
          <p:cNvSpPr>
            <a:spLocks noGrp="1" noChangeArrowheads="1"/>
          </p:cNvSpPr>
          <p:nvPr>
            <p:ph type="body" idx="1"/>
          </p:nvPr>
        </p:nvSpPr>
        <p:spPr>
          <a:xfrm>
            <a:off x="1476375" y="1773238"/>
            <a:ext cx="6553200" cy="1800225"/>
          </a:xfrm>
        </p:spPr>
        <p:txBody>
          <a:bodyPr/>
          <a:lstStyle/>
          <a:p>
            <a:pPr eaLnBrk="1" hangingPunct="1">
              <a:buFontTx/>
              <a:buNone/>
            </a:pPr>
            <a:r>
              <a:rPr lang="tr-TR" sz="4800" b="1" smtClean="0">
                <a:solidFill>
                  <a:schemeClr val="accent2"/>
                </a:solidFill>
              </a:rPr>
              <a:t>Belirlenen bir hedefe ulaşılması durumu.</a:t>
            </a:r>
            <a:r>
              <a:rPr lang="tr-TR" sz="4800" smtClean="0"/>
              <a:t> </a:t>
            </a:r>
          </a:p>
        </p:txBody>
      </p:sp>
      <p:sp>
        <p:nvSpPr>
          <p:cNvPr id="4101" name="Rectangle 5"/>
          <p:cNvSpPr>
            <a:spLocks noChangeArrowheads="1"/>
          </p:cNvSpPr>
          <p:nvPr/>
        </p:nvSpPr>
        <p:spPr bwMode="auto">
          <a:xfrm>
            <a:off x="250825" y="3860800"/>
            <a:ext cx="8642350" cy="1641475"/>
          </a:xfrm>
          <a:prstGeom prst="rect">
            <a:avLst/>
          </a:prstGeom>
          <a:noFill/>
          <a:ln w="9525">
            <a:noFill/>
            <a:miter lim="800000"/>
            <a:headEnd/>
            <a:tailEnd/>
          </a:ln>
        </p:spPr>
        <p:txBody>
          <a:bodyPr anchor="ctr"/>
          <a:lstStyle/>
          <a:p>
            <a:pPr algn="ctr"/>
            <a:r>
              <a:rPr lang="tr-TR" sz="4400" b="1">
                <a:solidFill>
                  <a:srgbClr val="FF0000"/>
                </a:solidFill>
              </a:rPr>
              <a:t>“</a:t>
            </a:r>
            <a:r>
              <a:rPr lang="tr-TR" sz="5400" b="1">
                <a:solidFill>
                  <a:srgbClr val="FF0000"/>
                </a:solidFill>
              </a:rPr>
              <a:t>BAŞARILI İNSAN</a:t>
            </a:r>
            <a:r>
              <a:rPr lang="tr-TR" sz="4400" b="1">
                <a:solidFill>
                  <a:srgbClr val="FF0000"/>
                </a:solidFill>
              </a:rPr>
              <a:t>” Kimdir?</a:t>
            </a:r>
          </a:p>
        </p:txBody>
      </p:sp>
      <p:sp>
        <p:nvSpPr>
          <p:cNvPr id="4102" name="Rectangle 6"/>
          <p:cNvSpPr>
            <a:spLocks noChangeArrowheads="1"/>
          </p:cNvSpPr>
          <p:nvPr/>
        </p:nvSpPr>
        <p:spPr bwMode="auto">
          <a:xfrm>
            <a:off x="1258888" y="5229225"/>
            <a:ext cx="7129462" cy="1152525"/>
          </a:xfrm>
          <a:prstGeom prst="rect">
            <a:avLst/>
          </a:prstGeom>
          <a:noFill/>
          <a:ln w="9525">
            <a:noFill/>
            <a:miter lim="800000"/>
            <a:headEnd/>
            <a:tailEnd/>
          </a:ln>
        </p:spPr>
        <p:txBody>
          <a:bodyPr/>
          <a:lstStyle/>
          <a:p>
            <a:pPr marL="342900" indent="-342900">
              <a:spcBef>
                <a:spcPct val="20000"/>
              </a:spcBef>
            </a:pPr>
            <a:r>
              <a:rPr lang="tr-TR" sz="4800" b="1">
                <a:solidFill>
                  <a:schemeClr val="accent2"/>
                </a:solidFill>
              </a:rPr>
              <a:t>Hedef</a:t>
            </a:r>
            <a:r>
              <a:rPr lang="tr-TR" sz="4800" b="1" u="sng">
                <a:solidFill>
                  <a:schemeClr val="accent2"/>
                </a:solidFill>
              </a:rPr>
              <a:t>ine</a:t>
            </a:r>
            <a:r>
              <a:rPr lang="tr-TR" sz="4800" b="1">
                <a:solidFill>
                  <a:schemeClr val="accent2"/>
                </a:solidFill>
              </a:rPr>
              <a:t> ulaşan kişi.</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0-#ppt_w/2"/>
                                          </p:val>
                                        </p:tav>
                                        <p:tav tm="100000">
                                          <p:val>
                                            <p:strVal val="#ppt_x"/>
                                          </p:val>
                                        </p:tav>
                                      </p:tavLst>
                                    </p:anim>
                                    <p:anim calcmode="lin" valueType="num">
                                      <p:cBhvr additive="base">
                                        <p:cTn id="8" dur="500" fill="hold"/>
                                        <p:tgtEl>
                                          <p:spTgt spid="409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099">
                                            <p:txEl>
                                              <p:pRg st="0" end="0"/>
                                            </p:txEl>
                                          </p:spTgt>
                                        </p:tgtEl>
                                        <p:attrNameLst>
                                          <p:attrName>style.visibility</p:attrName>
                                        </p:attrNameLst>
                                      </p:cBhvr>
                                      <p:to>
                                        <p:strVal val="visible"/>
                                      </p:to>
                                    </p:set>
                                    <p:anim calcmode="lin" valueType="num">
                                      <p:cBhvr additive="base">
                                        <p:cTn id="11" dur="500" fill="hold"/>
                                        <p:tgtEl>
                                          <p:spTgt spid="409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099">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01"/>
                                        </p:tgtEl>
                                        <p:attrNameLst>
                                          <p:attrName>style.visibility</p:attrName>
                                        </p:attrNameLst>
                                      </p:cBhvr>
                                      <p:to>
                                        <p:strVal val="visible"/>
                                      </p:to>
                                    </p:set>
                                    <p:anim calcmode="lin" valueType="num">
                                      <p:cBhvr additive="base">
                                        <p:cTn id="15" dur="500" fill="hold"/>
                                        <p:tgtEl>
                                          <p:spTgt spid="4101"/>
                                        </p:tgtEl>
                                        <p:attrNameLst>
                                          <p:attrName>ppt_x</p:attrName>
                                        </p:attrNameLst>
                                      </p:cBhvr>
                                      <p:tavLst>
                                        <p:tav tm="0">
                                          <p:val>
                                            <p:strVal val="0-#ppt_w/2"/>
                                          </p:val>
                                        </p:tav>
                                        <p:tav tm="100000">
                                          <p:val>
                                            <p:strVal val="#ppt_x"/>
                                          </p:val>
                                        </p:tav>
                                      </p:tavLst>
                                    </p:anim>
                                    <p:anim calcmode="lin" valueType="num">
                                      <p:cBhvr additive="base">
                                        <p:cTn id="16" dur="500" fill="hold"/>
                                        <p:tgtEl>
                                          <p:spTgt spid="4101"/>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102"/>
                                        </p:tgtEl>
                                        <p:attrNameLst>
                                          <p:attrName>style.visibility</p:attrName>
                                        </p:attrNameLst>
                                      </p:cBhvr>
                                      <p:to>
                                        <p:strVal val="visible"/>
                                      </p:to>
                                    </p:set>
                                    <p:anim calcmode="lin" valueType="num">
                                      <p:cBhvr additive="base">
                                        <p:cTn id="19" dur="500" fill="hold"/>
                                        <p:tgtEl>
                                          <p:spTgt spid="4102"/>
                                        </p:tgtEl>
                                        <p:attrNameLst>
                                          <p:attrName>ppt_x</p:attrName>
                                        </p:attrNameLst>
                                      </p:cBhvr>
                                      <p:tavLst>
                                        <p:tav tm="0">
                                          <p:val>
                                            <p:strVal val="#ppt_x"/>
                                          </p:val>
                                        </p:tav>
                                        <p:tav tm="100000">
                                          <p:val>
                                            <p:strVal val="#ppt_x"/>
                                          </p:val>
                                        </p:tav>
                                      </p:tavLst>
                                    </p:anim>
                                    <p:anim calcmode="lin" valueType="num">
                                      <p:cBhvr additive="base">
                                        <p:cTn id="20" dur="500" fill="hold"/>
                                        <p:tgtEl>
                                          <p:spTgt spid="410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8" grpId="0"/>
      <p:bldP spid="4099" grpId="0" build="p"/>
      <p:bldP spid="4101" grpId="0"/>
      <p:bldP spid="410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tr-TR" sz="5400" smtClean="0">
                <a:solidFill>
                  <a:srgbClr val="FF0000"/>
                </a:solidFill>
              </a:rPr>
              <a:t>HANGİ Başarı?</a:t>
            </a:r>
          </a:p>
        </p:txBody>
      </p:sp>
      <p:sp>
        <p:nvSpPr>
          <p:cNvPr id="6147" name="Rectangle 3"/>
          <p:cNvSpPr>
            <a:spLocks noGrp="1" noChangeArrowheads="1"/>
          </p:cNvSpPr>
          <p:nvPr>
            <p:ph type="body" idx="1"/>
          </p:nvPr>
        </p:nvSpPr>
        <p:spPr>
          <a:xfrm>
            <a:off x="1141413" y="1844675"/>
            <a:ext cx="8002587" cy="1800225"/>
          </a:xfrm>
        </p:spPr>
        <p:txBody>
          <a:bodyPr/>
          <a:lstStyle/>
          <a:p>
            <a:pPr eaLnBrk="1" hangingPunct="1">
              <a:lnSpc>
                <a:spcPct val="90000"/>
              </a:lnSpc>
              <a:buFontTx/>
              <a:buBlip>
                <a:blip r:embed="rId2"/>
              </a:buBlip>
            </a:pPr>
            <a:r>
              <a:rPr lang="tr-TR" smtClean="0"/>
              <a:t> </a:t>
            </a:r>
            <a:r>
              <a:rPr lang="tr-TR" sz="3600" b="1" smtClean="0">
                <a:solidFill>
                  <a:schemeClr val="accent2"/>
                </a:solidFill>
              </a:rPr>
              <a:t>OKUL </a:t>
            </a:r>
          </a:p>
          <a:p>
            <a:pPr eaLnBrk="1" hangingPunct="1">
              <a:lnSpc>
                <a:spcPct val="90000"/>
              </a:lnSpc>
              <a:buFontTx/>
              <a:buBlip>
                <a:blip r:embed="rId2"/>
              </a:buBlip>
            </a:pPr>
            <a:r>
              <a:rPr lang="tr-TR" sz="3600" b="1" smtClean="0">
                <a:solidFill>
                  <a:schemeClr val="accent2"/>
                </a:solidFill>
              </a:rPr>
              <a:t> İŞ</a:t>
            </a:r>
          </a:p>
          <a:p>
            <a:pPr eaLnBrk="1" hangingPunct="1">
              <a:lnSpc>
                <a:spcPct val="90000"/>
              </a:lnSpc>
              <a:buFontTx/>
              <a:buBlip>
                <a:blip r:embed="rId2"/>
              </a:buBlip>
            </a:pPr>
            <a:r>
              <a:rPr lang="tr-TR" sz="3600" b="1" smtClean="0">
                <a:solidFill>
                  <a:schemeClr val="accent2"/>
                </a:solidFill>
              </a:rPr>
              <a:t> EVLİLİK</a:t>
            </a:r>
          </a:p>
          <a:p>
            <a:pPr eaLnBrk="1" hangingPunct="1">
              <a:lnSpc>
                <a:spcPct val="90000"/>
              </a:lnSpc>
              <a:buFontTx/>
              <a:buNone/>
            </a:pPr>
            <a:endParaRPr lang="tr-TR" sz="3600" b="1" smtClean="0">
              <a:latin typeface="Comic Sans MS" pitchFamily="66" charset="0"/>
            </a:endParaRPr>
          </a:p>
        </p:txBody>
      </p:sp>
      <p:pic>
        <p:nvPicPr>
          <p:cNvPr id="4100" name="Picture 4" descr="which_way"/>
          <p:cNvPicPr>
            <a:picLocks noChangeAspect="1" noChangeArrowheads="1"/>
          </p:cNvPicPr>
          <p:nvPr/>
        </p:nvPicPr>
        <p:blipFill>
          <a:blip r:embed="rId3" cstate="print"/>
          <a:srcRect/>
          <a:stretch>
            <a:fillRect/>
          </a:stretch>
        </p:blipFill>
        <p:spPr bwMode="auto">
          <a:xfrm>
            <a:off x="5003800" y="1700213"/>
            <a:ext cx="3313113" cy="3544887"/>
          </a:xfrm>
          <a:prstGeom prst="rect">
            <a:avLst/>
          </a:prstGeom>
          <a:noFill/>
          <a:ln w="9525">
            <a:noFill/>
            <a:miter lim="800000"/>
            <a:headEnd/>
            <a:tailEnd/>
          </a:ln>
        </p:spPr>
      </p:pic>
      <p:sp>
        <p:nvSpPr>
          <p:cNvPr id="6149" name="Rectangle 5"/>
          <p:cNvSpPr>
            <a:spLocks noChangeArrowheads="1"/>
          </p:cNvSpPr>
          <p:nvPr/>
        </p:nvSpPr>
        <p:spPr bwMode="auto">
          <a:xfrm>
            <a:off x="1116013" y="3716338"/>
            <a:ext cx="4537075" cy="679450"/>
          </a:xfrm>
          <a:prstGeom prst="rect">
            <a:avLst/>
          </a:prstGeom>
          <a:noFill/>
          <a:ln w="9525">
            <a:noFill/>
            <a:miter lim="800000"/>
            <a:headEnd/>
            <a:tailEnd/>
          </a:ln>
        </p:spPr>
        <p:txBody>
          <a:bodyPr/>
          <a:lstStyle/>
          <a:p>
            <a:pPr marL="342900" indent="-342900">
              <a:spcBef>
                <a:spcPct val="20000"/>
              </a:spcBef>
              <a:buFontTx/>
              <a:buBlip>
                <a:blip r:embed="rId2"/>
              </a:buBlip>
            </a:pPr>
            <a:r>
              <a:rPr lang="tr-TR" sz="4000">
                <a:latin typeface="Comic Sans MS" pitchFamily="66" charset="0"/>
              </a:rPr>
              <a:t> </a:t>
            </a:r>
            <a:r>
              <a:rPr lang="tr-TR" sz="4800">
                <a:solidFill>
                  <a:schemeClr val="accent2"/>
                </a:solidFill>
                <a:latin typeface="Comic Sans MS" pitchFamily="66" charset="0"/>
              </a:rPr>
              <a:t>YAŞAM</a:t>
            </a:r>
          </a:p>
          <a:p>
            <a:pPr marL="342900" indent="-342900">
              <a:spcBef>
                <a:spcPct val="20000"/>
              </a:spcBef>
            </a:pPr>
            <a:endParaRPr lang="tr-TR" sz="4800">
              <a:solidFill>
                <a:schemeClr val="accent2"/>
              </a:solidFill>
              <a:latin typeface="Comic Sans MS" pitchFamily="66"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box(in)">
                                      <p:cBhvr>
                                        <p:cTn id="7" dur="500"/>
                                        <p:tgtEl>
                                          <p:spTgt spid="6147">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6147">
                                            <p:txEl>
                                              <p:pRg st="1" end="1"/>
                                            </p:txEl>
                                          </p:spTgt>
                                        </p:tgtEl>
                                        <p:attrNameLst>
                                          <p:attrName>style.visibility</p:attrName>
                                        </p:attrNameLst>
                                      </p:cBhvr>
                                      <p:to>
                                        <p:strVal val="visible"/>
                                      </p:to>
                                    </p:set>
                                    <p:animEffect transition="in" filter="box(in)">
                                      <p:cBhvr>
                                        <p:cTn id="10" dur="500"/>
                                        <p:tgtEl>
                                          <p:spTgt spid="6147">
                                            <p:txEl>
                                              <p:pRg st="1" end="1"/>
                                            </p:txEl>
                                          </p:spTgt>
                                        </p:tgtEl>
                                      </p:cBhvr>
                                    </p:animEffect>
                                  </p:childTnLst>
                                </p:cTn>
                              </p:par>
                              <p:par>
                                <p:cTn id="11" presetID="4" presetClass="entr" presetSubtype="16" fill="hold" grpId="0" nodeType="withEffect">
                                  <p:stCondLst>
                                    <p:cond delay="0"/>
                                  </p:stCondLst>
                                  <p:childTnLst>
                                    <p:set>
                                      <p:cBhvr>
                                        <p:cTn id="12" dur="1" fill="hold">
                                          <p:stCondLst>
                                            <p:cond delay="0"/>
                                          </p:stCondLst>
                                        </p:cTn>
                                        <p:tgtEl>
                                          <p:spTgt spid="6147">
                                            <p:txEl>
                                              <p:pRg st="2" end="2"/>
                                            </p:txEl>
                                          </p:spTgt>
                                        </p:tgtEl>
                                        <p:attrNameLst>
                                          <p:attrName>style.visibility</p:attrName>
                                        </p:attrNameLst>
                                      </p:cBhvr>
                                      <p:to>
                                        <p:strVal val="visible"/>
                                      </p:to>
                                    </p:set>
                                    <p:animEffect transition="in" filter="box(in)">
                                      <p:cBhvr>
                                        <p:cTn id="13" dur="500"/>
                                        <p:tgtEl>
                                          <p:spTgt spid="6147">
                                            <p:txEl>
                                              <p:pRg st="2" end="2"/>
                                            </p:txEl>
                                          </p:spTgt>
                                        </p:tgtEl>
                                      </p:cBhvr>
                                    </p:animEffect>
                                  </p:childTnLst>
                                </p:cTn>
                              </p:par>
                              <p:par>
                                <p:cTn id="14" presetID="4" presetClass="entr" presetSubtype="16" fill="hold" grpId="0" nodeType="withEffect">
                                  <p:stCondLst>
                                    <p:cond delay="0"/>
                                  </p:stCondLst>
                                  <p:childTnLst>
                                    <p:set>
                                      <p:cBhvr>
                                        <p:cTn id="15" dur="1" fill="hold">
                                          <p:stCondLst>
                                            <p:cond delay="0"/>
                                          </p:stCondLst>
                                        </p:cTn>
                                        <p:tgtEl>
                                          <p:spTgt spid="6149"/>
                                        </p:tgtEl>
                                        <p:attrNameLst>
                                          <p:attrName>style.visibility</p:attrName>
                                        </p:attrNameLst>
                                      </p:cBhvr>
                                      <p:to>
                                        <p:strVal val="visible"/>
                                      </p:to>
                                    </p:set>
                                    <p:animEffect transition="in" filter="box(in)">
                                      <p:cBhvr>
                                        <p:cTn id="16" dur="500"/>
                                        <p:tgtEl>
                                          <p:spTgt spid="6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build="p"/>
      <p:bldP spid="6149"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0" y="274638"/>
            <a:ext cx="9144000" cy="1143000"/>
          </a:xfrm>
        </p:spPr>
        <p:txBody>
          <a:bodyPr/>
          <a:lstStyle/>
          <a:p>
            <a:pPr eaLnBrk="1" hangingPunct="1"/>
            <a:r>
              <a:rPr lang="tr-TR" sz="3600" b="1" smtClean="0">
                <a:solidFill>
                  <a:srgbClr val="FF0000"/>
                </a:solidFill>
                <a:latin typeface="Comic Sans MS" pitchFamily="66" charset="0"/>
              </a:rPr>
              <a:t>BAŞARILI İNSANLARIN ÖZELLİKLERİ</a:t>
            </a:r>
          </a:p>
        </p:txBody>
      </p:sp>
      <p:sp>
        <p:nvSpPr>
          <p:cNvPr id="15363" name="Rectangle 3"/>
          <p:cNvSpPr>
            <a:spLocks noGrp="1" noChangeArrowheads="1"/>
          </p:cNvSpPr>
          <p:nvPr>
            <p:ph type="body" idx="1"/>
          </p:nvPr>
        </p:nvSpPr>
        <p:spPr>
          <a:xfrm>
            <a:off x="179388" y="1341438"/>
            <a:ext cx="8964612" cy="5111750"/>
          </a:xfrm>
        </p:spPr>
        <p:txBody>
          <a:bodyPr/>
          <a:lstStyle/>
          <a:p>
            <a:pPr eaLnBrk="1" hangingPunct="1">
              <a:lnSpc>
                <a:spcPct val="90000"/>
              </a:lnSpc>
              <a:buFontTx/>
              <a:buBlip>
                <a:blip r:embed="rId2"/>
              </a:buBlip>
            </a:pPr>
            <a:r>
              <a:rPr lang="tr-TR" b="1" smtClean="0">
                <a:solidFill>
                  <a:schemeClr val="accent2"/>
                </a:solidFill>
              </a:rPr>
              <a:t> Hedefleri vardır.</a:t>
            </a:r>
          </a:p>
          <a:p>
            <a:pPr eaLnBrk="1" hangingPunct="1">
              <a:lnSpc>
                <a:spcPct val="90000"/>
              </a:lnSpc>
              <a:buFontTx/>
              <a:buBlip>
                <a:blip r:embed="rId2"/>
              </a:buBlip>
            </a:pPr>
            <a:r>
              <a:rPr lang="tr-TR" b="1" smtClean="0">
                <a:solidFill>
                  <a:schemeClr val="accent2"/>
                </a:solidFill>
              </a:rPr>
              <a:t> Başarma istekleri vardır.</a:t>
            </a:r>
          </a:p>
          <a:p>
            <a:pPr eaLnBrk="1" hangingPunct="1">
              <a:lnSpc>
                <a:spcPct val="90000"/>
              </a:lnSpc>
              <a:buFontTx/>
              <a:buBlip>
                <a:blip r:embed="rId2"/>
              </a:buBlip>
            </a:pPr>
            <a:r>
              <a:rPr lang="tr-TR" b="1" smtClean="0">
                <a:solidFill>
                  <a:schemeClr val="accent2"/>
                </a:solidFill>
              </a:rPr>
              <a:t> Duygu ve düşüncelerinin farkındadırlar.</a:t>
            </a:r>
          </a:p>
          <a:p>
            <a:pPr eaLnBrk="1" hangingPunct="1">
              <a:lnSpc>
                <a:spcPct val="90000"/>
              </a:lnSpc>
              <a:buFontTx/>
              <a:buBlip>
                <a:blip r:embed="rId2"/>
              </a:buBlip>
            </a:pPr>
            <a:r>
              <a:rPr lang="tr-TR" b="1" smtClean="0">
                <a:solidFill>
                  <a:schemeClr val="accent2"/>
                </a:solidFill>
              </a:rPr>
              <a:t> Sınırlarının farkındadırlar.</a:t>
            </a:r>
          </a:p>
          <a:p>
            <a:pPr eaLnBrk="1" hangingPunct="1">
              <a:lnSpc>
                <a:spcPct val="90000"/>
              </a:lnSpc>
              <a:buFontTx/>
              <a:buBlip>
                <a:blip r:embed="rId2"/>
              </a:buBlip>
            </a:pPr>
            <a:r>
              <a:rPr lang="tr-TR" b="1" smtClean="0">
                <a:solidFill>
                  <a:schemeClr val="accent2"/>
                </a:solidFill>
              </a:rPr>
              <a:t> Özgüven duyguları gelişmiştir.</a:t>
            </a:r>
          </a:p>
          <a:p>
            <a:pPr eaLnBrk="1" hangingPunct="1">
              <a:lnSpc>
                <a:spcPct val="90000"/>
              </a:lnSpc>
              <a:buFontTx/>
              <a:buBlip>
                <a:blip r:embed="rId2"/>
              </a:buBlip>
            </a:pPr>
            <a:r>
              <a:rPr lang="tr-TR" b="1" smtClean="0">
                <a:solidFill>
                  <a:schemeClr val="accent2"/>
                </a:solidFill>
              </a:rPr>
              <a:t> Sorumluluk alırlar.</a:t>
            </a:r>
          </a:p>
          <a:p>
            <a:pPr eaLnBrk="1" hangingPunct="1">
              <a:lnSpc>
                <a:spcPct val="90000"/>
              </a:lnSpc>
              <a:buFontTx/>
              <a:buBlip>
                <a:blip r:embed="rId2"/>
              </a:buBlip>
            </a:pPr>
            <a:r>
              <a:rPr lang="tr-TR" b="1" smtClean="0">
                <a:solidFill>
                  <a:schemeClr val="accent2"/>
                </a:solidFill>
              </a:rPr>
              <a:t> Sorun çözme becerileri gelişmiştir.</a:t>
            </a:r>
          </a:p>
          <a:p>
            <a:pPr eaLnBrk="1" hangingPunct="1">
              <a:lnSpc>
                <a:spcPct val="90000"/>
              </a:lnSpc>
              <a:buFontTx/>
              <a:buBlip>
                <a:blip r:embed="rId2"/>
              </a:buBlip>
            </a:pPr>
            <a:r>
              <a:rPr lang="tr-TR" b="1" smtClean="0">
                <a:solidFill>
                  <a:schemeClr val="accent2"/>
                </a:solidFill>
              </a:rPr>
              <a:t> Karar verme becerilerine sahiptirler.</a:t>
            </a:r>
          </a:p>
          <a:p>
            <a:pPr eaLnBrk="1" hangingPunct="1">
              <a:lnSpc>
                <a:spcPct val="90000"/>
              </a:lnSpc>
              <a:buFontTx/>
              <a:buBlip>
                <a:blip r:embed="rId2"/>
              </a:buBlip>
            </a:pPr>
            <a:r>
              <a:rPr lang="tr-TR" b="1" smtClean="0">
                <a:solidFill>
                  <a:schemeClr val="accent2"/>
                </a:solidFill>
              </a:rPr>
              <a:t> Seçimlerinin bilincindedirler...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15362"/>
                                        </p:tgtEl>
                                        <p:attrNameLst>
                                          <p:attrName>style.visibility</p:attrName>
                                        </p:attrNameLst>
                                      </p:cBhvr>
                                      <p:to>
                                        <p:strVal val="visible"/>
                                      </p:to>
                                    </p:set>
                                    <p:anim calcmode="lin" valueType="num">
                                      <p:cBhvr additive="base">
                                        <p:cTn id="7" dur="500" fill="hold"/>
                                        <p:tgtEl>
                                          <p:spTgt spid="15362"/>
                                        </p:tgtEl>
                                        <p:attrNameLst>
                                          <p:attrName>ppt_x</p:attrName>
                                        </p:attrNameLst>
                                      </p:cBhvr>
                                      <p:tavLst>
                                        <p:tav tm="0">
                                          <p:val>
                                            <p:strVal val="0-#ppt_w/2"/>
                                          </p:val>
                                        </p:tav>
                                        <p:tav tm="100000">
                                          <p:val>
                                            <p:strVal val="#ppt_x"/>
                                          </p:val>
                                        </p:tav>
                                      </p:tavLst>
                                    </p:anim>
                                    <p:anim calcmode="lin" valueType="num">
                                      <p:cBhvr additive="base">
                                        <p:cTn id="8" dur="500" fill="hold"/>
                                        <p:tgtEl>
                                          <p:spTgt spid="1536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5363">
                                            <p:txEl>
                                              <p:pRg st="0" end="0"/>
                                            </p:txEl>
                                          </p:spTgt>
                                        </p:tgtEl>
                                        <p:attrNameLst>
                                          <p:attrName>style.visibility</p:attrName>
                                        </p:attrNameLst>
                                      </p:cBhvr>
                                      <p:to>
                                        <p:strVal val="visible"/>
                                      </p:to>
                                    </p:set>
                                    <p:anim calcmode="lin" valueType="num">
                                      <p:cBhvr additive="base">
                                        <p:cTn id="11"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1536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5363">
                                            <p:txEl>
                                              <p:pRg st="1" end="1"/>
                                            </p:txEl>
                                          </p:spTgt>
                                        </p:tgtEl>
                                        <p:attrNameLst>
                                          <p:attrName>style.visibility</p:attrName>
                                        </p:attrNameLst>
                                      </p:cBhvr>
                                      <p:to>
                                        <p:strVal val="visible"/>
                                      </p:to>
                                    </p:set>
                                    <p:anim calcmode="lin" valueType="num">
                                      <p:cBhvr additive="base">
                                        <p:cTn id="15"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1536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363">
                                            <p:txEl>
                                              <p:pRg st="2" end="2"/>
                                            </p:txEl>
                                          </p:spTgt>
                                        </p:tgtEl>
                                        <p:attrNameLst>
                                          <p:attrName>style.visibility</p:attrName>
                                        </p:attrNameLst>
                                      </p:cBhvr>
                                      <p:to>
                                        <p:strVal val="visible"/>
                                      </p:to>
                                    </p:set>
                                    <p:anim calcmode="lin" valueType="num">
                                      <p:cBhvr additive="base">
                                        <p:cTn id="19"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5363">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363">
                                            <p:txEl>
                                              <p:pRg st="3" end="3"/>
                                            </p:txEl>
                                          </p:spTgt>
                                        </p:tgtEl>
                                        <p:attrNameLst>
                                          <p:attrName>style.visibility</p:attrName>
                                        </p:attrNameLst>
                                      </p:cBhvr>
                                      <p:to>
                                        <p:strVal val="visible"/>
                                      </p:to>
                                    </p:set>
                                    <p:anim calcmode="lin" valueType="num">
                                      <p:cBhvr additive="base">
                                        <p:cTn id="23"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5363">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5363">
                                            <p:txEl>
                                              <p:pRg st="4" end="4"/>
                                            </p:txEl>
                                          </p:spTgt>
                                        </p:tgtEl>
                                        <p:attrNameLst>
                                          <p:attrName>style.visibility</p:attrName>
                                        </p:attrNameLst>
                                      </p:cBhvr>
                                      <p:to>
                                        <p:strVal val="visible"/>
                                      </p:to>
                                    </p:set>
                                    <p:anim calcmode="lin" valueType="num">
                                      <p:cBhvr additive="base">
                                        <p:cTn id="27"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5363">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363">
                                            <p:txEl>
                                              <p:pRg st="5" end="5"/>
                                            </p:txEl>
                                          </p:spTgt>
                                        </p:tgtEl>
                                        <p:attrNameLst>
                                          <p:attrName>style.visibility</p:attrName>
                                        </p:attrNameLst>
                                      </p:cBhvr>
                                      <p:to>
                                        <p:strVal val="visible"/>
                                      </p:to>
                                    </p:set>
                                    <p:anim calcmode="lin" valueType="num">
                                      <p:cBhvr additive="base">
                                        <p:cTn id="31" dur="500" fill="hold"/>
                                        <p:tgtEl>
                                          <p:spTgt spid="1536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15363">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5363">
                                            <p:txEl>
                                              <p:pRg st="6" end="6"/>
                                            </p:txEl>
                                          </p:spTgt>
                                        </p:tgtEl>
                                        <p:attrNameLst>
                                          <p:attrName>style.visibility</p:attrName>
                                        </p:attrNameLst>
                                      </p:cBhvr>
                                      <p:to>
                                        <p:strVal val="visible"/>
                                      </p:to>
                                    </p:set>
                                    <p:anim calcmode="lin" valueType="num">
                                      <p:cBhvr additive="base">
                                        <p:cTn id="35" dur="500" fill="hold"/>
                                        <p:tgtEl>
                                          <p:spTgt spid="1536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15363">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5363">
                                            <p:txEl>
                                              <p:pRg st="7" end="7"/>
                                            </p:txEl>
                                          </p:spTgt>
                                        </p:tgtEl>
                                        <p:attrNameLst>
                                          <p:attrName>style.visibility</p:attrName>
                                        </p:attrNameLst>
                                      </p:cBhvr>
                                      <p:to>
                                        <p:strVal val="visible"/>
                                      </p:to>
                                    </p:set>
                                    <p:anim calcmode="lin" valueType="num">
                                      <p:cBhvr additive="base">
                                        <p:cTn id="39" dur="500" fill="hold"/>
                                        <p:tgtEl>
                                          <p:spTgt spid="15363">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15363">
                                            <p:txEl>
                                              <p:pRg st="7" end="7"/>
                                            </p:txEl>
                                          </p:spTgt>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5363">
                                            <p:txEl>
                                              <p:pRg st="8" end="8"/>
                                            </p:txEl>
                                          </p:spTgt>
                                        </p:tgtEl>
                                        <p:attrNameLst>
                                          <p:attrName>style.visibility</p:attrName>
                                        </p:attrNameLst>
                                      </p:cBhvr>
                                      <p:to>
                                        <p:strVal val="visible"/>
                                      </p:to>
                                    </p:set>
                                    <p:anim calcmode="lin" valueType="num">
                                      <p:cBhvr additive="base">
                                        <p:cTn id="43" dur="500" fill="hold"/>
                                        <p:tgtEl>
                                          <p:spTgt spid="1536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536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p:bldP spid="15363" grpId="0" build="p"/>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23850" y="4508500"/>
            <a:ext cx="4391025" cy="1517650"/>
          </a:xfrm>
        </p:spPr>
        <p:txBody>
          <a:bodyPr/>
          <a:lstStyle/>
          <a:p>
            <a:pPr algn="l" eaLnBrk="1" hangingPunct="1"/>
            <a:r>
              <a:rPr lang="tr-TR" sz="7200" smtClean="0">
                <a:solidFill>
                  <a:srgbClr val="FF0000"/>
                </a:solidFill>
                <a:latin typeface="Comic Sans MS" pitchFamily="66" charset="0"/>
              </a:rPr>
              <a:t> </a:t>
            </a:r>
            <a:r>
              <a:rPr lang="tr-TR" sz="7200" b="1" smtClean="0">
                <a:solidFill>
                  <a:srgbClr val="009900"/>
                </a:solidFill>
                <a:latin typeface="Comic Sans MS" pitchFamily="66" charset="0"/>
              </a:rPr>
              <a:t>HEDEF</a:t>
            </a:r>
          </a:p>
        </p:txBody>
      </p:sp>
      <p:sp>
        <p:nvSpPr>
          <p:cNvPr id="6147" name="Rectangle 3"/>
          <p:cNvSpPr>
            <a:spLocks noGrp="1" noChangeArrowheads="1"/>
          </p:cNvSpPr>
          <p:nvPr>
            <p:ph type="body" idx="1"/>
          </p:nvPr>
        </p:nvSpPr>
        <p:spPr>
          <a:xfrm>
            <a:off x="395288" y="765175"/>
            <a:ext cx="2674937" cy="752475"/>
          </a:xfrm>
        </p:spPr>
        <p:txBody>
          <a:bodyPr/>
          <a:lstStyle/>
          <a:p>
            <a:pPr eaLnBrk="1" hangingPunct="1">
              <a:buFontTx/>
              <a:buNone/>
            </a:pPr>
            <a:r>
              <a:rPr lang="tr-TR" sz="4400" b="1" smtClean="0">
                <a:solidFill>
                  <a:srgbClr val="000066"/>
                </a:solidFill>
              </a:rPr>
              <a:t>İHTİYAÇ</a:t>
            </a:r>
          </a:p>
        </p:txBody>
      </p:sp>
      <p:sp>
        <p:nvSpPr>
          <p:cNvPr id="6148" name="Rectangle 5"/>
          <p:cNvSpPr>
            <a:spLocks noChangeArrowheads="1"/>
          </p:cNvSpPr>
          <p:nvPr/>
        </p:nvSpPr>
        <p:spPr bwMode="auto">
          <a:xfrm>
            <a:off x="2700338" y="1989138"/>
            <a:ext cx="2674937" cy="752475"/>
          </a:xfrm>
          <a:prstGeom prst="rect">
            <a:avLst/>
          </a:prstGeom>
          <a:noFill/>
          <a:ln w="9525">
            <a:noFill/>
            <a:miter lim="800000"/>
            <a:headEnd/>
            <a:tailEnd/>
          </a:ln>
        </p:spPr>
        <p:txBody>
          <a:bodyPr/>
          <a:lstStyle/>
          <a:p>
            <a:pPr marL="342900" indent="-342900">
              <a:spcBef>
                <a:spcPct val="20000"/>
              </a:spcBef>
            </a:pPr>
            <a:r>
              <a:rPr lang="tr-TR" sz="4400" b="1">
                <a:solidFill>
                  <a:srgbClr val="000066"/>
                </a:solidFill>
              </a:rPr>
              <a:t>DÜRTÜ</a:t>
            </a:r>
          </a:p>
        </p:txBody>
      </p:sp>
      <p:sp>
        <p:nvSpPr>
          <p:cNvPr id="6149" name="Rectangle 6"/>
          <p:cNvSpPr>
            <a:spLocks noChangeArrowheads="1"/>
          </p:cNvSpPr>
          <p:nvPr/>
        </p:nvSpPr>
        <p:spPr bwMode="auto">
          <a:xfrm>
            <a:off x="4787900" y="3357563"/>
            <a:ext cx="2674938" cy="752475"/>
          </a:xfrm>
          <a:prstGeom prst="rect">
            <a:avLst/>
          </a:prstGeom>
          <a:noFill/>
          <a:ln w="9525">
            <a:noFill/>
            <a:miter lim="800000"/>
            <a:headEnd/>
            <a:tailEnd/>
          </a:ln>
        </p:spPr>
        <p:txBody>
          <a:bodyPr/>
          <a:lstStyle/>
          <a:p>
            <a:pPr marL="342900" indent="-342900">
              <a:spcBef>
                <a:spcPct val="20000"/>
              </a:spcBef>
            </a:pPr>
            <a:r>
              <a:rPr lang="tr-TR" sz="4400" b="1">
                <a:solidFill>
                  <a:srgbClr val="000066"/>
                </a:solidFill>
              </a:rPr>
              <a:t>GÜDÜ</a:t>
            </a:r>
          </a:p>
        </p:txBody>
      </p:sp>
      <p:sp>
        <p:nvSpPr>
          <p:cNvPr id="6150" name="AutoShape 2"/>
          <p:cNvSpPr>
            <a:spLocks noChangeArrowheads="1"/>
          </p:cNvSpPr>
          <p:nvPr/>
        </p:nvSpPr>
        <p:spPr bwMode="auto">
          <a:xfrm rot="2155353">
            <a:off x="4643438" y="2708275"/>
            <a:ext cx="1389062" cy="350838"/>
          </a:xfrm>
          <a:prstGeom prst="curvedDownArrow">
            <a:avLst>
              <a:gd name="adj1" fmla="val 24086"/>
              <a:gd name="adj2" fmla="val 103271"/>
              <a:gd name="adj3" fmla="val 33333"/>
            </a:avLst>
          </a:prstGeom>
          <a:solidFill>
            <a:srgbClr val="0000FF"/>
          </a:solidFill>
          <a:ln w="9525">
            <a:noFill/>
            <a:miter lim="800000"/>
            <a:headEnd/>
            <a:tailEnd/>
          </a:ln>
        </p:spPr>
        <p:txBody>
          <a:bodyPr wrap="none" anchor="ctr"/>
          <a:lstStyle/>
          <a:p>
            <a:endParaRPr lang="tr-TR"/>
          </a:p>
        </p:txBody>
      </p:sp>
      <p:sp>
        <p:nvSpPr>
          <p:cNvPr id="6151" name="AutoShape 2"/>
          <p:cNvSpPr>
            <a:spLocks noChangeArrowheads="1"/>
          </p:cNvSpPr>
          <p:nvPr/>
        </p:nvSpPr>
        <p:spPr bwMode="auto">
          <a:xfrm rot="2155353">
            <a:off x="2627313" y="1412875"/>
            <a:ext cx="1389062" cy="350838"/>
          </a:xfrm>
          <a:prstGeom prst="curvedDownArrow">
            <a:avLst>
              <a:gd name="adj1" fmla="val 24086"/>
              <a:gd name="adj2" fmla="val 103271"/>
              <a:gd name="adj3" fmla="val 33333"/>
            </a:avLst>
          </a:prstGeom>
          <a:solidFill>
            <a:srgbClr val="0000FF"/>
          </a:solidFill>
          <a:ln w="9525">
            <a:noFill/>
            <a:miter lim="800000"/>
            <a:headEnd/>
            <a:tailEnd/>
          </a:ln>
        </p:spPr>
        <p:txBody>
          <a:bodyPr wrap="none" anchor="ctr"/>
          <a:lstStyle/>
          <a:p>
            <a:endParaRPr lang="tr-TR"/>
          </a:p>
        </p:txBody>
      </p:sp>
      <p:sp>
        <p:nvSpPr>
          <p:cNvPr id="6152" name="Rectangle 11"/>
          <p:cNvSpPr>
            <a:spLocks noChangeArrowheads="1"/>
          </p:cNvSpPr>
          <p:nvPr/>
        </p:nvSpPr>
        <p:spPr bwMode="auto">
          <a:xfrm>
            <a:off x="5580063" y="4868863"/>
            <a:ext cx="3313112" cy="609600"/>
          </a:xfrm>
          <a:prstGeom prst="rect">
            <a:avLst/>
          </a:prstGeom>
          <a:noFill/>
          <a:ln w="9525">
            <a:noFill/>
            <a:miter lim="800000"/>
            <a:headEnd/>
            <a:tailEnd/>
          </a:ln>
        </p:spPr>
        <p:txBody>
          <a:bodyPr/>
          <a:lstStyle/>
          <a:p>
            <a:pPr marL="342900" indent="-342900">
              <a:spcBef>
                <a:spcPct val="20000"/>
              </a:spcBef>
            </a:pPr>
            <a:r>
              <a:rPr lang="tr-TR" sz="4400" b="1">
                <a:solidFill>
                  <a:srgbClr val="000066"/>
                </a:solidFill>
              </a:rPr>
              <a:t>DAVRANIŞ</a:t>
            </a:r>
          </a:p>
        </p:txBody>
      </p:sp>
      <p:sp>
        <p:nvSpPr>
          <p:cNvPr id="6153" name="AutoShape 2"/>
          <p:cNvSpPr>
            <a:spLocks noChangeArrowheads="1"/>
          </p:cNvSpPr>
          <p:nvPr/>
        </p:nvSpPr>
        <p:spPr bwMode="auto">
          <a:xfrm rot="2998474">
            <a:off x="6357937" y="4164013"/>
            <a:ext cx="1389063" cy="350838"/>
          </a:xfrm>
          <a:prstGeom prst="curvedDownArrow">
            <a:avLst>
              <a:gd name="adj1" fmla="val 24086"/>
              <a:gd name="adj2" fmla="val 103271"/>
              <a:gd name="adj3" fmla="val 33333"/>
            </a:avLst>
          </a:prstGeom>
          <a:solidFill>
            <a:srgbClr val="0000FF"/>
          </a:solidFill>
          <a:ln w="9525">
            <a:noFill/>
            <a:miter lim="800000"/>
            <a:headEnd/>
            <a:tailEnd/>
          </a:ln>
        </p:spPr>
        <p:txBody>
          <a:bodyPr rot="10800000" vert="eaVert" wrap="none" anchor="ctr"/>
          <a:lstStyle/>
          <a:p>
            <a:endParaRPr lang="tr-TR"/>
          </a:p>
        </p:txBody>
      </p:sp>
      <p:sp>
        <p:nvSpPr>
          <p:cNvPr id="6154" name="AutoShape 9"/>
          <p:cNvSpPr>
            <a:spLocks noChangeArrowheads="1"/>
          </p:cNvSpPr>
          <p:nvPr/>
        </p:nvSpPr>
        <p:spPr bwMode="auto">
          <a:xfrm rot="10800000">
            <a:off x="3851275" y="5013325"/>
            <a:ext cx="1655763" cy="574675"/>
          </a:xfrm>
          <a:prstGeom prst="rightArrow">
            <a:avLst>
              <a:gd name="adj1" fmla="val 50000"/>
              <a:gd name="adj2" fmla="val 72030"/>
            </a:avLst>
          </a:prstGeom>
          <a:solidFill>
            <a:srgbClr val="0000FF"/>
          </a:solidFill>
          <a:ln w="9525">
            <a:noFill/>
            <a:miter lim="800000"/>
            <a:headEnd/>
            <a:tailEnd/>
          </a:ln>
        </p:spPr>
        <p:txBody>
          <a:bodyPr rot="10800000" wrap="none" anchor="ctr"/>
          <a:lstStyle/>
          <a:p>
            <a:endParaRPr lang="tr-TR"/>
          </a:p>
        </p:txBody>
      </p:sp>
      <p:sp>
        <p:nvSpPr>
          <p:cNvPr id="6155" name="AutoShape 9"/>
          <p:cNvSpPr>
            <a:spLocks noChangeArrowheads="1"/>
          </p:cNvSpPr>
          <p:nvPr/>
        </p:nvSpPr>
        <p:spPr bwMode="auto">
          <a:xfrm rot="5400000">
            <a:off x="-144462" y="2889250"/>
            <a:ext cx="3024187" cy="360363"/>
          </a:xfrm>
          <a:prstGeom prst="rightArrow">
            <a:avLst>
              <a:gd name="adj1" fmla="val 50000"/>
              <a:gd name="adj2" fmla="val 209801"/>
            </a:avLst>
          </a:prstGeom>
          <a:solidFill>
            <a:srgbClr val="0000FF"/>
          </a:solidFill>
          <a:ln w="9525">
            <a:noFill/>
            <a:miter lim="800000"/>
            <a:headEnd/>
            <a:tailEnd/>
          </a:ln>
        </p:spPr>
        <p:txBody>
          <a:bodyPr rot="10800000" vert="eaVert" wrap="none" anchor="ctr"/>
          <a:lstStyle/>
          <a:p>
            <a:endParaRPr lang="tr-TR"/>
          </a:p>
        </p:txBody>
      </p:sp>
      <p:sp>
        <p:nvSpPr>
          <p:cNvPr id="6156" name="AutoShape 16"/>
          <p:cNvSpPr>
            <a:spLocks noChangeArrowheads="1"/>
          </p:cNvSpPr>
          <p:nvPr/>
        </p:nvSpPr>
        <p:spPr bwMode="auto">
          <a:xfrm rot="2127723">
            <a:off x="5226050" y="476250"/>
            <a:ext cx="3917950" cy="3308350"/>
          </a:xfrm>
          <a:prstGeom prst="irregularSeal1">
            <a:avLst/>
          </a:prstGeom>
          <a:solidFill>
            <a:srgbClr val="D9D9F3"/>
          </a:solidFill>
          <a:ln w="9525">
            <a:noFill/>
            <a:miter lim="800000"/>
            <a:headEnd/>
            <a:tailEnd/>
          </a:ln>
        </p:spPr>
        <p:txBody>
          <a:bodyPr wrap="none" anchor="ctr"/>
          <a:lstStyle/>
          <a:p>
            <a:pPr algn="ctr"/>
            <a:endParaRPr lang="tr-TR"/>
          </a:p>
          <a:p>
            <a:pPr algn="ctr"/>
            <a:endParaRPr lang="tr-TR" sz="3200" b="1">
              <a:solidFill>
                <a:srgbClr val="FF0000"/>
              </a:solidFill>
              <a:latin typeface="Times New Roman" pitchFamily="18" charset="0"/>
            </a:endParaRPr>
          </a:p>
          <a:p>
            <a:pPr algn="ctr"/>
            <a:r>
              <a:rPr lang="tr-TR" sz="3200" b="1">
                <a:solidFill>
                  <a:srgbClr val="FF0000"/>
                </a:solidFill>
                <a:latin typeface="Times New Roman" pitchFamily="18" charset="0"/>
              </a:rPr>
              <a:t>GÜDÜLENME </a:t>
            </a:r>
          </a:p>
          <a:p>
            <a:pPr algn="ctr"/>
            <a:r>
              <a:rPr lang="tr-TR" sz="3200" b="1">
                <a:solidFill>
                  <a:srgbClr val="FF0000"/>
                </a:solidFill>
                <a:latin typeface="Times New Roman" pitchFamily="18" charset="0"/>
              </a:rPr>
              <a:t>ŞEMASI</a:t>
            </a:r>
          </a:p>
          <a:p>
            <a:pPr algn="ctr"/>
            <a:endParaRPr lang="tr-TR" sz="3200" b="1">
              <a:solidFill>
                <a:srgbClr val="FF0000"/>
              </a:solidFill>
              <a:latin typeface="Times New Roman" pitchFamily="18" charset="0"/>
            </a:endParaRPr>
          </a:p>
        </p:txBody>
      </p:sp>
      <p:sp>
        <p:nvSpPr>
          <p:cNvPr id="6157" name="AutoShape 9"/>
          <p:cNvSpPr>
            <a:spLocks noChangeArrowheads="1"/>
          </p:cNvSpPr>
          <p:nvPr/>
        </p:nvSpPr>
        <p:spPr bwMode="auto">
          <a:xfrm rot="-5400000">
            <a:off x="287338" y="2889250"/>
            <a:ext cx="3024187" cy="360363"/>
          </a:xfrm>
          <a:prstGeom prst="rightArrow">
            <a:avLst>
              <a:gd name="adj1" fmla="val 50000"/>
              <a:gd name="adj2" fmla="val 209801"/>
            </a:avLst>
          </a:prstGeom>
          <a:solidFill>
            <a:srgbClr val="0000FF"/>
          </a:solidFill>
          <a:ln w="9525">
            <a:noFill/>
            <a:miter lim="800000"/>
            <a:headEnd/>
            <a:tailEnd/>
          </a:ln>
        </p:spPr>
        <p:txBody>
          <a:bodyPr vert="eaVert" wrap="none" anchor="ctr"/>
          <a:lstStyle/>
          <a:p>
            <a:endParaRPr lang="tr-TR"/>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148263" y="4652963"/>
            <a:ext cx="3205162" cy="1223962"/>
          </a:xfrm>
        </p:spPr>
        <p:txBody>
          <a:bodyPr/>
          <a:lstStyle/>
          <a:p>
            <a:pPr eaLnBrk="1" hangingPunct="1"/>
            <a:r>
              <a:rPr lang="tr-TR" sz="7200" smtClean="0">
                <a:solidFill>
                  <a:srgbClr val="000066"/>
                </a:solidFill>
              </a:rPr>
              <a:t/>
            </a:r>
            <a:br>
              <a:rPr lang="tr-TR" sz="7200" smtClean="0">
                <a:solidFill>
                  <a:srgbClr val="000066"/>
                </a:solidFill>
              </a:rPr>
            </a:br>
            <a:r>
              <a:rPr lang="tr-TR" sz="7200" smtClean="0">
                <a:solidFill>
                  <a:srgbClr val="000066"/>
                </a:solidFill>
              </a:rPr>
              <a:t>OKUL</a:t>
            </a:r>
            <a:r>
              <a:rPr lang="tr-TR" sz="7200" smtClean="0"/>
              <a:t> </a:t>
            </a:r>
            <a:br>
              <a:rPr lang="tr-TR" sz="7200" smtClean="0"/>
            </a:br>
            <a:endParaRPr lang="tr-TR" sz="7200" smtClean="0"/>
          </a:p>
        </p:txBody>
      </p:sp>
      <p:sp>
        <p:nvSpPr>
          <p:cNvPr id="7171" name="Rectangle 3"/>
          <p:cNvSpPr>
            <a:spLocks noGrp="1" noChangeArrowheads="1"/>
          </p:cNvSpPr>
          <p:nvPr>
            <p:ph type="body" idx="1"/>
          </p:nvPr>
        </p:nvSpPr>
        <p:spPr>
          <a:xfrm>
            <a:off x="971550" y="1341438"/>
            <a:ext cx="2674938" cy="1397000"/>
          </a:xfrm>
        </p:spPr>
        <p:txBody>
          <a:bodyPr/>
          <a:lstStyle/>
          <a:p>
            <a:pPr eaLnBrk="1" hangingPunct="1">
              <a:buFontTx/>
              <a:buNone/>
            </a:pPr>
            <a:r>
              <a:rPr lang="tr-TR" sz="7200" smtClean="0">
                <a:solidFill>
                  <a:srgbClr val="000066"/>
                </a:solidFill>
              </a:rPr>
              <a:t>AİLE </a:t>
            </a:r>
          </a:p>
        </p:txBody>
      </p:sp>
      <p:sp>
        <p:nvSpPr>
          <p:cNvPr id="7172" name="Text Box 4"/>
          <p:cNvSpPr txBox="1">
            <a:spLocks noChangeArrowheads="1"/>
          </p:cNvSpPr>
          <p:nvPr/>
        </p:nvSpPr>
        <p:spPr bwMode="auto">
          <a:xfrm>
            <a:off x="539750" y="188913"/>
            <a:ext cx="7993063" cy="1736725"/>
          </a:xfrm>
          <a:prstGeom prst="rect">
            <a:avLst/>
          </a:prstGeom>
          <a:noFill/>
          <a:ln w="9525">
            <a:noFill/>
            <a:miter lim="800000"/>
            <a:headEnd/>
            <a:tailEnd/>
          </a:ln>
        </p:spPr>
        <p:txBody>
          <a:bodyPr>
            <a:spAutoFit/>
          </a:bodyPr>
          <a:lstStyle/>
          <a:p>
            <a:pPr algn="ctr"/>
            <a:r>
              <a:rPr lang="tr-TR" sz="5400">
                <a:solidFill>
                  <a:srgbClr val="FF0000"/>
                </a:solidFill>
              </a:rPr>
              <a:t>KİM SORUMLU?</a:t>
            </a:r>
          </a:p>
          <a:p>
            <a:pPr algn="ctr"/>
            <a:endParaRPr lang="tr-TR" sz="5400">
              <a:solidFill>
                <a:srgbClr val="FF0000"/>
              </a:solidFill>
            </a:endParaRPr>
          </a:p>
        </p:txBody>
      </p:sp>
      <p:pic>
        <p:nvPicPr>
          <p:cNvPr id="7173" name="Picture 5" descr="AİLE"/>
          <p:cNvPicPr>
            <a:picLocks noChangeAspect="1" noChangeArrowheads="1"/>
          </p:cNvPicPr>
          <p:nvPr/>
        </p:nvPicPr>
        <p:blipFill>
          <a:blip r:embed="rId2" cstate="print"/>
          <a:srcRect/>
          <a:stretch>
            <a:fillRect/>
          </a:stretch>
        </p:blipFill>
        <p:spPr bwMode="auto">
          <a:xfrm>
            <a:off x="611188" y="2586038"/>
            <a:ext cx="3673475" cy="2714625"/>
          </a:xfrm>
          <a:prstGeom prst="rect">
            <a:avLst/>
          </a:prstGeom>
          <a:noFill/>
          <a:ln w="9525">
            <a:noFill/>
            <a:miter lim="800000"/>
            <a:headEnd/>
            <a:tailEnd/>
          </a:ln>
        </p:spPr>
      </p:pic>
      <p:pic>
        <p:nvPicPr>
          <p:cNvPr id="7174" name="Picture 6" descr="OKUL"/>
          <p:cNvPicPr>
            <a:picLocks noChangeAspect="1" noChangeArrowheads="1"/>
          </p:cNvPicPr>
          <p:nvPr/>
        </p:nvPicPr>
        <p:blipFill>
          <a:blip r:embed="rId3" cstate="print"/>
          <a:srcRect/>
          <a:stretch>
            <a:fillRect/>
          </a:stretch>
        </p:blipFill>
        <p:spPr bwMode="auto">
          <a:xfrm>
            <a:off x="4859338" y="1628775"/>
            <a:ext cx="3527425" cy="3175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468313" y="0"/>
            <a:ext cx="8229600" cy="1143000"/>
          </a:xfrm>
        </p:spPr>
        <p:txBody>
          <a:bodyPr/>
          <a:lstStyle/>
          <a:p>
            <a:pPr eaLnBrk="1" hangingPunct="1"/>
            <a:r>
              <a:rPr lang="tr-TR" sz="3600" b="1" smtClean="0">
                <a:solidFill>
                  <a:srgbClr val="FF0000"/>
                </a:solidFill>
              </a:rPr>
              <a:t>EĞİTİM AİLEDE BAŞLAR</a:t>
            </a:r>
          </a:p>
        </p:txBody>
      </p:sp>
      <p:sp>
        <p:nvSpPr>
          <p:cNvPr id="8195" name="Rectangle 3"/>
          <p:cNvSpPr>
            <a:spLocks noGrp="1" noChangeArrowheads="1"/>
          </p:cNvSpPr>
          <p:nvPr>
            <p:ph type="body" idx="1"/>
          </p:nvPr>
        </p:nvSpPr>
        <p:spPr>
          <a:xfrm>
            <a:off x="0" y="908050"/>
            <a:ext cx="8964613" cy="5949950"/>
          </a:xfrm>
        </p:spPr>
        <p:txBody>
          <a:bodyPr/>
          <a:lstStyle/>
          <a:p>
            <a:pPr algn="ctr" eaLnBrk="1" hangingPunct="1">
              <a:lnSpc>
                <a:spcPct val="90000"/>
              </a:lnSpc>
              <a:buFontTx/>
              <a:buNone/>
            </a:pPr>
            <a:r>
              <a:rPr lang="tr-TR" sz="2800" b="1" smtClean="0">
                <a:solidFill>
                  <a:srgbClr val="000066"/>
                </a:solidFill>
              </a:rPr>
              <a:t>Okul öncesi dönemde anne-baba, çocuğun özdeşim modeli olarak önemli bir yere sahiptir. </a:t>
            </a:r>
          </a:p>
          <a:p>
            <a:pPr algn="ctr" eaLnBrk="1" hangingPunct="1">
              <a:lnSpc>
                <a:spcPct val="90000"/>
              </a:lnSpc>
              <a:buFontTx/>
              <a:buNone/>
            </a:pPr>
            <a:endParaRPr lang="tr-TR" sz="2800" b="1" smtClean="0">
              <a:solidFill>
                <a:srgbClr val="000066"/>
              </a:solidFill>
            </a:endParaRPr>
          </a:p>
          <a:p>
            <a:pPr algn="ctr" eaLnBrk="1" hangingPunct="1">
              <a:lnSpc>
                <a:spcPct val="90000"/>
              </a:lnSpc>
              <a:buFontTx/>
              <a:buNone/>
            </a:pPr>
            <a:r>
              <a:rPr lang="tr-TR" sz="2800" b="1" smtClean="0">
                <a:solidFill>
                  <a:srgbClr val="000066"/>
                </a:solidFill>
              </a:rPr>
              <a:t>Çocuk, dış dünyayı anne ve babasının gözlüğü aracılığıyla görmeye çalışır.</a:t>
            </a:r>
          </a:p>
          <a:p>
            <a:pPr algn="ctr" eaLnBrk="1" hangingPunct="1">
              <a:lnSpc>
                <a:spcPct val="90000"/>
              </a:lnSpc>
              <a:buFontTx/>
              <a:buNone/>
            </a:pPr>
            <a:endParaRPr lang="tr-TR" sz="2800" b="1" smtClean="0">
              <a:solidFill>
                <a:srgbClr val="000066"/>
              </a:solidFill>
            </a:endParaRPr>
          </a:p>
          <a:p>
            <a:pPr algn="ctr" eaLnBrk="1" hangingPunct="1">
              <a:lnSpc>
                <a:spcPct val="90000"/>
              </a:lnSpc>
              <a:buFontTx/>
              <a:buNone/>
            </a:pPr>
            <a:r>
              <a:rPr lang="tr-TR" sz="2800" b="1" smtClean="0">
                <a:solidFill>
                  <a:srgbClr val="000066"/>
                </a:solidFill>
              </a:rPr>
              <a:t>Anne babanın davranışları, çocuğun model alması sonucu taklit yoluyla çocuk tarafından benimsenir ve alışkanlık haline gelerek kişilik gelişiminde önemli bir parça olur.</a:t>
            </a:r>
          </a:p>
          <a:p>
            <a:pPr algn="ctr" eaLnBrk="1" hangingPunct="1">
              <a:lnSpc>
                <a:spcPct val="90000"/>
              </a:lnSpc>
              <a:buFontTx/>
              <a:buNone/>
            </a:pPr>
            <a:endParaRPr lang="tr-TR" sz="2800" b="1" smtClean="0">
              <a:solidFill>
                <a:srgbClr val="000066"/>
              </a:solidFill>
            </a:endParaRPr>
          </a:p>
          <a:p>
            <a:pPr algn="ctr" eaLnBrk="1" hangingPunct="1">
              <a:lnSpc>
                <a:spcPct val="90000"/>
              </a:lnSpc>
              <a:buFontTx/>
              <a:buNone/>
            </a:pPr>
            <a:r>
              <a:rPr lang="tr-TR" sz="2800" b="1" smtClean="0">
                <a:solidFill>
                  <a:srgbClr val="000066"/>
                </a:solidFill>
              </a:rPr>
              <a:t>Bu nedenle anne baba tutumları çocuğun eğitilmesinin temellerinden biridir</a:t>
            </a:r>
          </a:p>
          <a:p>
            <a:pPr eaLnBrk="1" hangingPunct="1">
              <a:lnSpc>
                <a:spcPct val="90000"/>
              </a:lnSpc>
            </a:pPr>
            <a:endParaRPr lang="tr-TR" sz="2800" b="1" smtClean="0">
              <a:solidFill>
                <a:srgbClr val="000066"/>
              </a:solidFill>
            </a:endParaRP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tr-TR" smtClean="0">
                <a:solidFill>
                  <a:srgbClr val="FF0000"/>
                </a:solidFill>
                <a:latin typeface="Comic Sans MS" pitchFamily="66" charset="0"/>
              </a:rPr>
              <a:t>ANNE-BABA TUTUMLARI</a:t>
            </a:r>
          </a:p>
        </p:txBody>
      </p:sp>
      <p:sp>
        <p:nvSpPr>
          <p:cNvPr id="9219" name="Rectangle 3"/>
          <p:cNvSpPr>
            <a:spLocks noGrp="1" noChangeArrowheads="1"/>
          </p:cNvSpPr>
          <p:nvPr>
            <p:ph type="body" idx="1"/>
          </p:nvPr>
        </p:nvSpPr>
        <p:spPr>
          <a:xfrm>
            <a:off x="684213" y="1628775"/>
            <a:ext cx="8459787" cy="4525963"/>
          </a:xfrm>
        </p:spPr>
        <p:txBody>
          <a:bodyPr/>
          <a:lstStyle/>
          <a:p>
            <a:pPr eaLnBrk="1" hangingPunct="1">
              <a:buFontTx/>
              <a:buBlip>
                <a:blip r:embed="rId2"/>
              </a:buBlip>
            </a:pPr>
            <a:r>
              <a:rPr lang="tr-TR" smtClean="0"/>
              <a:t> </a:t>
            </a:r>
            <a:r>
              <a:rPr lang="tr-TR" b="1" smtClean="0">
                <a:solidFill>
                  <a:schemeClr val="accent2"/>
                </a:solidFill>
              </a:rPr>
              <a:t>Otoriter (Baskıcı) Tutum </a:t>
            </a:r>
          </a:p>
          <a:p>
            <a:pPr eaLnBrk="1" hangingPunct="1">
              <a:buFontTx/>
              <a:buBlip>
                <a:blip r:embed="rId2"/>
              </a:buBlip>
            </a:pPr>
            <a:r>
              <a:rPr lang="tr-TR" b="1" smtClean="0">
                <a:solidFill>
                  <a:schemeClr val="accent2"/>
                </a:solidFill>
              </a:rPr>
              <a:t> Gevşek (Aşırı Hoşgörülü) Tutum </a:t>
            </a:r>
          </a:p>
          <a:p>
            <a:pPr eaLnBrk="1" hangingPunct="1">
              <a:buFontTx/>
              <a:buBlip>
                <a:blip r:embed="rId2"/>
              </a:buBlip>
            </a:pPr>
            <a:r>
              <a:rPr lang="tr-TR" b="1" smtClean="0">
                <a:solidFill>
                  <a:schemeClr val="accent2"/>
                </a:solidFill>
              </a:rPr>
              <a:t> Dengesiz ve Kararsız Tutum</a:t>
            </a:r>
          </a:p>
          <a:p>
            <a:pPr eaLnBrk="1" hangingPunct="1">
              <a:buFontTx/>
              <a:buBlip>
                <a:blip r:embed="rId2"/>
              </a:buBlip>
            </a:pPr>
            <a:r>
              <a:rPr lang="tr-TR" b="1" smtClean="0">
                <a:solidFill>
                  <a:schemeClr val="accent2"/>
                </a:solidFill>
              </a:rPr>
              <a:t> Aşırı Koruyucu Tutum</a:t>
            </a:r>
          </a:p>
          <a:p>
            <a:pPr eaLnBrk="1" hangingPunct="1">
              <a:buFontTx/>
              <a:buBlip>
                <a:blip r:embed="rId2"/>
              </a:buBlip>
            </a:pPr>
            <a:r>
              <a:rPr lang="tr-TR" b="1" smtClean="0">
                <a:solidFill>
                  <a:schemeClr val="accent2"/>
                </a:solidFill>
              </a:rPr>
              <a:t> İlgisiz ve Kayıtsız tutum </a:t>
            </a:r>
          </a:p>
          <a:p>
            <a:pPr eaLnBrk="1" hangingPunct="1">
              <a:buFontTx/>
              <a:buBlip>
                <a:blip r:embed="rId2"/>
              </a:buBlip>
            </a:pPr>
            <a:r>
              <a:rPr lang="tr-TR" b="1" smtClean="0">
                <a:solidFill>
                  <a:schemeClr val="accent2"/>
                </a:solidFill>
              </a:rPr>
              <a:t> Güven verici, Destekleyici Tutum</a:t>
            </a:r>
          </a:p>
          <a:p>
            <a:pPr eaLnBrk="1" hangingPunct="1">
              <a:buFontTx/>
              <a:buNone/>
            </a:pPr>
            <a:endParaRPr lang="tr-TR" b="1" smtClean="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endParaRPr lang="tr-TR"/>
          </a:p>
        </p:txBody>
      </p:sp>
      <p:sp>
        <p:nvSpPr>
          <p:cNvPr id="53251" name="Rectangle 3"/>
          <p:cNvSpPr>
            <a:spLocks noGrp="1" noChangeArrowheads="1"/>
          </p:cNvSpPr>
          <p:nvPr>
            <p:ph idx="1"/>
          </p:nvPr>
        </p:nvSpPr>
        <p:spPr/>
        <p:txBody>
          <a:bodyPr/>
          <a:lstStyle/>
          <a:p>
            <a:endParaRPr lang="tr-TR"/>
          </a:p>
        </p:txBody>
      </p:sp>
      <p:pic>
        <p:nvPicPr>
          <p:cNvPr id="53252" name="Picture 4" descr="Emerald Waters"/>
          <p:cNvPicPr>
            <a:picLocks noChangeAspect="1" noChangeArrowheads="1"/>
          </p:cNvPicPr>
          <p:nvPr/>
        </p:nvPicPr>
        <p:blipFill>
          <a:blip r:embed="rId2" cstate="print"/>
          <a:srcRect l="4253" t="40315" r="34016"/>
          <a:stretch>
            <a:fillRect/>
          </a:stretch>
        </p:blipFill>
        <p:spPr bwMode="auto">
          <a:xfrm>
            <a:off x="0" y="0"/>
            <a:ext cx="9409113" cy="6823075"/>
          </a:xfrm>
          <a:prstGeom prst="rect">
            <a:avLst/>
          </a:prstGeom>
          <a:noFill/>
        </p:spPr>
      </p:pic>
      <p:sp>
        <p:nvSpPr>
          <p:cNvPr id="53253" name="Text Box 5"/>
          <p:cNvSpPr txBox="1">
            <a:spLocks noChangeArrowheads="1"/>
          </p:cNvSpPr>
          <p:nvPr/>
        </p:nvSpPr>
        <p:spPr bwMode="auto">
          <a:xfrm>
            <a:off x="646113" y="1196975"/>
            <a:ext cx="8497887" cy="519113"/>
          </a:xfrm>
          <a:prstGeom prst="rect">
            <a:avLst/>
          </a:prstGeom>
          <a:noFill/>
          <a:ln w="9525">
            <a:noFill/>
            <a:miter lim="800000"/>
            <a:headEnd/>
            <a:tailEnd/>
          </a:ln>
          <a:effectLst/>
        </p:spPr>
        <p:txBody>
          <a:bodyPr>
            <a:spAutoFit/>
          </a:bodyPr>
          <a:lstStyle/>
          <a:p>
            <a:pPr>
              <a:spcBef>
                <a:spcPct val="50000"/>
              </a:spcBef>
              <a:buFont typeface="Wingdings" pitchFamily="2" charset="2"/>
              <a:buChar char="§"/>
            </a:pPr>
            <a:r>
              <a:rPr lang="tr-TR" sz="2800" b="1">
                <a:solidFill>
                  <a:srgbClr val="003300"/>
                </a:solidFill>
                <a:latin typeface="Comic Sans MS" pitchFamily="66" charset="0"/>
              </a:rPr>
              <a:t>ÇOCUKLARIMIZ TIPKI SUYA BENZER </a:t>
            </a:r>
          </a:p>
        </p:txBody>
      </p:sp>
      <p:sp>
        <p:nvSpPr>
          <p:cNvPr id="53254" name="Text Box 6"/>
          <p:cNvSpPr txBox="1">
            <a:spLocks noChangeArrowheads="1"/>
          </p:cNvSpPr>
          <p:nvPr/>
        </p:nvSpPr>
        <p:spPr bwMode="auto">
          <a:xfrm>
            <a:off x="1116013" y="2708275"/>
            <a:ext cx="6769100" cy="366713"/>
          </a:xfrm>
          <a:prstGeom prst="rect">
            <a:avLst/>
          </a:prstGeom>
          <a:noFill/>
          <a:ln w="9525">
            <a:noFill/>
            <a:miter lim="800000"/>
            <a:headEnd/>
            <a:tailEnd/>
          </a:ln>
          <a:effectLst/>
        </p:spPr>
        <p:txBody>
          <a:bodyPr>
            <a:spAutoFit/>
          </a:bodyPr>
          <a:lstStyle/>
          <a:p>
            <a:pPr>
              <a:spcBef>
                <a:spcPct val="50000"/>
              </a:spcBef>
            </a:pPr>
            <a:endParaRPr lang="tr-TR"/>
          </a:p>
        </p:txBody>
      </p:sp>
      <p:sp>
        <p:nvSpPr>
          <p:cNvPr id="53255" name="Text Box 7"/>
          <p:cNvSpPr txBox="1">
            <a:spLocks noChangeArrowheads="1"/>
          </p:cNvSpPr>
          <p:nvPr/>
        </p:nvSpPr>
        <p:spPr bwMode="auto">
          <a:xfrm>
            <a:off x="827088" y="2205038"/>
            <a:ext cx="7200900" cy="2647950"/>
          </a:xfrm>
          <a:prstGeom prst="rect">
            <a:avLst/>
          </a:prstGeom>
          <a:noFill/>
          <a:ln w="9525">
            <a:noFill/>
            <a:miter lim="800000"/>
            <a:headEnd/>
            <a:tailEnd/>
          </a:ln>
          <a:effectLst/>
        </p:spPr>
        <p:txBody>
          <a:bodyPr>
            <a:spAutoFit/>
          </a:bodyPr>
          <a:lstStyle/>
          <a:p>
            <a:pPr>
              <a:spcBef>
                <a:spcPct val="50000"/>
              </a:spcBef>
            </a:pPr>
            <a:r>
              <a:rPr lang="tr-TR" sz="2400" b="1">
                <a:solidFill>
                  <a:srgbClr val="003300"/>
                </a:solidFill>
                <a:latin typeface="Comic Sans MS" pitchFamily="66" charset="0"/>
              </a:rPr>
              <a:t>Su gibi saf temiz şekilsiz…</a:t>
            </a:r>
          </a:p>
          <a:p>
            <a:pPr>
              <a:spcBef>
                <a:spcPct val="50000"/>
              </a:spcBef>
            </a:pPr>
            <a:r>
              <a:rPr lang="tr-TR" sz="2400" b="1">
                <a:solidFill>
                  <a:srgbClr val="003300"/>
                </a:solidFill>
                <a:latin typeface="Comic Sans MS" pitchFamily="66" charset="0"/>
              </a:rPr>
              <a:t>Su nasıl ki içine girdiği kabın şeklini alıyorsa </a:t>
            </a:r>
          </a:p>
          <a:p>
            <a:pPr>
              <a:spcBef>
                <a:spcPct val="50000"/>
              </a:spcBef>
            </a:pPr>
            <a:r>
              <a:rPr lang="tr-TR" sz="2400" b="1">
                <a:solidFill>
                  <a:srgbClr val="003300"/>
                </a:solidFill>
                <a:latin typeface="Comic Sans MS" pitchFamily="66" charset="0"/>
              </a:rPr>
              <a:t>(bardağın içine konduğunda bardak, sürahiye ya da kovaya konduğunda onun şeklini alıyorsa) çocuklarımıza da biz bu şekilde biçim kazandırıyoruz</a:t>
            </a:r>
          </a:p>
        </p:txBody>
      </p:sp>
      <p:pic>
        <p:nvPicPr>
          <p:cNvPr id="53256" name="Picture 8" descr=","/>
          <p:cNvPicPr>
            <a:picLocks noChangeAspect="1" noChangeArrowheads="1" noCrop="1"/>
          </p:cNvPicPr>
          <p:nvPr/>
        </p:nvPicPr>
        <p:blipFill>
          <a:blip r:embed="rId3" cstate="print"/>
          <a:srcRect/>
          <a:stretch>
            <a:fillRect/>
          </a:stretch>
        </p:blipFill>
        <p:spPr bwMode="auto">
          <a:xfrm>
            <a:off x="6948488" y="4581525"/>
            <a:ext cx="1428750" cy="1209675"/>
          </a:xfrm>
          <a:prstGeom prst="rect">
            <a:avLst/>
          </a:prstGeom>
          <a:noFill/>
        </p:spPr>
      </p:pic>
      <p:pic>
        <p:nvPicPr>
          <p:cNvPr id="53257" name="Picture 9" descr=","/>
          <p:cNvPicPr>
            <a:picLocks noChangeAspect="1" noChangeArrowheads="1" noCrop="1"/>
          </p:cNvPicPr>
          <p:nvPr/>
        </p:nvPicPr>
        <p:blipFill>
          <a:blip r:embed="rId3" cstate="print"/>
          <a:srcRect/>
          <a:stretch>
            <a:fillRect/>
          </a:stretch>
        </p:blipFill>
        <p:spPr bwMode="auto">
          <a:xfrm>
            <a:off x="7715250" y="5013325"/>
            <a:ext cx="1428750" cy="1209675"/>
          </a:xfrm>
          <a:prstGeom prst="rect">
            <a:avLst/>
          </a:prstGeom>
          <a:noFill/>
        </p:spPr>
      </p:pic>
      <p:pic>
        <p:nvPicPr>
          <p:cNvPr id="53258" name="Picture 10" descr=","/>
          <p:cNvPicPr>
            <a:picLocks noChangeAspect="1" noChangeArrowheads="1" noCrop="1"/>
          </p:cNvPicPr>
          <p:nvPr/>
        </p:nvPicPr>
        <p:blipFill>
          <a:blip r:embed="rId3" cstate="print"/>
          <a:srcRect/>
          <a:stretch>
            <a:fillRect/>
          </a:stretch>
        </p:blipFill>
        <p:spPr bwMode="auto">
          <a:xfrm>
            <a:off x="7885113" y="3500438"/>
            <a:ext cx="1428750" cy="1209675"/>
          </a:xfrm>
          <a:prstGeom prst="rect">
            <a:avLst/>
          </a:prstGeom>
          <a:noFill/>
        </p:spPr>
      </p:pic>
      <p:pic>
        <p:nvPicPr>
          <p:cNvPr id="53259" name="Picture 11" descr=","/>
          <p:cNvPicPr>
            <a:picLocks noChangeAspect="1" noChangeArrowheads="1" noCrop="1"/>
          </p:cNvPicPr>
          <p:nvPr/>
        </p:nvPicPr>
        <p:blipFill>
          <a:blip r:embed="rId3" cstate="print"/>
          <a:srcRect/>
          <a:stretch>
            <a:fillRect/>
          </a:stretch>
        </p:blipFill>
        <p:spPr bwMode="auto">
          <a:xfrm>
            <a:off x="7715250" y="2205038"/>
            <a:ext cx="1428750" cy="1209675"/>
          </a:xfrm>
          <a:prstGeom prst="rect">
            <a:avLst/>
          </a:prstGeom>
          <a:noFill/>
        </p:spPr>
      </p:pic>
      <p:pic>
        <p:nvPicPr>
          <p:cNvPr id="53260" name="Picture 12" descr=","/>
          <p:cNvPicPr>
            <a:picLocks noChangeAspect="1" noChangeArrowheads="1" noCrop="1"/>
          </p:cNvPicPr>
          <p:nvPr/>
        </p:nvPicPr>
        <p:blipFill>
          <a:blip r:embed="rId3" cstate="print"/>
          <a:srcRect/>
          <a:stretch>
            <a:fillRect/>
          </a:stretch>
        </p:blipFill>
        <p:spPr bwMode="auto">
          <a:xfrm>
            <a:off x="7715250" y="836613"/>
            <a:ext cx="1428750" cy="1209675"/>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3253"/>
                                        </p:tgtEl>
                                        <p:attrNameLst>
                                          <p:attrName>style.visibility</p:attrName>
                                        </p:attrNameLst>
                                      </p:cBhvr>
                                      <p:to>
                                        <p:strVal val="visible"/>
                                      </p:to>
                                    </p:set>
                                    <p:animEffect transition="in" filter="diamond(in)">
                                      <p:cBhvr>
                                        <p:cTn id="7" dur="2000"/>
                                        <p:tgtEl>
                                          <p:spTgt spid="53253"/>
                                        </p:tgtEl>
                                      </p:cBhvr>
                                    </p:animEffect>
                                  </p:childTnLst>
                                </p:cTn>
                              </p:par>
                              <p:par>
                                <p:cTn id="8" presetID="8" presetClass="entr" presetSubtype="16" fill="hold" grpId="0" nodeType="withEffect">
                                  <p:stCondLst>
                                    <p:cond delay="0"/>
                                  </p:stCondLst>
                                  <p:childTnLst>
                                    <p:set>
                                      <p:cBhvr>
                                        <p:cTn id="9" dur="1" fill="hold">
                                          <p:stCondLst>
                                            <p:cond delay="0"/>
                                          </p:stCondLst>
                                        </p:cTn>
                                        <p:tgtEl>
                                          <p:spTgt spid="53255"/>
                                        </p:tgtEl>
                                        <p:attrNameLst>
                                          <p:attrName>style.visibility</p:attrName>
                                        </p:attrNameLst>
                                      </p:cBhvr>
                                      <p:to>
                                        <p:strVal val="visible"/>
                                      </p:to>
                                    </p:set>
                                    <p:animEffect transition="in" filter="diamond(in)">
                                      <p:cBhvr>
                                        <p:cTn id="10" dur="2000"/>
                                        <p:tgtEl>
                                          <p:spTgt spid="53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3" grpId="0"/>
      <p:bldP spid="53255"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tr-TR" b="1" smtClean="0">
                <a:solidFill>
                  <a:srgbClr val="FF0000"/>
                </a:solidFill>
              </a:rPr>
              <a:t>SİZ NE YAPMIŞTINIZ?</a:t>
            </a:r>
          </a:p>
        </p:txBody>
      </p:sp>
      <p:pic>
        <p:nvPicPr>
          <p:cNvPr id="10243" name="Picture 4" descr="cocukegitimi"/>
          <p:cNvPicPr>
            <a:picLocks noChangeAspect="1" noChangeArrowheads="1"/>
          </p:cNvPicPr>
          <p:nvPr/>
        </p:nvPicPr>
        <p:blipFill>
          <a:blip r:embed="rId2" cstate="print"/>
          <a:srcRect/>
          <a:stretch>
            <a:fillRect/>
          </a:stretch>
        </p:blipFill>
        <p:spPr bwMode="auto">
          <a:xfrm>
            <a:off x="3059113" y="1341438"/>
            <a:ext cx="3157537" cy="4751387"/>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tr-TR" sz="3200" b="1" smtClean="0">
                <a:solidFill>
                  <a:schemeClr val="accent2"/>
                </a:solidFill>
                <a:latin typeface="Comic Sans MS" pitchFamily="66" charset="0"/>
              </a:rPr>
              <a:t>OTORİTER (BASKICI) TUTUM</a:t>
            </a:r>
          </a:p>
        </p:txBody>
      </p:sp>
      <p:sp>
        <p:nvSpPr>
          <p:cNvPr id="11267" name="Rectangle 4"/>
          <p:cNvSpPr>
            <a:spLocks noGrp="1" noChangeArrowheads="1"/>
          </p:cNvSpPr>
          <p:nvPr>
            <p:ph type="body" idx="1"/>
          </p:nvPr>
        </p:nvSpPr>
        <p:spPr>
          <a:xfrm>
            <a:off x="179388" y="1412875"/>
            <a:ext cx="8785225" cy="5184775"/>
          </a:xfrm>
          <a:solidFill>
            <a:srgbClr val="FFEBFB"/>
          </a:solidFill>
        </p:spPr>
        <p:txBody>
          <a:bodyPr/>
          <a:lstStyle/>
          <a:p>
            <a:pPr algn="ctr" eaLnBrk="1" hangingPunct="1">
              <a:lnSpc>
                <a:spcPct val="80000"/>
              </a:lnSpc>
              <a:buFontTx/>
              <a:buNone/>
            </a:pPr>
            <a:r>
              <a:rPr lang="tr-TR" sz="2000" b="1" smtClean="0"/>
              <a:t>	</a:t>
            </a:r>
          </a:p>
          <a:p>
            <a:pPr algn="ctr" eaLnBrk="1" hangingPunct="1">
              <a:lnSpc>
                <a:spcPct val="80000"/>
              </a:lnSpc>
              <a:buFontTx/>
              <a:buNone/>
            </a:pPr>
            <a:r>
              <a:rPr lang="tr-TR" sz="2800" b="1" smtClean="0"/>
              <a:t>Anne – baba katı bir disiplin uygular. Çocuk her kurala uymak zorunda bırakılır. Çocuğun kendine olan güvenini ortadan kaldıran, onun kişiliğini hiçe sayan bir tutumdur.</a:t>
            </a:r>
          </a:p>
          <a:p>
            <a:pPr eaLnBrk="1" hangingPunct="1">
              <a:lnSpc>
                <a:spcPct val="80000"/>
              </a:lnSpc>
              <a:buFontTx/>
              <a:buNone/>
            </a:pPr>
            <a:endParaRPr lang="tr-TR" sz="2000" b="1" smtClean="0"/>
          </a:p>
          <a:p>
            <a:pPr eaLnBrk="1" hangingPunct="1">
              <a:lnSpc>
                <a:spcPct val="80000"/>
              </a:lnSpc>
              <a:buFontTx/>
              <a:buNone/>
            </a:pPr>
            <a:r>
              <a:rPr lang="tr-TR" sz="1800" b="1" smtClean="0"/>
              <a:t>       </a:t>
            </a:r>
            <a:r>
              <a:rPr lang="tr-TR" sz="2000" b="1" smtClean="0">
                <a:solidFill>
                  <a:schemeClr val="accent2"/>
                </a:solidFill>
              </a:rPr>
              <a:t>SONUÇ:</a:t>
            </a:r>
            <a:r>
              <a:rPr lang="tr-TR" sz="2000" b="1" smtClean="0"/>
              <a:t> ÇOCUK, USLU, NAZİK, DİKKATLİ  OLMASINA KARŞIN,</a:t>
            </a:r>
          </a:p>
          <a:p>
            <a:pPr eaLnBrk="1" hangingPunct="1">
              <a:lnSpc>
                <a:spcPct val="80000"/>
              </a:lnSpc>
              <a:buFontTx/>
              <a:buNone/>
            </a:pPr>
            <a:endParaRPr lang="tr-TR" sz="2000" b="1" smtClean="0"/>
          </a:p>
          <a:p>
            <a:pPr eaLnBrk="1" hangingPunct="1">
              <a:lnSpc>
                <a:spcPct val="80000"/>
              </a:lnSpc>
              <a:buFontTx/>
              <a:buNone/>
            </a:pPr>
            <a:r>
              <a:rPr lang="tr-TR" sz="2000" b="1" smtClean="0"/>
              <a:t>		         SİLİK 	</a:t>
            </a:r>
          </a:p>
          <a:p>
            <a:pPr eaLnBrk="1" hangingPunct="1">
              <a:lnSpc>
                <a:spcPct val="80000"/>
              </a:lnSpc>
              <a:buFontTx/>
              <a:buNone/>
            </a:pPr>
            <a:r>
              <a:rPr lang="tr-TR" sz="2000" b="1" smtClean="0"/>
              <a:t>		         ÇEKİNGEN</a:t>
            </a:r>
          </a:p>
          <a:p>
            <a:pPr eaLnBrk="1" hangingPunct="1">
              <a:lnSpc>
                <a:spcPct val="80000"/>
              </a:lnSpc>
              <a:buFontTx/>
              <a:buNone/>
            </a:pPr>
            <a:r>
              <a:rPr lang="tr-TR" sz="2000" b="1" smtClean="0"/>
              <a:t>		         İÇE KAPANIK </a:t>
            </a:r>
          </a:p>
          <a:p>
            <a:pPr eaLnBrk="1" hangingPunct="1">
              <a:lnSpc>
                <a:spcPct val="80000"/>
              </a:lnSpc>
              <a:buFontTx/>
              <a:buNone/>
            </a:pPr>
            <a:r>
              <a:rPr lang="tr-TR" sz="2000" b="1" smtClean="0"/>
              <a:t>		         DIŞTAN DENETİMLİ </a:t>
            </a:r>
          </a:p>
          <a:p>
            <a:pPr eaLnBrk="1" hangingPunct="1">
              <a:lnSpc>
                <a:spcPct val="80000"/>
              </a:lnSpc>
              <a:buFontTx/>
              <a:buNone/>
            </a:pPr>
            <a:r>
              <a:rPr lang="tr-TR" sz="2000" b="1" smtClean="0"/>
              <a:t>		         AŞIRI DERECEDE BOYUN EĞEN</a:t>
            </a:r>
            <a:endParaRPr lang="tr-TR" sz="2000" b="1"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tr-TR" sz="3200" b="1" smtClean="0">
                <a:solidFill>
                  <a:schemeClr val="accent2"/>
                </a:solidFill>
                <a:latin typeface="Comic Sans MS" pitchFamily="66" charset="0"/>
              </a:rPr>
              <a:t>GEVŞEK (AŞIRI HOŞGÖRÜLÜ) TUTUM</a:t>
            </a:r>
          </a:p>
        </p:txBody>
      </p:sp>
      <p:sp>
        <p:nvSpPr>
          <p:cNvPr id="12291" name="Rectangle 3"/>
          <p:cNvSpPr>
            <a:spLocks noGrp="1" noChangeArrowheads="1"/>
          </p:cNvSpPr>
          <p:nvPr>
            <p:ph type="body" idx="1"/>
          </p:nvPr>
        </p:nvSpPr>
        <p:spPr>
          <a:xfrm>
            <a:off x="179388" y="1341438"/>
            <a:ext cx="8785225" cy="5327650"/>
          </a:xfrm>
          <a:solidFill>
            <a:srgbClr val="FFEBFB"/>
          </a:solidFill>
        </p:spPr>
        <p:txBody>
          <a:bodyPr/>
          <a:lstStyle/>
          <a:p>
            <a:pPr algn="ctr" eaLnBrk="1" hangingPunct="1">
              <a:lnSpc>
                <a:spcPct val="80000"/>
              </a:lnSpc>
              <a:buFontTx/>
              <a:buNone/>
            </a:pPr>
            <a:r>
              <a:rPr lang="tr-TR" sz="2800" b="1" smtClean="0"/>
              <a:t>	Genelde orta yaşın üzerinde çocuk sahibi olan ailelerde ya da kalabalık yetişkinler grubu içinde tek çocuk olması nedeniyle rastlanmaktadır.        Bu ailelerde çocuk insiyatif kullanabilen tek kişidir. Her türlü ihtiyacı kayıtsız şartsız karşılanmaktadır.</a:t>
            </a:r>
          </a:p>
          <a:p>
            <a:pPr eaLnBrk="1" hangingPunct="1">
              <a:lnSpc>
                <a:spcPct val="80000"/>
              </a:lnSpc>
              <a:buFontTx/>
              <a:buNone/>
            </a:pPr>
            <a:endParaRPr lang="tr-TR" sz="2800" b="1" smtClean="0"/>
          </a:p>
          <a:p>
            <a:pPr eaLnBrk="1" hangingPunct="1">
              <a:lnSpc>
                <a:spcPct val="80000"/>
              </a:lnSpc>
              <a:buFontTx/>
              <a:buNone/>
            </a:pPr>
            <a:r>
              <a:rPr lang="tr-TR" sz="2400" b="1" smtClean="0"/>
              <a:t>    		</a:t>
            </a:r>
            <a:r>
              <a:rPr lang="tr-TR" sz="2000" b="1" smtClean="0">
                <a:solidFill>
                  <a:schemeClr val="accent2"/>
                </a:solidFill>
              </a:rPr>
              <a:t>SONUÇ:</a:t>
            </a:r>
            <a:r>
              <a:rPr lang="tr-TR" sz="2000" b="1" smtClean="0"/>
              <a:t> BU TÜR ÇOCUKLAR,YETİŞKİN OLDUKLARINDA DA 		  TOPLUMUN VERMEDİĞİ HAKLARI KENDİLERİNE 		               TANIMAYA KALKIŞIRLAR.</a:t>
            </a:r>
          </a:p>
          <a:p>
            <a:pPr eaLnBrk="1" hangingPunct="1">
              <a:lnSpc>
                <a:spcPct val="80000"/>
              </a:lnSpc>
              <a:buFontTx/>
              <a:buNone/>
            </a:pPr>
            <a:endParaRPr lang="tr-TR" sz="2000" b="1" smtClean="0"/>
          </a:p>
          <a:p>
            <a:pPr eaLnBrk="1" hangingPunct="1">
              <a:lnSpc>
                <a:spcPct val="80000"/>
              </a:lnSpc>
              <a:buFontTx/>
              <a:buNone/>
            </a:pPr>
            <a:r>
              <a:rPr lang="tr-TR" sz="2000" b="1" smtClean="0"/>
              <a:t>			  DOYUMSUZ</a:t>
            </a:r>
            <a:endParaRPr lang="tr-TR" sz="2000" b="1" smtClean="0">
              <a:solidFill>
                <a:schemeClr val="bg2"/>
              </a:solidFill>
            </a:endParaRPr>
          </a:p>
          <a:p>
            <a:pPr eaLnBrk="1" hangingPunct="1">
              <a:lnSpc>
                <a:spcPct val="80000"/>
              </a:lnSpc>
              <a:buFontTx/>
              <a:buNone/>
            </a:pPr>
            <a:r>
              <a:rPr lang="tr-TR" sz="2000" b="1" smtClean="0"/>
              <a:t>			  UYUMSUZ </a:t>
            </a:r>
          </a:p>
          <a:p>
            <a:pPr eaLnBrk="1" hangingPunct="1">
              <a:lnSpc>
                <a:spcPct val="80000"/>
              </a:lnSpc>
              <a:buFontTx/>
              <a:buNone/>
            </a:pPr>
            <a:r>
              <a:rPr lang="tr-TR" sz="2000" b="1" smtClean="0"/>
              <a:t>			  PAYLAŞIM VE İŞBİRLİĞİ YÖNÜNDEN YETERSİZ</a:t>
            </a:r>
          </a:p>
          <a:p>
            <a:pPr eaLnBrk="1" hangingPunct="1">
              <a:lnSpc>
                <a:spcPct val="80000"/>
              </a:lnSpc>
              <a:buFontTx/>
              <a:buNone/>
            </a:pPr>
            <a:endParaRPr lang="tr-TR" sz="2000" b="1" smtClean="0"/>
          </a:p>
          <a:p>
            <a:pPr eaLnBrk="1" hangingPunct="1">
              <a:lnSpc>
                <a:spcPct val="80000"/>
              </a:lnSpc>
              <a:buFontTx/>
              <a:buNone/>
            </a:pPr>
            <a:r>
              <a:rPr lang="tr-TR" sz="1800" b="1" smtClean="0"/>
              <a:t> </a:t>
            </a:r>
            <a:endParaRPr lang="tr-TR" sz="1800" smtClean="0"/>
          </a:p>
        </p:txBody>
      </p:sp>
    </p:spTree>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tr-TR" sz="3200" b="1" smtClean="0">
                <a:solidFill>
                  <a:srgbClr val="2B07AD"/>
                </a:solidFill>
                <a:latin typeface="Comic Sans MS" pitchFamily="66" charset="0"/>
              </a:rPr>
              <a:t>DENGESİZ VE KARARSIZ TUTUM</a:t>
            </a:r>
          </a:p>
        </p:txBody>
      </p:sp>
      <p:sp>
        <p:nvSpPr>
          <p:cNvPr id="13315" name="Rectangle 3"/>
          <p:cNvSpPr>
            <a:spLocks noGrp="1" noChangeArrowheads="1"/>
          </p:cNvSpPr>
          <p:nvPr>
            <p:ph type="body" idx="1"/>
          </p:nvPr>
        </p:nvSpPr>
        <p:spPr>
          <a:xfrm>
            <a:off x="179388" y="1412875"/>
            <a:ext cx="8785225" cy="5184775"/>
          </a:xfrm>
          <a:solidFill>
            <a:srgbClr val="FFEBFB"/>
          </a:solidFill>
        </p:spPr>
        <p:txBody>
          <a:bodyPr/>
          <a:lstStyle/>
          <a:p>
            <a:pPr algn="ctr" eaLnBrk="1" hangingPunct="1">
              <a:buFontTx/>
              <a:buNone/>
            </a:pPr>
            <a:r>
              <a:rPr lang="tr-TR" sz="6000" b="1" smtClean="0"/>
              <a:t>	</a:t>
            </a:r>
            <a:r>
              <a:rPr lang="tr-TR" sz="2800" b="1" smtClean="0"/>
              <a:t>Buradaki dengesizlik anne-baba arasındaki görüş ayrılığında olabildiği gibi , anne-babanın davranış biçiminde de olabilir.</a:t>
            </a:r>
            <a:endParaRPr lang="tr-TR" sz="2800" b="1" smtClean="0">
              <a:solidFill>
                <a:schemeClr val="bg2"/>
              </a:solidFill>
            </a:endParaRPr>
          </a:p>
          <a:p>
            <a:pPr eaLnBrk="1" hangingPunct="1">
              <a:buFontTx/>
              <a:buNone/>
            </a:pPr>
            <a:r>
              <a:rPr lang="tr-TR" sz="5400" b="1" smtClean="0"/>
              <a:t>    </a:t>
            </a:r>
            <a:r>
              <a:rPr lang="tr-TR" sz="2000" b="1" smtClean="0">
                <a:solidFill>
                  <a:schemeClr val="accent2"/>
                </a:solidFill>
              </a:rPr>
              <a:t>SONUÇ:</a:t>
            </a:r>
            <a:r>
              <a:rPr lang="tr-TR" sz="2000" b="1" smtClean="0"/>
              <a:t> ÇOCUK HANGİ KOŞULDA NASIL DAVRANACAĞINI 			BİLEMEZ.</a:t>
            </a:r>
          </a:p>
          <a:p>
            <a:pPr eaLnBrk="1" hangingPunct="1">
              <a:buFontTx/>
              <a:buNone/>
            </a:pPr>
            <a:endParaRPr lang="tr-TR" sz="2000" b="1" smtClean="0"/>
          </a:p>
          <a:p>
            <a:pPr eaLnBrk="1" hangingPunct="1">
              <a:buFontTx/>
              <a:buNone/>
            </a:pPr>
            <a:r>
              <a:rPr lang="tr-TR" sz="2000" b="1" smtClean="0"/>
              <a:t>			İÇ ÇATIŞMALARI OLAN </a:t>
            </a:r>
          </a:p>
          <a:p>
            <a:pPr eaLnBrk="1" hangingPunct="1">
              <a:buFontTx/>
              <a:buNone/>
            </a:pPr>
            <a:r>
              <a:rPr lang="tr-TR" sz="2000" b="1" smtClean="0"/>
              <a:t>			HUZURSUZ</a:t>
            </a:r>
          </a:p>
          <a:p>
            <a:pPr eaLnBrk="1" hangingPunct="1">
              <a:buFontTx/>
              <a:buNone/>
            </a:pPr>
            <a:r>
              <a:rPr lang="tr-TR" sz="2000" b="1" smtClean="0"/>
              <a:t>      		DEĞER YOKSUNU	</a:t>
            </a:r>
          </a:p>
          <a:p>
            <a:pPr eaLnBrk="1" hangingPunct="1">
              <a:buFontTx/>
              <a:buNone/>
            </a:pPr>
            <a:r>
              <a:rPr lang="tr-TR" sz="2000" b="1" smtClean="0"/>
              <a:t>			DENGESİZ VE TUTARSIZ</a:t>
            </a:r>
            <a:endParaRPr lang="tr-TR" sz="6000" b="1" smtClean="0">
              <a:latin typeface="Comic Sans MS" pitchFamily="66" charset="0"/>
            </a:endParaRPr>
          </a:p>
        </p:txBody>
      </p:sp>
    </p:spTree>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tr-TR" sz="3200" b="1" smtClean="0">
                <a:solidFill>
                  <a:srgbClr val="2B07AD"/>
                </a:solidFill>
                <a:latin typeface="Comic Sans MS" pitchFamily="66" charset="0"/>
              </a:rPr>
              <a:t>KORUYUCU TUTUM</a:t>
            </a:r>
          </a:p>
        </p:txBody>
      </p:sp>
      <p:sp>
        <p:nvSpPr>
          <p:cNvPr id="14339" name="Rectangle 3"/>
          <p:cNvSpPr>
            <a:spLocks noGrp="1" noChangeArrowheads="1"/>
          </p:cNvSpPr>
          <p:nvPr>
            <p:ph type="body" idx="1"/>
          </p:nvPr>
        </p:nvSpPr>
        <p:spPr>
          <a:xfrm>
            <a:off x="179388" y="1412875"/>
            <a:ext cx="8785225" cy="5184775"/>
          </a:xfrm>
          <a:solidFill>
            <a:srgbClr val="FFEBFB"/>
          </a:solidFill>
        </p:spPr>
        <p:txBody>
          <a:bodyPr/>
          <a:lstStyle/>
          <a:p>
            <a:pPr algn="ctr" eaLnBrk="1" hangingPunct="1">
              <a:lnSpc>
                <a:spcPct val="80000"/>
              </a:lnSpc>
              <a:buFontTx/>
              <a:buNone/>
            </a:pPr>
            <a:r>
              <a:rPr lang="tr-TR" sz="5400" b="1" smtClean="0"/>
              <a:t>	</a:t>
            </a:r>
            <a:r>
              <a:rPr lang="tr-TR" sz="2800" b="1" smtClean="0"/>
              <a:t>Anne-babanın aşırı koruması, çocuğa gerektiğinden fazla kontrol ve özen göstermesidir. </a:t>
            </a:r>
          </a:p>
          <a:p>
            <a:pPr algn="ctr" eaLnBrk="1" hangingPunct="1">
              <a:lnSpc>
                <a:spcPct val="80000"/>
              </a:lnSpc>
              <a:buFontTx/>
              <a:buNone/>
            </a:pPr>
            <a:r>
              <a:rPr lang="tr-TR" sz="2800" b="1" smtClean="0"/>
              <a:t>Genellikle anne-çocuk ilişkisinde ortaya çıkan bu durumun ardında, annenin duygusal yalnızlığı yatmaktadır. </a:t>
            </a:r>
          </a:p>
          <a:p>
            <a:pPr algn="ctr" eaLnBrk="1" hangingPunct="1">
              <a:lnSpc>
                <a:spcPct val="80000"/>
              </a:lnSpc>
              <a:buFontTx/>
              <a:buNone/>
            </a:pPr>
            <a:endParaRPr lang="tr-TR" sz="2800" b="1" smtClean="0"/>
          </a:p>
          <a:p>
            <a:pPr eaLnBrk="1" hangingPunct="1">
              <a:lnSpc>
                <a:spcPct val="80000"/>
              </a:lnSpc>
              <a:buFontTx/>
              <a:buNone/>
            </a:pPr>
            <a:r>
              <a:rPr lang="tr-TR" sz="1800" b="1" smtClean="0">
                <a:solidFill>
                  <a:schemeClr val="accent2"/>
                </a:solidFill>
              </a:rPr>
              <a:t>		</a:t>
            </a:r>
            <a:r>
              <a:rPr lang="tr-TR" sz="2000" b="1" smtClean="0">
                <a:solidFill>
                  <a:schemeClr val="accent2"/>
                </a:solidFill>
              </a:rPr>
              <a:t>SONUÇ:</a:t>
            </a:r>
            <a:r>
              <a:rPr lang="tr-TR" sz="2000" b="1" smtClean="0"/>
              <a:t> BU TUTUM ÇOCUĞUN OTONOM BİR BİREY OLMASINI 		  ENGELLER.</a:t>
            </a:r>
          </a:p>
          <a:p>
            <a:pPr eaLnBrk="1" hangingPunct="1">
              <a:lnSpc>
                <a:spcPct val="80000"/>
              </a:lnSpc>
              <a:buFontTx/>
              <a:buNone/>
            </a:pPr>
            <a:endParaRPr lang="tr-TR" sz="2000" b="1" smtClean="0"/>
          </a:p>
          <a:p>
            <a:pPr eaLnBrk="1" hangingPunct="1">
              <a:lnSpc>
                <a:spcPct val="80000"/>
              </a:lnSpc>
              <a:buFontTx/>
              <a:buNone/>
            </a:pPr>
            <a:r>
              <a:rPr lang="tr-TR" sz="2000" b="1" smtClean="0"/>
              <a:t>			  AŞIRI BAĞIMLI</a:t>
            </a:r>
          </a:p>
          <a:p>
            <a:pPr eaLnBrk="1" hangingPunct="1">
              <a:lnSpc>
                <a:spcPct val="80000"/>
              </a:lnSpc>
              <a:buFontTx/>
              <a:buNone/>
            </a:pPr>
            <a:r>
              <a:rPr lang="tr-TR" sz="2000" b="1" smtClean="0"/>
              <a:t> 			  GÜVENSİZ</a:t>
            </a:r>
          </a:p>
          <a:p>
            <a:pPr eaLnBrk="1" hangingPunct="1">
              <a:lnSpc>
                <a:spcPct val="80000"/>
              </a:lnSpc>
              <a:buFontTx/>
              <a:buNone/>
            </a:pPr>
            <a:r>
              <a:rPr lang="tr-TR" sz="2000" b="1" smtClean="0"/>
              <a:t>			  İÇE DÖNÜK</a:t>
            </a:r>
          </a:p>
          <a:p>
            <a:pPr eaLnBrk="1" hangingPunct="1">
              <a:lnSpc>
                <a:spcPct val="80000"/>
              </a:lnSpc>
              <a:buFontTx/>
              <a:buNone/>
            </a:pPr>
            <a:r>
              <a:rPr lang="tr-TR" sz="2000" b="1" smtClean="0"/>
              <a:t>			  SOSYAL İLİŞKİLERİ ZAYIF</a:t>
            </a:r>
          </a:p>
        </p:txBody>
      </p:sp>
    </p:spTree>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tr-TR" sz="3000" b="1" smtClean="0">
                <a:solidFill>
                  <a:schemeClr val="accent2"/>
                </a:solidFill>
                <a:latin typeface="Comic Sans MS" pitchFamily="66" charset="0"/>
              </a:rPr>
              <a:t>İLGİSİZ VE KAYITSIZ TUTUM</a:t>
            </a:r>
          </a:p>
        </p:txBody>
      </p:sp>
      <p:sp>
        <p:nvSpPr>
          <p:cNvPr id="15363" name="Rectangle 3"/>
          <p:cNvSpPr>
            <a:spLocks noGrp="1" noChangeArrowheads="1"/>
          </p:cNvSpPr>
          <p:nvPr>
            <p:ph type="body" idx="1"/>
          </p:nvPr>
        </p:nvSpPr>
        <p:spPr>
          <a:xfrm>
            <a:off x="250825" y="1412875"/>
            <a:ext cx="8713788" cy="5184775"/>
          </a:xfrm>
          <a:solidFill>
            <a:srgbClr val="FFEBFB"/>
          </a:solidFill>
        </p:spPr>
        <p:txBody>
          <a:bodyPr/>
          <a:lstStyle/>
          <a:p>
            <a:pPr algn="ctr" eaLnBrk="1" hangingPunct="1">
              <a:buFontTx/>
              <a:buNone/>
            </a:pPr>
            <a:r>
              <a:rPr lang="tr-TR" sz="2800" b="1" smtClean="0"/>
              <a:t>Anne-babanın çocuğu yalnız bırakma, görmezlikten gelerek dışlaması durumudur. İletişim kopukluğu vardır. </a:t>
            </a:r>
          </a:p>
          <a:p>
            <a:pPr algn="ctr" eaLnBrk="1" hangingPunct="1">
              <a:buFontTx/>
              <a:buNone/>
            </a:pPr>
            <a:r>
              <a:rPr lang="tr-TR" sz="2800" b="1" smtClean="0"/>
              <a:t>Bu gruba giren anne-baba hoşgörü ile boşvermeyi birbirine karıştırıyor olabilir.</a:t>
            </a:r>
            <a:r>
              <a:rPr lang="tr-TR" sz="3600" smtClean="0"/>
              <a:t>	</a:t>
            </a:r>
            <a:endParaRPr lang="tr-TR" sz="2400" smtClean="0"/>
          </a:p>
          <a:p>
            <a:pPr algn="ctr" eaLnBrk="1" hangingPunct="1">
              <a:buFontTx/>
              <a:buNone/>
            </a:pPr>
            <a:endParaRPr lang="tr-TR" sz="3600" smtClean="0"/>
          </a:p>
          <a:p>
            <a:pPr eaLnBrk="1" hangingPunct="1">
              <a:buFontTx/>
              <a:buNone/>
            </a:pPr>
            <a:r>
              <a:rPr lang="tr-TR" sz="2000" b="1" smtClean="0">
                <a:solidFill>
                  <a:schemeClr val="accent2"/>
                </a:solidFill>
              </a:rPr>
              <a:t>	  SONUÇ:</a:t>
            </a:r>
            <a:r>
              <a:rPr lang="tr-TR" sz="2000" b="1" smtClean="0"/>
              <a:t> EBEVEYN İLGİSİZLİĞİYLE, ÇOCUĞUN ÖĞRETMENİNE, 	         ARKADAŞLARINA VE ÇEVRESİNDEKİ EŞYALARA  		         VERDİĞİ ZARAR ARASINDA YAKIN BİR İLİŞKİ 			         BULUNMUŞTUR.</a:t>
            </a:r>
          </a:p>
          <a:p>
            <a:pPr eaLnBrk="1" hangingPunct="1">
              <a:buFontTx/>
              <a:buNone/>
            </a:pPr>
            <a:r>
              <a:rPr lang="tr-TR" sz="2000" b="1" smtClean="0"/>
              <a:t>		         </a:t>
            </a:r>
          </a:p>
          <a:p>
            <a:pPr eaLnBrk="1" hangingPunct="1">
              <a:buFontTx/>
              <a:buNone/>
            </a:pPr>
            <a:r>
              <a:rPr lang="tr-TR" sz="2000" b="1" smtClean="0"/>
              <a:t>		         SALDIRGAN</a:t>
            </a:r>
          </a:p>
          <a:p>
            <a:pPr eaLnBrk="1" hangingPunct="1">
              <a:buFontTx/>
              <a:buNone/>
            </a:pPr>
            <a:endParaRPr lang="tr-TR" sz="2400" b="1" smtClean="0"/>
          </a:p>
        </p:txBody>
      </p:sp>
    </p:spTree>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tr-TR" sz="3000" b="1" smtClean="0">
                <a:solidFill>
                  <a:schemeClr val="accent2"/>
                </a:solidFill>
                <a:latin typeface="Comic Sans MS" pitchFamily="66" charset="0"/>
              </a:rPr>
              <a:t>GÜVEN VERİCİ, DESTEKLEYİCİ TUTUM</a:t>
            </a:r>
          </a:p>
        </p:txBody>
      </p:sp>
      <p:sp>
        <p:nvSpPr>
          <p:cNvPr id="16387" name="Rectangle 3"/>
          <p:cNvSpPr>
            <a:spLocks noGrp="1" noChangeArrowheads="1"/>
          </p:cNvSpPr>
          <p:nvPr>
            <p:ph type="body" idx="1"/>
          </p:nvPr>
        </p:nvSpPr>
        <p:spPr>
          <a:xfrm>
            <a:off x="250825" y="1196975"/>
            <a:ext cx="8713788" cy="5661025"/>
          </a:xfrm>
          <a:solidFill>
            <a:srgbClr val="FFEBFB"/>
          </a:solidFill>
        </p:spPr>
        <p:txBody>
          <a:bodyPr/>
          <a:lstStyle/>
          <a:p>
            <a:pPr algn="ctr" eaLnBrk="1" hangingPunct="1">
              <a:lnSpc>
                <a:spcPct val="80000"/>
              </a:lnSpc>
              <a:buClr>
                <a:schemeClr val="tx2"/>
              </a:buClr>
              <a:buFontTx/>
              <a:buNone/>
            </a:pPr>
            <a:endParaRPr lang="tr-TR" sz="2800" b="1" smtClean="0"/>
          </a:p>
          <a:p>
            <a:pPr algn="ctr" eaLnBrk="1" hangingPunct="1">
              <a:lnSpc>
                <a:spcPct val="80000"/>
              </a:lnSpc>
              <a:buClr>
                <a:schemeClr val="tx2"/>
              </a:buClr>
              <a:buFontTx/>
              <a:buNone/>
            </a:pPr>
            <a:r>
              <a:rPr lang="tr-TR" sz="2800" b="1" smtClean="0"/>
              <a:t>Çocuğun benliğini onaylayan ve kendi benliğini tanımlama özgürlüğü veren davranışlar içerir. </a:t>
            </a:r>
          </a:p>
          <a:p>
            <a:pPr algn="ctr" eaLnBrk="1" hangingPunct="1">
              <a:lnSpc>
                <a:spcPct val="80000"/>
              </a:lnSpc>
              <a:buClr>
                <a:schemeClr val="tx2"/>
              </a:buClr>
              <a:buFontTx/>
              <a:buNone/>
            </a:pPr>
            <a:r>
              <a:rPr lang="tr-TR" sz="2800" b="1" smtClean="0"/>
              <a:t>Evde kabul edilen ve edilmeyen davranışların sınırları bellidir. Bu sınırlar içinde çocuk özgürdür. Söz hakkı vardır. Duygu ve görüşlerine saygı duyulur.</a:t>
            </a:r>
          </a:p>
          <a:p>
            <a:pPr algn="ctr" eaLnBrk="1" hangingPunct="1">
              <a:lnSpc>
                <a:spcPct val="80000"/>
              </a:lnSpc>
              <a:buClr>
                <a:schemeClr val="tx2"/>
              </a:buClr>
              <a:buFontTx/>
              <a:buNone/>
            </a:pPr>
            <a:endParaRPr lang="tr-TR" sz="1600" b="1" smtClean="0">
              <a:solidFill>
                <a:schemeClr val="accent2"/>
              </a:solidFill>
            </a:endParaRPr>
          </a:p>
          <a:p>
            <a:pPr eaLnBrk="1" hangingPunct="1">
              <a:lnSpc>
                <a:spcPct val="80000"/>
              </a:lnSpc>
              <a:buFontTx/>
              <a:buNone/>
            </a:pPr>
            <a:r>
              <a:rPr lang="tr-TR" sz="2000" b="1" smtClean="0">
                <a:solidFill>
                  <a:schemeClr val="accent2"/>
                </a:solidFill>
              </a:rPr>
              <a:t>	SONUÇ:</a:t>
            </a:r>
            <a:r>
              <a:rPr lang="tr-TR" sz="2000" b="1" smtClean="0"/>
              <a:t> ANNE-BABA-ÇOCUK/GENÇ İLİŞKİSİ YETİŞKİN-YETİŞKİN 	       ETKİLEŞİMİNE YAKLAŞAN NİTELİKTEDİR.</a:t>
            </a:r>
          </a:p>
          <a:p>
            <a:pPr eaLnBrk="1" hangingPunct="1">
              <a:lnSpc>
                <a:spcPct val="80000"/>
              </a:lnSpc>
              <a:buFontTx/>
              <a:buNone/>
            </a:pPr>
            <a:endParaRPr lang="tr-TR" sz="2000" b="1" smtClean="0"/>
          </a:p>
          <a:p>
            <a:pPr eaLnBrk="1" hangingPunct="1">
              <a:lnSpc>
                <a:spcPct val="80000"/>
              </a:lnSpc>
              <a:buFontTx/>
              <a:buNone/>
            </a:pPr>
            <a:r>
              <a:rPr lang="tr-TR" sz="2000" b="1" smtClean="0"/>
              <a:t>		        ÖZGÜVEN SAHİBİ</a:t>
            </a:r>
          </a:p>
          <a:p>
            <a:pPr eaLnBrk="1" hangingPunct="1">
              <a:lnSpc>
                <a:spcPct val="80000"/>
              </a:lnSpc>
              <a:buFontTx/>
              <a:buNone/>
            </a:pPr>
            <a:r>
              <a:rPr lang="tr-TR" sz="2000" b="1" smtClean="0"/>
              <a:t>		        SORUMLULUK ALAN</a:t>
            </a:r>
          </a:p>
          <a:p>
            <a:pPr eaLnBrk="1" hangingPunct="1">
              <a:lnSpc>
                <a:spcPct val="80000"/>
              </a:lnSpc>
              <a:buFontTx/>
              <a:buNone/>
            </a:pPr>
            <a:r>
              <a:rPr lang="tr-TR" sz="2000" b="1" smtClean="0"/>
              <a:t>		        GİRİŞİMCİ</a:t>
            </a:r>
          </a:p>
          <a:p>
            <a:pPr eaLnBrk="1" hangingPunct="1">
              <a:lnSpc>
                <a:spcPct val="80000"/>
              </a:lnSpc>
              <a:buFontTx/>
              <a:buNone/>
            </a:pPr>
            <a:r>
              <a:rPr lang="tr-TR" sz="2000" b="1" smtClean="0"/>
              <a:t>		        SOSYAL</a:t>
            </a:r>
          </a:p>
          <a:p>
            <a:pPr eaLnBrk="1" hangingPunct="1">
              <a:lnSpc>
                <a:spcPct val="80000"/>
              </a:lnSpc>
              <a:buFontTx/>
              <a:buNone/>
            </a:pPr>
            <a:r>
              <a:rPr lang="tr-TR" sz="2000" b="1" smtClean="0"/>
              <a:t>		        TUTARLI </a:t>
            </a:r>
            <a:endParaRPr lang="tr-TR" sz="2000" smtClean="0"/>
          </a:p>
          <a:p>
            <a:pPr eaLnBrk="1" hangingPunct="1">
              <a:lnSpc>
                <a:spcPct val="80000"/>
              </a:lnSpc>
              <a:buFontTx/>
              <a:buNone/>
            </a:pPr>
            <a:r>
              <a:rPr lang="tr-TR" sz="1000" b="1" smtClean="0"/>
              <a:t>		</a:t>
            </a:r>
            <a:endParaRPr lang="tr-TR" sz="1200" b="1" smtClean="0"/>
          </a:p>
        </p:txBody>
      </p:sp>
    </p:spTree>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Grp="1" noChangeAspect="1" noChangeArrowheads="1"/>
          </p:cNvPicPr>
          <p:nvPr>
            <p:ph type="body" idx="1"/>
          </p:nvPr>
        </p:nvPicPr>
        <p:blipFill>
          <a:blip r:embed="rId2" cstate="print"/>
          <a:srcRect/>
          <a:stretch>
            <a:fillRect/>
          </a:stretch>
        </p:blipFill>
        <p:spPr>
          <a:xfrm>
            <a:off x="539750" y="1412875"/>
            <a:ext cx="7993063" cy="5019675"/>
          </a:xfrm>
          <a:noFill/>
        </p:spPr>
      </p:pic>
      <p:sp>
        <p:nvSpPr>
          <p:cNvPr id="17411" name="Rectangle 7"/>
          <p:cNvSpPr>
            <a:spLocks noChangeArrowheads="1"/>
          </p:cNvSpPr>
          <p:nvPr/>
        </p:nvSpPr>
        <p:spPr bwMode="auto">
          <a:xfrm>
            <a:off x="684213" y="333375"/>
            <a:ext cx="7704137" cy="822325"/>
          </a:xfrm>
          <a:prstGeom prst="rect">
            <a:avLst/>
          </a:prstGeom>
          <a:noFill/>
          <a:ln w="9525">
            <a:noFill/>
            <a:miter lim="800000"/>
            <a:headEnd/>
            <a:tailEnd/>
          </a:ln>
        </p:spPr>
        <p:txBody>
          <a:bodyPr>
            <a:spAutoFit/>
          </a:bodyPr>
          <a:lstStyle/>
          <a:p>
            <a:pPr algn="ctr"/>
            <a:r>
              <a:rPr lang="tr-TR" sz="2400" b="1">
                <a:solidFill>
                  <a:schemeClr val="accent2"/>
                </a:solidFill>
              </a:rPr>
              <a:t>Ailenin Ö</a:t>
            </a:r>
            <a:r>
              <a:rPr lang="tr-TR" sz="2400">
                <a:solidFill>
                  <a:schemeClr val="accent2"/>
                </a:solidFill>
              </a:rPr>
              <a:t>ğ</a:t>
            </a:r>
            <a:r>
              <a:rPr lang="tr-TR" sz="2400" b="1">
                <a:solidFill>
                  <a:schemeClr val="accent2"/>
                </a:solidFill>
              </a:rPr>
              <a:t>renciye Gösterdi</a:t>
            </a:r>
            <a:r>
              <a:rPr lang="tr-TR" sz="2400">
                <a:solidFill>
                  <a:schemeClr val="accent2"/>
                </a:solidFill>
              </a:rPr>
              <a:t>ğ</a:t>
            </a:r>
            <a:r>
              <a:rPr lang="tr-TR" sz="2400" b="1">
                <a:solidFill>
                  <a:schemeClr val="accent2"/>
                </a:solidFill>
              </a:rPr>
              <a:t>i Tutarsız Tutum İle </a:t>
            </a:r>
          </a:p>
          <a:p>
            <a:pPr algn="ctr"/>
            <a:r>
              <a:rPr lang="tr-TR" sz="2400" b="1">
                <a:solidFill>
                  <a:schemeClr val="accent2"/>
                </a:solidFill>
              </a:rPr>
              <a:t>Okul Ba</a:t>
            </a:r>
            <a:r>
              <a:rPr lang="tr-TR" sz="2400">
                <a:solidFill>
                  <a:schemeClr val="accent2"/>
                </a:solidFill>
              </a:rPr>
              <a:t>ş</a:t>
            </a:r>
            <a:r>
              <a:rPr lang="tr-TR" sz="2400" b="1">
                <a:solidFill>
                  <a:schemeClr val="accent2"/>
                </a:solidFill>
              </a:rPr>
              <a:t>arısı Arasındaki İli</a:t>
            </a:r>
            <a:r>
              <a:rPr lang="tr-TR" sz="2400">
                <a:solidFill>
                  <a:schemeClr val="accent2"/>
                </a:solidFill>
              </a:rPr>
              <a:t>ş</a:t>
            </a:r>
            <a:r>
              <a:rPr lang="tr-TR" sz="2400" b="1">
                <a:solidFill>
                  <a:schemeClr val="accent2"/>
                </a:solidFill>
              </a:rPr>
              <a:t>ki</a:t>
            </a:r>
          </a:p>
        </p:txBody>
      </p:sp>
    </p:spTree>
  </p:cSld>
  <p:clrMapOvr>
    <a:masterClrMapping/>
  </p:clrMapOv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ChangeArrowheads="1"/>
          </p:cNvSpPr>
          <p:nvPr/>
        </p:nvSpPr>
        <p:spPr bwMode="auto">
          <a:xfrm>
            <a:off x="539750" y="188913"/>
            <a:ext cx="7920038" cy="822325"/>
          </a:xfrm>
          <a:prstGeom prst="rect">
            <a:avLst/>
          </a:prstGeom>
          <a:noFill/>
          <a:ln w="9525">
            <a:noFill/>
            <a:miter lim="800000"/>
            <a:headEnd/>
            <a:tailEnd/>
          </a:ln>
        </p:spPr>
        <p:txBody>
          <a:bodyPr>
            <a:spAutoFit/>
          </a:bodyPr>
          <a:lstStyle/>
          <a:p>
            <a:pPr algn="ctr"/>
            <a:r>
              <a:rPr lang="tr-TR" sz="2400" b="1">
                <a:solidFill>
                  <a:schemeClr val="accent2"/>
                </a:solidFill>
              </a:rPr>
              <a:t>Ö</a:t>
            </a:r>
            <a:r>
              <a:rPr lang="tr-TR" sz="2400">
                <a:solidFill>
                  <a:schemeClr val="accent2"/>
                </a:solidFill>
              </a:rPr>
              <a:t>ğ</a:t>
            </a:r>
            <a:r>
              <a:rPr lang="tr-TR" sz="2400" b="1">
                <a:solidFill>
                  <a:schemeClr val="accent2"/>
                </a:solidFill>
              </a:rPr>
              <a:t>renciyle İlgili Alınan Kararlarda Ö</a:t>
            </a:r>
            <a:r>
              <a:rPr lang="tr-TR" sz="2400">
                <a:solidFill>
                  <a:schemeClr val="accent2"/>
                </a:solidFill>
              </a:rPr>
              <a:t>ğ</a:t>
            </a:r>
            <a:r>
              <a:rPr lang="tr-TR" sz="2400" b="1">
                <a:solidFill>
                  <a:schemeClr val="accent2"/>
                </a:solidFill>
              </a:rPr>
              <a:t>rencinin Fikrinin Alınması İle Okul Ba</a:t>
            </a:r>
            <a:r>
              <a:rPr lang="tr-TR" sz="2400">
                <a:solidFill>
                  <a:schemeClr val="accent2"/>
                </a:solidFill>
              </a:rPr>
              <a:t>ş</a:t>
            </a:r>
            <a:r>
              <a:rPr lang="tr-TR" sz="2400" b="1">
                <a:solidFill>
                  <a:schemeClr val="accent2"/>
                </a:solidFill>
              </a:rPr>
              <a:t>arısı Arasındaki İli</a:t>
            </a:r>
            <a:r>
              <a:rPr lang="tr-TR" sz="2400">
                <a:solidFill>
                  <a:schemeClr val="accent2"/>
                </a:solidFill>
              </a:rPr>
              <a:t>ş</a:t>
            </a:r>
            <a:r>
              <a:rPr lang="tr-TR" sz="2400" b="1">
                <a:solidFill>
                  <a:schemeClr val="accent2"/>
                </a:solidFill>
              </a:rPr>
              <a:t>ki</a:t>
            </a:r>
          </a:p>
        </p:txBody>
      </p:sp>
      <p:pic>
        <p:nvPicPr>
          <p:cNvPr id="18435" name="Picture 6"/>
          <p:cNvPicPr>
            <a:picLocks noGrp="1" noChangeAspect="1" noChangeArrowheads="1"/>
          </p:cNvPicPr>
          <p:nvPr>
            <p:ph type="body" idx="1"/>
          </p:nvPr>
        </p:nvPicPr>
        <p:blipFill>
          <a:blip r:embed="rId2" cstate="print"/>
          <a:srcRect/>
          <a:stretch>
            <a:fillRect/>
          </a:stretch>
        </p:blipFill>
        <p:spPr>
          <a:xfrm>
            <a:off x="684213" y="1341438"/>
            <a:ext cx="8064500" cy="4826000"/>
          </a:xfrm>
          <a:noFill/>
        </p:spPr>
      </p:pic>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23850" y="260350"/>
            <a:ext cx="8569325" cy="1143000"/>
          </a:xfrm>
        </p:spPr>
        <p:txBody>
          <a:bodyPr/>
          <a:lstStyle/>
          <a:p>
            <a:pPr eaLnBrk="1" hangingPunct="1"/>
            <a:r>
              <a:rPr lang="tr-TR" sz="2400" b="1" smtClean="0">
                <a:solidFill>
                  <a:schemeClr val="accent2"/>
                </a:solidFill>
              </a:rPr>
              <a:t>Ö</a:t>
            </a:r>
            <a:r>
              <a:rPr lang="tr-TR" sz="2400" smtClean="0">
                <a:solidFill>
                  <a:schemeClr val="accent2"/>
                </a:solidFill>
              </a:rPr>
              <a:t>ğ</a:t>
            </a:r>
            <a:r>
              <a:rPr lang="tr-TR" sz="2400" b="1" smtClean="0">
                <a:solidFill>
                  <a:schemeClr val="accent2"/>
                </a:solidFill>
              </a:rPr>
              <a:t>rencinin Ailedeki Sohbet ve Konu</a:t>
            </a:r>
            <a:r>
              <a:rPr lang="tr-TR" sz="2400" smtClean="0">
                <a:solidFill>
                  <a:schemeClr val="accent2"/>
                </a:solidFill>
              </a:rPr>
              <a:t>ş</a:t>
            </a:r>
            <a:r>
              <a:rPr lang="tr-TR" sz="2400" b="1" smtClean="0">
                <a:solidFill>
                  <a:schemeClr val="accent2"/>
                </a:solidFill>
              </a:rPr>
              <a:t>malara Katılmasına İzin Verilmesi ile Okul Ba</a:t>
            </a:r>
            <a:r>
              <a:rPr lang="tr-TR" sz="2400" smtClean="0">
                <a:solidFill>
                  <a:schemeClr val="accent2"/>
                </a:solidFill>
              </a:rPr>
              <a:t>ş</a:t>
            </a:r>
            <a:r>
              <a:rPr lang="tr-TR" sz="2400" b="1" smtClean="0">
                <a:solidFill>
                  <a:schemeClr val="accent2"/>
                </a:solidFill>
              </a:rPr>
              <a:t>arısı Arasındaki İli</a:t>
            </a:r>
            <a:r>
              <a:rPr lang="tr-TR" sz="2400" smtClean="0">
                <a:solidFill>
                  <a:schemeClr val="accent2"/>
                </a:solidFill>
              </a:rPr>
              <a:t>ş</a:t>
            </a:r>
            <a:r>
              <a:rPr lang="tr-TR" sz="2400" b="1" smtClean="0">
                <a:solidFill>
                  <a:schemeClr val="accent2"/>
                </a:solidFill>
              </a:rPr>
              <a:t>ki</a:t>
            </a:r>
          </a:p>
        </p:txBody>
      </p:sp>
      <p:pic>
        <p:nvPicPr>
          <p:cNvPr id="19459" name="Picture 4"/>
          <p:cNvPicPr>
            <a:picLocks noChangeAspect="1" noChangeArrowheads="1"/>
          </p:cNvPicPr>
          <p:nvPr/>
        </p:nvPicPr>
        <p:blipFill>
          <a:blip r:embed="rId2" cstate="print"/>
          <a:srcRect/>
          <a:stretch>
            <a:fillRect/>
          </a:stretch>
        </p:blipFill>
        <p:spPr bwMode="auto">
          <a:xfrm>
            <a:off x="684213" y="1557338"/>
            <a:ext cx="7848600" cy="47053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ext Box 2"/>
          <p:cNvSpPr txBox="1">
            <a:spLocks noChangeArrowheads="1"/>
          </p:cNvSpPr>
          <p:nvPr/>
        </p:nvSpPr>
        <p:spPr bwMode="auto">
          <a:xfrm>
            <a:off x="381000" y="609600"/>
            <a:ext cx="8064500" cy="5416550"/>
          </a:xfrm>
          <a:prstGeom prst="rect">
            <a:avLst/>
          </a:prstGeom>
          <a:solidFill>
            <a:srgbClr val="FFFFCC"/>
          </a:solidFill>
          <a:ln w="9525">
            <a:noFill/>
            <a:miter lim="800000"/>
            <a:headEnd type="none" w="sm" len="sm"/>
            <a:tailEnd type="none" w="sm" len="sm"/>
          </a:ln>
        </p:spPr>
        <p:txBody>
          <a:bodyPr>
            <a:spAutoFit/>
          </a:bodyPr>
          <a:lstStyle/>
          <a:p>
            <a:pPr eaLnBrk="0" hangingPunct="0"/>
            <a:r>
              <a:rPr lang="tr-TR" sz="2300" b="1" i="1">
                <a:solidFill>
                  <a:srgbClr val="000000"/>
                </a:solidFill>
                <a:latin typeface="Comic Sans MS" pitchFamily="66" charset="0"/>
              </a:rPr>
              <a:t>Bir genç, babasıyla kırlarda dolaşırken kozasından çıkmaya çabalayan bir kelebek görürler. Kelebek, kozanın lifleri arasından sıyrılmaya çabalamaktadır. Baba, hemen kelebeğin yardımına koşar ve dikkatli bir şekilde kozanın liflerini sıyırıverir. Lifleri açar ve kelebeğin pek zorlanmadan kozadan çıkmasını sağlar. Ancak kelebek kozadan kolaylıkla çıkmasına rağmen uçamaz. Biraz çırpınır ve yerinde kalır. Çünkü kelebek kendini liflerden kurtarma çabası sırasında aslında kaslarını  geliştirmekte, kendini ayakta tutacak, güçlü kılacak , uçmaya hazırlayacak hareketleri öğrenmektedir. Baba, lifleri sıyırmakla kelebeğe iyilik yapmamıştır. Kelebeğin güçlenmesine engel olmuştur. Kelebek hiçbir zaman özgürlüğü tadamamış, gerçekten uçamamıştır.</a:t>
            </a:r>
            <a:r>
              <a:rPr lang="tr-TR" sz="2300" i="1">
                <a:solidFill>
                  <a:srgbClr val="000000"/>
                </a:solidFill>
                <a:latin typeface="Comic Sans MS" pitchFamily="66" charset="0"/>
              </a:rPr>
              <a:t> </a:t>
            </a:r>
          </a:p>
        </p:txBody>
      </p:sp>
      <p:sp>
        <p:nvSpPr>
          <p:cNvPr id="60419" name="Text Box 3"/>
          <p:cNvSpPr txBox="1">
            <a:spLocks noChangeArrowheads="1"/>
          </p:cNvSpPr>
          <p:nvPr/>
        </p:nvSpPr>
        <p:spPr bwMode="auto">
          <a:xfrm>
            <a:off x="457200" y="152400"/>
            <a:ext cx="2457450" cy="457200"/>
          </a:xfrm>
          <a:prstGeom prst="rect">
            <a:avLst/>
          </a:prstGeom>
          <a:noFill/>
          <a:ln w="9525">
            <a:noFill/>
            <a:miter lim="800000"/>
            <a:headEnd type="none" w="sm" len="sm"/>
            <a:tailEnd type="none" w="sm" len="sm"/>
          </a:ln>
        </p:spPr>
        <p:txBody>
          <a:bodyPr wrap="none">
            <a:spAutoFit/>
          </a:bodyPr>
          <a:lstStyle/>
          <a:p>
            <a:pPr algn="ctr" eaLnBrk="0" hangingPunct="0"/>
            <a:r>
              <a:rPr lang="tr-TR" sz="2400" b="1">
                <a:solidFill>
                  <a:srgbClr val="000000"/>
                </a:solidFill>
                <a:latin typeface="Impact" pitchFamily="34" charset="0"/>
              </a:rPr>
              <a:t>KOZADAN KELEBEĞE</a:t>
            </a:r>
          </a:p>
        </p:txBody>
      </p:sp>
    </p:spTree>
  </p:cSld>
  <p:clrMapOvr>
    <a:masterClrMapping/>
  </p:clrMapOv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457200" y="274638"/>
            <a:ext cx="8435975" cy="1143000"/>
          </a:xfrm>
        </p:spPr>
        <p:txBody>
          <a:bodyPr/>
          <a:lstStyle/>
          <a:p>
            <a:pPr eaLnBrk="1" hangingPunct="1"/>
            <a:r>
              <a:rPr lang="tr-TR" sz="2400" b="1" smtClean="0">
                <a:solidFill>
                  <a:schemeClr val="accent2"/>
                </a:solidFill>
              </a:rPr>
              <a:t>Anne ve Babanın Kavga veya Tartı</a:t>
            </a:r>
            <a:r>
              <a:rPr lang="tr-TR" sz="2400" smtClean="0">
                <a:solidFill>
                  <a:schemeClr val="accent2"/>
                </a:solidFill>
              </a:rPr>
              <a:t>ş</a:t>
            </a:r>
            <a:r>
              <a:rPr lang="tr-TR" sz="2400" b="1" smtClean="0">
                <a:solidFill>
                  <a:schemeClr val="accent2"/>
                </a:solidFill>
              </a:rPr>
              <a:t>malarını Çocuklarının Yanında Yapması İle Okul Ba</a:t>
            </a:r>
            <a:r>
              <a:rPr lang="tr-TR" sz="2400" smtClean="0">
                <a:solidFill>
                  <a:schemeClr val="accent2"/>
                </a:solidFill>
              </a:rPr>
              <a:t>ş</a:t>
            </a:r>
            <a:r>
              <a:rPr lang="tr-TR" sz="2400" b="1" smtClean="0">
                <a:solidFill>
                  <a:schemeClr val="accent2"/>
                </a:solidFill>
              </a:rPr>
              <a:t>arısı Arasındaki İli</a:t>
            </a:r>
            <a:r>
              <a:rPr lang="tr-TR" sz="2400" smtClean="0">
                <a:solidFill>
                  <a:schemeClr val="accent2"/>
                </a:solidFill>
              </a:rPr>
              <a:t>ş</a:t>
            </a:r>
            <a:r>
              <a:rPr lang="tr-TR" sz="2400" b="1" smtClean="0">
                <a:solidFill>
                  <a:schemeClr val="accent2"/>
                </a:solidFill>
              </a:rPr>
              <a:t>ki</a:t>
            </a:r>
          </a:p>
        </p:txBody>
      </p:sp>
      <p:pic>
        <p:nvPicPr>
          <p:cNvPr id="20483" name="Picture 5"/>
          <p:cNvPicPr>
            <a:picLocks noGrp="1" noChangeAspect="1" noChangeArrowheads="1"/>
          </p:cNvPicPr>
          <p:nvPr>
            <p:ph type="body" idx="1"/>
          </p:nvPr>
        </p:nvPicPr>
        <p:blipFill>
          <a:blip r:embed="rId2" cstate="print"/>
          <a:srcRect/>
          <a:stretch>
            <a:fillRect/>
          </a:stretch>
        </p:blipFill>
        <p:spPr>
          <a:xfrm>
            <a:off x="684213" y="1601788"/>
            <a:ext cx="7920037" cy="4951412"/>
          </a:xfrm>
          <a:noFill/>
        </p:spPr>
      </p:pic>
    </p:spTree>
  </p:cSld>
  <p:clrMapOvr>
    <a:masterClrMapping/>
  </p:clrMapOvr>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tr-TR" sz="2400" b="1" smtClean="0">
                <a:solidFill>
                  <a:schemeClr val="accent2"/>
                </a:solidFill>
              </a:rPr>
              <a:t>Babanın Ak</a:t>
            </a:r>
            <a:r>
              <a:rPr lang="tr-TR" sz="2400" smtClean="0">
                <a:solidFill>
                  <a:schemeClr val="accent2"/>
                </a:solidFill>
              </a:rPr>
              <a:t>ş</a:t>
            </a:r>
            <a:r>
              <a:rPr lang="tr-TR" sz="2400" b="1" smtClean="0">
                <a:solidFill>
                  <a:schemeClr val="accent2"/>
                </a:solidFill>
              </a:rPr>
              <a:t>amları Zamanını Geçirme </a:t>
            </a:r>
            <a:r>
              <a:rPr lang="tr-TR" sz="2400" smtClean="0">
                <a:solidFill>
                  <a:schemeClr val="accent2"/>
                </a:solidFill>
              </a:rPr>
              <a:t>Ş</a:t>
            </a:r>
            <a:r>
              <a:rPr lang="tr-TR" sz="2400" b="1" smtClean="0">
                <a:solidFill>
                  <a:schemeClr val="accent2"/>
                </a:solidFill>
              </a:rPr>
              <a:t>ekli İle </a:t>
            </a:r>
            <a:br>
              <a:rPr lang="tr-TR" sz="2400" b="1" smtClean="0">
                <a:solidFill>
                  <a:schemeClr val="accent2"/>
                </a:solidFill>
              </a:rPr>
            </a:br>
            <a:r>
              <a:rPr lang="tr-TR" sz="2400" b="1" smtClean="0">
                <a:solidFill>
                  <a:schemeClr val="accent2"/>
                </a:solidFill>
              </a:rPr>
              <a:t>Okul Ba</a:t>
            </a:r>
            <a:r>
              <a:rPr lang="tr-TR" sz="2400" smtClean="0">
                <a:solidFill>
                  <a:schemeClr val="accent2"/>
                </a:solidFill>
              </a:rPr>
              <a:t>ş</a:t>
            </a:r>
            <a:r>
              <a:rPr lang="tr-TR" sz="2400" b="1" smtClean="0">
                <a:solidFill>
                  <a:schemeClr val="accent2"/>
                </a:solidFill>
              </a:rPr>
              <a:t>arısı Arasındaki İli</a:t>
            </a:r>
            <a:r>
              <a:rPr lang="tr-TR" sz="2400" smtClean="0">
                <a:solidFill>
                  <a:schemeClr val="accent2"/>
                </a:solidFill>
              </a:rPr>
              <a:t>ş</a:t>
            </a:r>
            <a:r>
              <a:rPr lang="tr-TR" sz="2400" b="1" smtClean="0">
                <a:solidFill>
                  <a:schemeClr val="accent2"/>
                </a:solidFill>
              </a:rPr>
              <a:t>ki</a:t>
            </a:r>
          </a:p>
        </p:txBody>
      </p:sp>
      <p:pic>
        <p:nvPicPr>
          <p:cNvPr id="21507" name="Picture 4"/>
          <p:cNvPicPr>
            <a:picLocks noGrp="1" noChangeAspect="1" noChangeArrowheads="1"/>
          </p:cNvPicPr>
          <p:nvPr>
            <p:ph type="body" idx="1"/>
          </p:nvPr>
        </p:nvPicPr>
        <p:blipFill>
          <a:blip r:embed="rId2" cstate="print"/>
          <a:srcRect/>
          <a:stretch>
            <a:fillRect/>
          </a:stretch>
        </p:blipFill>
        <p:spPr>
          <a:xfrm>
            <a:off x="827088" y="1620838"/>
            <a:ext cx="7848600" cy="4697412"/>
          </a:xfrm>
          <a:noFill/>
        </p:spPr>
      </p:pic>
    </p:spTree>
  </p:cSld>
  <p:clrMapOvr>
    <a:masterClrMapping/>
  </p:clrMapOvr>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tr-TR" sz="2400" b="1" smtClean="0">
                <a:solidFill>
                  <a:schemeClr val="accent2"/>
                </a:solidFill>
              </a:rPr>
              <a:t>Ö</a:t>
            </a:r>
            <a:r>
              <a:rPr lang="tr-TR" sz="2400" smtClean="0">
                <a:solidFill>
                  <a:schemeClr val="accent2"/>
                </a:solidFill>
              </a:rPr>
              <a:t>ğ</a:t>
            </a:r>
            <a:r>
              <a:rPr lang="tr-TR" sz="2400" b="1" smtClean="0">
                <a:solidFill>
                  <a:schemeClr val="accent2"/>
                </a:solidFill>
              </a:rPr>
              <a:t>rencinin Ailesinden Olumsuz Ele</a:t>
            </a:r>
            <a:r>
              <a:rPr lang="tr-TR" sz="2400" smtClean="0">
                <a:solidFill>
                  <a:schemeClr val="accent2"/>
                </a:solidFill>
              </a:rPr>
              <a:t>ş</a:t>
            </a:r>
            <a:r>
              <a:rPr lang="tr-TR" sz="2400" b="1" smtClean="0">
                <a:solidFill>
                  <a:schemeClr val="accent2"/>
                </a:solidFill>
              </a:rPr>
              <a:t>tiri Alması İle </a:t>
            </a:r>
            <a:br>
              <a:rPr lang="tr-TR" sz="2400" b="1" smtClean="0">
                <a:solidFill>
                  <a:schemeClr val="accent2"/>
                </a:solidFill>
              </a:rPr>
            </a:br>
            <a:r>
              <a:rPr lang="tr-TR" sz="2400" b="1" smtClean="0">
                <a:solidFill>
                  <a:schemeClr val="accent2"/>
                </a:solidFill>
              </a:rPr>
              <a:t>Okul Ba</a:t>
            </a:r>
            <a:r>
              <a:rPr lang="tr-TR" sz="2400" smtClean="0">
                <a:solidFill>
                  <a:schemeClr val="accent2"/>
                </a:solidFill>
              </a:rPr>
              <a:t>ş</a:t>
            </a:r>
            <a:r>
              <a:rPr lang="tr-TR" sz="2400" b="1" smtClean="0">
                <a:solidFill>
                  <a:schemeClr val="accent2"/>
                </a:solidFill>
              </a:rPr>
              <a:t>arısı Arasındaki İli</a:t>
            </a:r>
            <a:r>
              <a:rPr lang="tr-TR" sz="2400" smtClean="0">
                <a:solidFill>
                  <a:schemeClr val="accent2"/>
                </a:solidFill>
              </a:rPr>
              <a:t>ş</a:t>
            </a:r>
            <a:r>
              <a:rPr lang="tr-TR" sz="2400" b="1" smtClean="0">
                <a:solidFill>
                  <a:schemeClr val="accent2"/>
                </a:solidFill>
              </a:rPr>
              <a:t>ki</a:t>
            </a:r>
          </a:p>
        </p:txBody>
      </p:sp>
      <p:pic>
        <p:nvPicPr>
          <p:cNvPr id="22531" name="Picture 4"/>
          <p:cNvPicPr>
            <a:picLocks noGrp="1" noChangeAspect="1" noChangeArrowheads="1"/>
          </p:cNvPicPr>
          <p:nvPr>
            <p:ph type="body" idx="1"/>
          </p:nvPr>
        </p:nvPicPr>
        <p:blipFill>
          <a:blip r:embed="rId2" cstate="print"/>
          <a:srcRect/>
          <a:stretch>
            <a:fillRect/>
          </a:stretch>
        </p:blipFill>
        <p:spPr>
          <a:xfrm>
            <a:off x="611188" y="1492250"/>
            <a:ext cx="7921625" cy="4740275"/>
          </a:xfrm>
          <a:noFill/>
        </p:spPr>
      </p:pic>
    </p:spTree>
  </p:cSld>
  <p:clrMapOvr>
    <a:masterClrMapping/>
  </p:clrMapOv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468313" y="981075"/>
            <a:ext cx="3168651" cy="4608513"/>
          </a:xfrm>
        </p:spPr>
        <p:txBody>
          <a:bodyPr/>
          <a:lstStyle/>
          <a:p>
            <a:pPr algn="ctr" eaLnBrk="1" hangingPunct="1">
              <a:buFontTx/>
              <a:buNone/>
            </a:pPr>
            <a:r>
              <a:rPr lang="tr-TR" sz="8000" smtClean="0">
                <a:latin typeface="Comic Sans MS" pitchFamily="66" charset="0"/>
              </a:rPr>
              <a:t> </a:t>
            </a:r>
            <a:r>
              <a:rPr lang="tr-TR" sz="22000" smtClean="0">
                <a:solidFill>
                  <a:srgbClr val="FF0000"/>
                </a:solidFill>
                <a:latin typeface="Comic Sans MS" pitchFamily="66" charset="0"/>
              </a:rPr>
              <a:t>Ö</a:t>
            </a:r>
          </a:p>
        </p:txBody>
      </p:sp>
      <p:sp>
        <p:nvSpPr>
          <p:cNvPr id="34821" name="Rectangle 5"/>
          <p:cNvSpPr>
            <a:spLocks noChangeArrowheads="1"/>
          </p:cNvSpPr>
          <p:nvPr/>
        </p:nvSpPr>
        <p:spPr bwMode="auto">
          <a:xfrm>
            <a:off x="1979613" y="1989138"/>
            <a:ext cx="1296987" cy="2116137"/>
          </a:xfrm>
          <a:prstGeom prst="rect">
            <a:avLst/>
          </a:prstGeom>
          <a:noFill/>
          <a:ln w="9525">
            <a:noFill/>
            <a:miter lim="800000"/>
            <a:headEnd/>
            <a:tailEnd/>
          </a:ln>
        </p:spPr>
        <p:txBody>
          <a:bodyPr/>
          <a:lstStyle/>
          <a:p>
            <a:pPr marL="342900" indent="-342900" algn="ctr">
              <a:spcBef>
                <a:spcPct val="20000"/>
              </a:spcBef>
            </a:pPr>
            <a:r>
              <a:rPr lang="tr-TR" sz="8000">
                <a:solidFill>
                  <a:srgbClr val="FF0000"/>
                </a:solidFill>
                <a:latin typeface="Comic Sans MS" pitchFamily="66" charset="0"/>
              </a:rPr>
              <a:t>n</a:t>
            </a:r>
          </a:p>
        </p:txBody>
      </p:sp>
      <p:sp>
        <p:nvSpPr>
          <p:cNvPr id="34822" name="Rectangle 6"/>
          <p:cNvSpPr>
            <a:spLocks noChangeArrowheads="1"/>
          </p:cNvSpPr>
          <p:nvPr/>
        </p:nvSpPr>
        <p:spPr bwMode="auto">
          <a:xfrm>
            <a:off x="2411413" y="1844675"/>
            <a:ext cx="1728787" cy="2592388"/>
          </a:xfrm>
          <a:prstGeom prst="rect">
            <a:avLst/>
          </a:prstGeom>
          <a:noFill/>
          <a:ln w="9525">
            <a:noFill/>
            <a:miter lim="800000"/>
            <a:headEnd/>
            <a:tailEnd/>
          </a:ln>
        </p:spPr>
        <p:txBody>
          <a:bodyPr/>
          <a:lstStyle/>
          <a:p>
            <a:pPr marL="342900" indent="-342900" algn="ctr">
              <a:spcBef>
                <a:spcPct val="20000"/>
              </a:spcBef>
            </a:pPr>
            <a:r>
              <a:rPr lang="tr-TR" sz="10000">
                <a:latin typeface="Comic Sans MS" pitchFamily="66" charset="0"/>
              </a:rPr>
              <a:t> </a:t>
            </a:r>
            <a:r>
              <a:rPr lang="tr-TR" sz="11500">
                <a:solidFill>
                  <a:srgbClr val="FF0000"/>
                </a:solidFill>
                <a:latin typeface="Comic Sans MS" pitchFamily="66" charset="0"/>
              </a:rPr>
              <a:t>E</a:t>
            </a:r>
          </a:p>
        </p:txBody>
      </p:sp>
      <p:sp>
        <p:nvSpPr>
          <p:cNvPr id="34823" name="Rectangle 7"/>
          <p:cNvSpPr>
            <a:spLocks noChangeArrowheads="1"/>
          </p:cNvSpPr>
          <p:nvPr/>
        </p:nvSpPr>
        <p:spPr bwMode="auto">
          <a:xfrm>
            <a:off x="3419475" y="2276475"/>
            <a:ext cx="1800225" cy="2043113"/>
          </a:xfrm>
          <a:prstGeom prst="rect">
            <a:avLst/>
          </a:prstGeom>
          <a:noFill/>
          <a:ln w="9525">
            <a:noFill/>
            <a:miter lim="800000"/>
            <a:headEnd/>
            <a:tailEnd/>
          </a:ln>
        </p:spPr>
        <p:txBody>
          <a:bodyPr/>
          <a:lstStyle/>
          <a:p>
            <a:pPr marL="342900" indent="-342900" algn="ctr">
              <a:spcBef>
                <a:spcPct val="20000"/>
              </a:spcBef>
            </a:pPr>
            <a:r>
              <a:rPr lang="tr-TR" sz="10000">
                <a:latin typeface="Comic Sans MS" pitchFamily="66" charset="0"/>
              </a:rPr>
              <a:t> </a:t>
            </a:r>
            <a:r>
              <a:rPr lang="tr-TR" sz="10000">
                <a:solidFill>
                  <a:srgbClr val="FF0000"/>
                </a:solidFill>
                <a:latin typeface="Comic Sans MS" pitchFamily="66" charset="0"/>
              </a:rPr>
              <a:t>R</a:t>
            </a:r>
          </a:p>
        </p:txBody>
      </p:sp>
      <p:sp>
        <p:nvSpPr>
          <p:cNvPr id="34824" name="Rectangle 8"/>
          <p:cNvSpPr>
            <a:spLocks noChangeArrowheads="1"/>
          </p:cNvSpPr>
          <p:nvPr/>
        </p:nvSpPr>
        <p:spPr bwMode="auto">
          <a:xfrm>
            <a:off x="4067175" y="1773238"/>
            <a:ext cx="1728788" cy="1539875"/>
          </a:xfrm>
          <a:prstGeom prst="rect">
            <a:avLst/>
          </a:prstGeom>
          <a:noFill/>
          <a:ln w="9525">
            <a:noFill/>
            <a:miter lim="800000"/>
            <a:headEnd/>
            <a:tailEnd/>
          </a:ln>
        </p:spPr>
        <p:txBody>
          <a:bodyPr/>
          <a:lstStyle/>
          <a:p>
            <a:pPr marL="342900" indent="-342900" algn="ctr">
              <a:spcBef>
                <a:spcPct val="20000"/>
              </a:spcBef>
            </a:pPr>
            <a:r>
              <a:rPr lang="tr-TR" sz="10000">
                <a:latin typeface="Comic Sans MS" pitchFamily="66" charset="0"/>
              </a:rPr>
              <a:t> </a:t>
            </a:r>
            <a:r>
              <a:rPr lang="tr-TR" sz="10000">
                <a:solidFill>
                  <a:srgbClr val="FF0000"/>
                </a:solidFill>
                <a:latin typeface="Comic Sans MS" pitchFamily="66" charset="0"/>
              </a:rPr>
              <a:t>i</a:t>
            </a:r>
          </a:p>
        </p:txBody>
      </p:sp>
      <p:sp>
        <p:nvSpPr>
          <p:cNvPr id="34825" name="Rectangle 9"/>
          <p:cNvSpPr>
            <a:spLocks noChangeArrowheads="1"/>
          </p:cNvSpPr>
          <p:nvPr/>
        </p:nvSpPr>
        <p:spPr bwMode="auto">
          <a:xfrm>
            <a:off x="4859338" y="1341438"/>
            <a:ext cx="1944687" cy="2016125"/>
          </a:xfrm>
          <a:prstGeom prst="rect">
            <a:avLst/>
          </a:prstGeom>
          <a:noFill/>
          <a:ln w="9525">
            <a:noFill/>
            <a:miter lim="800000"/>
            <a:headEnd/>
            <a:tailEnd/>
          </a:ln>
        </p:spPr>
        <p:txBody>
          <a:bodyPr/>
          <a:lstStyle/>
          <a:p>
            <a:pPr marL="342900" indent="-342900" algn="ctr">
              <a:spcBef>
                <a:spcPct val="20000"/>
              </a:spcBef>
            </a:pPr>
            <a:r>
              <a:rPr lang="tr-TR" sz="10000">
                <a:latin typeface="Comic Sans MS" pitchFamily="66" charset="0"/>
              </a:rPr>
              <a:t> </a:t>
            </a:r>
            <a:r>
              <a:rPr lang="tr-TR" sz="17000">
                <a:solidFill>
                  <a:srgbClr val="FF0000"/>
                </a:solidFill>
                <a:latin typeface="Comic Sans MS" pitchFamily="66" charset="0"/>
              </a:rPr>
              <a:t>L</a:t>
            </a:r>
          </a:p>
        </p:txBody>
      </p:sp>
      <p:sp>
        <p:nvSpPr>
          <p:cNvPr id="34826" name="Rectangle 10"/>
          <p:cNvSpPr>
            <a:spLocks noChangeArrowheads="1"/>
          </p:cNvSpPr>
          <p:nvPr/>
        </p:nvSpPr>
        <p:spPr bwMode="auto">
          <a:xfrm>
            <a:off x="6011863" y="1412875"/>
            <a:ext cx="1944687" cy="2016125"/>
          </a:xfrm>
          <a:prstGeom prst="rect">
            <a:avLst/>
          </a:prstGeom>
          <a:noFill/>
          <a:ln w="9525">
            <a:noFill/>
            <a:miter lim="800000"/>
            <a:headEnd/>
            <a:tailEnd/>
          </a:ln>
        </p:spPr>
        <p:txBody>
          <a:bodyPr/>
          <a:lstStyle/>
          <a:p>
            <a:pPr marL="342900" indent="-342900" algn="ctr">
              <a:spcBef>
                <a:spcPct val="20000"/>
              </a:spcBef>
            </a:pPr>
            <a:r>
              <a:rPr lang="tr-TR" sz="10000">
                <a:latin typeface="Comic Sans MS" pitchFamily="66" charset="0"/>
              </a:rPr>
              <a:t> </a:t>
            </a:r>
            <a:r>
              <a:rPr lang="tr-TR" sz="15000">
                <a:solidFill>
                  <a:srgbClr val="FF0000"/>
                </a:solidFill>
                <a:latin typeface="Comic Sans MS" pitchFamily="66" charset="0"/>
              </a:rPr>
              <a:t>e</a:t>
            </a:r>
          </a:p>
        </p:txBody>
      </p:sp>
      <p:sp>
        <p:nvSpPr>
          <p:cNvPr id="34827" name="Rectangle 11"/>
          <p:cNvSpPr>
            <a:spLocks noChangeArrowheads="1"/>
          </p:cNvSpPr>
          <p:nvPr/>
        </p:nvSpPr>
        <p:spPr bwMode="auto">
          <a:xfrm>
            <a:off x="7199313" y="1773238"/>
            <a:ext cx="1944687" cy="2016125"/>
          </a:xfrm>
          <a:prstGeom prst="rect">
            <a:avLst/>
          </a:prstGeom>
          <a:noFill/>
          <a:ln w="9525">
            <a:noFill/>
            <a:miter lim="800000"/>
            <a:headEnd/>
            <a:tailEnd/>
          </a:ln>
        </p:spPr>
        <p:txBody>
          <a:bodyPr/>
          <a:lstStyle/>
          <a:p>
            <a:pPr marL="342900" indent="-342900" algn="ctr">
              <a:spcBef>
                <a:spcPct val="20000"/>
              </a:spcBef>
            </a:pPr>
            <a:r>
              <a:rPr lang="tr-TR" sz="10000">
                <a:latin typeface="Comic Sans MS" pitchFamily="66" charset="0"/>
              </a:rPr>
              <a:t> </a:t>
            </a:r>
            <a:r>
              <a:rPr lang="tr-TR" sz="15000">
                <a:solidFill>
                  <a:srgbClr val="FF0000"/>
                </a:solidFill>
                <a:latin typeface="Comic Sans MS" pitchFamily="66" charset="0"/>
              </a:rPr>
              <a:t>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500"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4819">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4822"/>
                                        </p:tgtEl>
                                        <p:attrNameLst>
                                          <p:attrName>style.visibility</p:attrName>
                                        </p:attrNameLst>
                                      </p:cBhvr>
                                      <p:to>
                                        <p:strVal val="visible"/>
                                      </p:to>
                                    </p:set>
                                    <p:anim calcmode="lin" valueType="num">
                                      <p:cBhvr additive="base">
                                        <p:cTn id="11" dur="500" fill="hold"/>
                                        <p:tgtEl>
                                          <p:spTgt spid="34822"/>
                                        </p:tgtEl>
                                        <p:attrNameLst>
                                          <p:attrName>ppt_x</p:attrName>
                                        </p:attrNameLst>
                                      </p:cBhvr>
                                      <p:tavLst>
                                        <p:tav tm="0">
                                          <p:val>
                                            <p:strVal val="#ppt_x"/>
                                          </p:val>
                                        </p:tav>
                                        <p:tav tm="100000">
                                          <p:val>
                                            <p:strVal val="#ppt_x"/>
                                          </p:val>
                                        </p:tav>
                                      </p:tavLst>
                                    </p:anim>
                                    <p:anim calcmode="lin" valueType="num">
                                      <p:cBhvr additive="base">
                                        <p:cTn id="12" dur="500" fill="hold"/>
                                        <p:tgtEl>
                                          <p:spTgt spid="3482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34821"/>
                                        </p:tgtEl>
                                        <p:attrNameLst>
                                          <p:attrName>style.visibility</p:attrName>
                                        </p:attrNameLst>
                                      </p:cBhvr>
                                      <p:to>
                                        <p:strVal val="visible"/>
                                      </p:to>
                                    </p:set>
                                    <p:anim calcmode="lin" valueType="num">
                                      <p:cBhvr additive="base">
                                        <p:cTn id="15" dur="500" fill="hold"/>
                                        <p:tgtEl>
                                          <p:spTgt spid="34821"/>
                                        </p:tgtEl>
                                        <p:attrNameLst>
                                          <p:attrName>ppt_x</p:attrName>
                                        </p:attrNameLst>
                                      </p:cBhvr>
                                      <p:tavLst>
                                        <p:tav tm="0">
                                          <p:val>
                                            <p:strVal val="#ppt_x"/>
                                          </p:val>
                                        </p:tav>
                                        <p:tav tm="100000">
                                          <p:val>
                                            <p:strVal val="#ppt_x"/>
                                          </p:val>
                                        </p:tav>
                                      </p:tavLst>
                                    </p:anim>
                                    <p:anim calcmode="lin" valueType="num">
                                      <p:cBhvr additive="base">
                                        <p:cTn id="16" dur="500" fill="hold"/>
                                        <p:tgtEl>
                                          <p:spTgt spid="3482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34824"/>
                                        </p:tgtEl>
                                        <p:attrNameLst>
                                          <p:attrName>style.visibility</p:attrName>
                                        </p:attrNameLst>
                                      </p:cBhvr>
                                      <p:to>
                                        <p:strVal val="visible"/>
                                      </p:to>
                                    </p:set>
                                    <p:anim calcmode="lin" valueType="num">
                                      <p:cBhvr additive="base">
                                        <p:cTn id="19" dur="500" fill="hold"/>
                                        <p:tgtEl>
                                          <p:spTgt spid="34824"/>
                                        </p:tgtEl>
                                        <p:attrNameLst>
                                          <p:attrName>ppt_x</p:attrName>
                                        </p:attrNameLst>
                                      </p:cBhvr>
                                      <p:tavLst>
                                        <p:tav tm="0">
                                          <p:val>
                                            <p:strVal val="#ppt_x"/>
                                          </p:val>
                                        </p:tav>
                                        <p:tav tm="100000">
                                          <p:val>
                                            <p:strVal val="#ppt_x"/>
                                          </p:val>
                                        </p:tav>
                                      </p:tavLst>
                                    </p:anim>
                                    <p:anim calcmode="lin" valueType="num">
                                      <p:cBhvr additive="base">
                                        <p:cTn id="20" dur="500" fill="hold"/>
                                        <p:tgtEl>
                                          <p:spTgt spid="3482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34823"/>
                                        </p:tgtEl>
                                        <p:attrNameLst>
                                          <p:attrName>style.visibility</p:attrName>
                                        </p:attrNameLst>
                                      </p:cBhvr>
                                      <p:to>
                                        <p:strVal val="visible"/>
                                      </p:to>
                                    </p:set>
                                    <p:anim calcmode="lin" valueType="num">
                                      <p:cBhvr additive="base">
                                        <p:cTn id="23" dur="500" fill="hold"/>
                                        <p:tgtEl>
                                          <p:spTgt spid="34823"/>
                                        </p:tgtEl>
                                        <p:attrNameLst>
                                          <p:attrName>ppt_x</p:attrName>
                                        </p:attrNameLst>
                                      </p:cBhvr>
                                      <p:tavLst>
                                        <p:tav tm="0">
                                          <p:val>
                                            <p:strVal val="#ppt_x"/>
                                          </p:val>
                                        </p:tav>
                                        <p:tav tm="100000">
                                          <p:val>
                                            <p:strVal val="#ppt_x"/>
                                          </p:val>
                                        </p:tav>
                                      </p:tavLst>
                                    </p:anim>
                                    <p:anim calcmode="lin" valueType="num">
                                      <p:cBhvr additive="base">
                                        <p:cTn id="24" dur="500" fill="hold"/>
                                        <p:tgtEl>
                                          <p:spTgt spid="3482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34825"/>
                                        </p:tgtEl>
                                        <p:attrNameLst>
                                          <p:attrName>style.visibility</p:attrName>
                                        </p:attrNameLst>
                                      </p:cBhvr>
                                      <p:to>
                                        <p:strVal val="visible"/>
                                      </p:to>
                                    </p:set>
                                    <p:anim calcmode="lin" valueType="num">
                                      <p:cBhvr additive="base">
                                        <p:cTn id="27" dur="500" fill="hold"/>
                                        <p:tgtEl>
                                          <p:spTgt spid="34825"/>
                                        </p:tgtEl>
                                        <p:attrNameLst>
                                          <p:attrName>ppt_x</p:attrName>
                                        </p:attrNameLst>
                                      </p:cBhvr>
                                      <p:tavLst>
                                        <p:tav tm="0">
                                          <p:val>
                                            <p:strVal val="#ppt_x"/>
                                          </p:val>
                                        </p:tav>
                                        <p:tav tm="100000">
                                          <p:val>
                                            <p:strVal val="#ppt_x"/>
                                          </p:val>
                                        </p:tav>
                                      </p:tavLst>
                                    </p:anim>
                                    <p:anim calcmode="lin" valueType="num">
                                      <p:cBhvr additive="base">
                                        <p:cTn id="28" dur="500" fill="hold"/>
                                        <p:tgtEl>
                                          <p:spTgt spid="3482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4827"/>
                                        </p:tgtEl>
                                        <p:attrNameLst>
                                          <p:attrName>style.visibility</p:attrName>
                                        </p:attrNameLst>
                                      </p:cBhvr>
                                      <p:to>
                                        <p:strVal val="visible"/>
                                      </p:to>
                                    </p:set>
                                    <p:anim calcmode="lin" valueType="num">
                                      <p:cBhvr additive="base">
                                        <p:cTn id="31" dur="500" fill="hold"/>
                                        <p:tgtEl>
                                          <p:spTgt spid="34827"/>
                                        </p:tgtEl>
                                        <p:attrNameLst>
                                          <p:attrName>ppt_x</p:attrName>
                                        </p:attrNameLst>
                                      </p:cBhvr>
                                      <p:tavLst>
                                        <p:tav tm="0">
                                          <p:val>
                                            <p:strVal val="#ppt_x"/>
                                          </p:val>
                                        </p:tav>
                                        <p:tav tm="100000">
                                          <p:val>
                                            <p:strVal val="#ppt_x"/>
                                          </p:val>
                                        </p:tav>
                                      </p:tavLst>
                                    </p:anim>
                                    <p:anim calcmode="lin" valueType="num">
                                      <p:cBhvr additive="base">
                                        <p:cTn id="32" dur="500" fill="hold"/>
                                        <p:tgtEl>
                                          <p:spTgt spid="3482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4826"/>
                                        </p:tgtEl>
                                        <p:attrNameLst>
                                          <p:attrName>style.visibility</p:attrName>
                                        </p:attrNameLst>
                                      </p:cBhvr>
                                      <p:to>
                                        <p:strVal val="visible"/>
                                      </p:to>
                                    </p:set>
                                    <p:anim calcmode="lin" valueType="num">
                                      <p:cBhvr additive="base">
                                        <p:cTn id="35" dur="500" fill="hold"/>
                                        <p:tgtEl>
                                          <p:spTgt spid="34826"/>
                                        </p:tgtEl>
                                        <p:attrNameLst>
                                          <p:attrName>ppt_x</p:attrName>
                                        </p:attrNameLst>
                                      </p:cBhvr>
                                      <p:tavLst>
                                        <p:tav tm="0">
                                          <p:val>
                                            <p:strVal val="#ppt_x"/>
                                          </p:val>
                                        </p:tav>
                                        <p:tav tm="100000">
                                          <p:val>
                                            <p:strVal val="#ppt_x"/>
                                          </p:val>
                                        </p:tav>
                                      </p:tavLst>
                                    </p:anim>
                                    <p:anim calcmode="lin" valueType="num">
                                      <p:cBhvr additive="base">
                                        <p:cTn id="36" dur="500" fill="hold"/>
                                        <p:tgtEl>
                                          <p:spTgt spid="34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p:bldP spid="34821" grpId="0"/>
      <p:bldP spid="34822" grpId="0"/>
      <p:bldP spid="34823" grpId="0"/>
      <p:bldP spid="34824" grpId="0"/>
      <p:bldP spid="34825" grpId="0"/>
      <p:bldP spid="34826" grpId="0"/>
      <p:bldP spid="34827"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0" y="260350"/>
            <a:ext cx="9144000" cy="1296988"/>
          </a:xfrm>
          <a:solidFill>
            <a:srgbClr val="0000FF"/>
          </a:solidFill>
        </p:spPr>
        <p:txBody>
          <a:bodyPr/>
          <a:lstStyle/>
          <a:p>
            <a:pPr eaLnBrk="1" hangingPunct="1"/>
            <a:r>
              <a:rPr lang="tr-TR" sz="4000" b="1" smtClean="0">
                <a:solidFill>
                  <a:schemeClr val="accent2"/>
                </a:solidFill>
              </a:rPr>
              <a:t/>
            </a:r>
            <a:br>
              <a:rPr lang="tr-TR" sz="4000" b="1" smtClean="0">
                <a:solidFill>
                  <a:schemeClr val="accent2"/>
                </a:solidFill>
              </a:rPr>
            </a:br>
            <a:r>
              <a:rPr lang="tr-TR" sz="4000" b="1" smtClean="0">
                <a:solidFill>
                  <a:schemeClr val="bg1"/>
                </a:solidFill>
              </a:rPr>
              <a:t>Ondan beklediğiniz davranışları sergileyin.</a:t>
            </a:r>
            <a:br>
              <a:rPr lang="tr-TR" sz="4000" b="1" smtClean="0">
                <a:solidFill>
                  <a:schemeClr val="bg1"/>
                </a:solidFill>
              </a:rPr>
            </a:br>
            <a:endParaRPr lang="tr-TR" sz="4000" b="1" smtClean="0">
              <a:solidFill>
                <a:schemeClr val="bg1"/>
              </a:solidFill>
            </a:endParaRPr>
          </a:p>
        </p:txBody>
      </p:sp>
      <p:sp>
        <p:nvSpPr>
          <p:cNvPr id="45059" name="Rectangle 3"/>
          <p:cNvSpPr>
            <a:spLocks noGrp="1" noChangeArrowheads="1"/>
          </p:cNvSpPr>
          <p:nvPr>
            <p:ph type="body" idx="1"/>
          </p:nvPr>
        </p:nvSpPr>
        <p:spPr>
          <a:xfrm>
            <a:off x="179388" y="1989138"/>
            <a:ext cx="8964612" cy="4525962"/>
          </a:xfrm>
          <a:solidFill>
            <a:srgbClr val="FEE8FB"/>
          </a:solidFill>
        </p:spPr>
        <p:txBody>
          <a:bodyPr/>
          <a:lstStyle/>
          <a:p>
            <a:pPr eaLnBrk="1" hangingPunct="1">
              <a:buFontTx/>
              <a:buNone/>
            </a:pPr>
            <a:endParaRPr lang="tr-TR" sz="2800" b="1" smtClean="0">
              <a:solidFill>
                <a:schemeClr val="accent2"/>
              </a:solidFill>
            </a:endParaRPr>
          </a:p>
          <a:p>
            <a:pPr eaLnBrk="1" hangingPunct="1">
              <a:buFontTx/>
              <a:buNone/>
            </a:pPr>
            <a:r>
              <a:rPr lang="tr-TR" sz="2800" b="1" smtClean="0">
                <a:solidFill>
                  <a:schemeClr val="accent2"/>
                </a:solidFill>
              </a:rPr>
              <a:t>Mometazon furoat sistemik olarak etkin olmayan</a:t>
            </a:r>
          </a:p>
          <a:p>
            <a:pPr eaLnBrk="1" hangingPunct="1">
              <a:buFontTx/>
              <a:buNone/>
            </a:pPr>
            <a:r>
              <a:rPr lang="tr-TR" sz="2800" b="1" smtClean="0">
                <a:solidFill>
                  <a:schemeClr val="accent2"/>
                </a:solidFill>
              </a:rPr>
              <a:t>dozlarda lokal olarak antienflamatuvar özellikleri</a:t>
            </a:r>
          </a:p>
          <a:p>
            <a:pPr eaLnBrk="1" hangingPunct="1">
              <a:buFontTx/>
              <a:buNone/>
            </a:pPr>
            <a:r>
              <a:rPr lang="tr-TR" sz="2800" b="1" smtClean="0">
                <a:solidFill>
                  <a:schemeClr val="accent2"/>
                </a:solidFill>
              </a:rPr>
              <a:t>olan bir topikal glikokortikosteroiddir. Muhtemelen</a:t>
            </a:r>
          </a:p>
          <a:p>
            <a:pPr eaLnBrk="1" hangingPunct="1">
              <a:buFontTx/>
              <a:buNone/>
            </a:pPr>
            <a:r>
              <a:rPr lang="tr-TR" sz="2800" b="1" smtClean="0">
                <a:solidFill>
                  <a:schemeClr val="accent2"/>
                </a:solidFill>
              </a:rPr>
              <a:t>mometazon furoatın antialerjik ve antienflamatuvar</a:t>
            </a:r>
          </a:p>
          <a:p>
            <a:pPr eaLnBrk="1" hangingPunct="1">
              <a:buFontTx/>
              <a:buNone/>
            </a:pPr>
            <a:r>
              <a:rPr lang="tr-TR" sz="2800" b="1" smtClean="0">
                <a:solidFill>
                  <a:schemeClr val="accent2"/>
                </a:solidFill>
              </a:rPr>
              <a:t>etkilerinin mekanizması alerjik reaksiyonların</a:t>
            </a:r>
          </a:p>
          <a:p>
            <a:pPr eaLnBrk="1" hangingPunct="1">
              <a:buFontTx/>
              <a:buNone/>
            </a:pPr>
            <a:r>
              <a:rPr lang="tr-TR" sz="2800" b="1" smtClean="0">
                <a:solidFill>
                  <a:schemeClr val="accent2"/>
                </a:solidFill>
              </a:rPr>
              <a:t>medyatörlerini inhibe etmesine dayanır.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5059">
                                            <p:bg/>
                                          </p:spTgt>
                                        </p:tgtEl>
                                        <p:attrNameLst>
                                          <p:attrName>style.visibility</p:attrName>
                                        </p:attrNameLst>
                                      </p:cBhvr>
                                      <p:to>
                                        <p:strVal val="visible"/>
                                      </p:to>
                                    </p:set>
                                    <p:anim calcmode="lin" valueType="num">
                                      <p:cBhvr additive="base">
                                        <p:cTn id="11" dur="500" fill="hold"/>
                                        <p:tgtEl>
                                          <p:spTgt spid="45059">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45059">
                                            <p:bg/>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5059">
                                            <p:txEl>
                                              <p:pRg st="1" end="1"/>
                                            </p:txEl>
                                          </p:spTgt>
                                        </p:tgtEl>
                                        <p:attrNameLst>
                                          <p:attrName>style.visibility</p:attrName>
                                        </p:attrNameLst>
                                      </p:cBhvr>
                                      <p:to>
                                        <p:strVal val="visible"/>
                                      </p:to>
                                    </p:set>
                                    <p:anim calcmode="lin" valueType="num">
                                      <p:cBhvr additive="base">
                                        <p:cTn id="15" dur="500" fill="hold"/>
                                        <p:tgtEl>
                                          <p:spTgt spid="45059">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5059">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059">
                                            <p:txEl>
                                              <p:pRg st="2" end="2"/>
                                            </p:txEl>
                                          </p:spTgt>
                                        </p:tgtEl>
                                        <p:attrNameLst>
                                          <p:attrName>style.visibility</p:attrName>
                                        </p:attrNameLst>
                                      </p:cBhvr>
                                      <p:to>
                                        <p:strVal val="visible"/>
                                      </p:to>
                                    </p:set>
                                    <p:anim calcmode="lin" valueType="num">
                                      <p:cBhvr additive="base">
                                        <p:cTn id="19" dur="500" fill="hold"/>
                                        <p:tgtEl>
                                          <p:spTgt spid="45059">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5059">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5059">
                                            <p:txEl>
                                              <p:pRg st="3" end="3"/>
                                            </p:txEl>
                                          </p:spTgt>
                                        </p:tgtEl>
                                        <p:attrNameLst>
                                          <p:attrName>style.visibility</p:attrName>
                                        </p:attrNameLst>
                                      </p:cBhvr>
                                      <p:to>
                                        <p:strVal val="visible"/>
                                      </p:to>
                                    </p:set>
                                    <p:anim calcmode="lin" valueType="num">
                                      <p:cBhvr additive="base">
                                        <p:cTn id="23" dur="500" fill="hold"/>
                                        <p:tgtEl>
                                          <p:spTgt spid="45059">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45059">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5059">
                                            <p:txEl>
                                              <p:pRg st="4" end="4"/>
                                            </p:txEl>
                                          </p:spTgt>
                                        </p:tgtEl>
                                        <p:attrNameLst>
                                          <p:attrName>style.visibility</p:attrName>
                                        </p:attrNameLst>
                                      </p:cBhvr>
                                      <p:to>
                                        <p:strVal val="visible"/>
                                      </p:to>
                                    </p:set>
                                    <p:anim calcmode="lin" valueType="num">
                                      <p:cBhvr additive="base">
                                        <p:cTn id="27" dur="500" fill="hold"/>
                                        <p:tgtEl>
                                          <p:spTgt spid="45059">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45059">
                                            <p:txEl>
                                              <p:pRg st="4" end="4"/>
                                            </p:txEl>
                                          </p:spTgt>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5059">
                                            <p:txEl>
                                              <p:pRg st="5" end="5"/>
                                            </p:txEl>
                                          </p:spTgt>
                                        </p:tgtEl>
                                        <p:attrNameLst>
                                          <p:attrName>style.visibility</p:attrName>
                                        </p:attrNameLst>
                                      </p:cBhvr>
                                      <p:to>
                                        <p:strVal val="visible"/>
                                      </p:to>
                                    </p:set>
                                    <p:anim calcmode="lin" valueType="num">
                                      <p:cBhvr additive="base">
                                        <p:cTn id="31" dur="500" fill="hold"/>
                                        <p:tgtEl>
                                          <p:spTgt spid="45059">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5059">
                                            <p:txEl>
                                              <p:pRg st="5" end="5"/>
                                            </p:txEl>
                                          </p:spTgt>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5059">
                                            <p:txEl>
                                              <p:pRg st="6" end="6"/>
                                            </p:txEl>
                                          </p:spTgt>
                                        </p:tgtEl>
                                        <p:attrNameLst>
                                          <p:attrName>style.visibility</p:attrName>
                                        </p:attrNameLst>
                                      </p:cBhvr>
                                      <p:to>
                                        <p:strVal val="visible"/>
                                      </p:to>
                                    </p:set>
                                    <p:anim calcmode="lin" valueType="num">
                                      <p:cBhvr additive="base">
                                        <p:cTn id="35" dur="500" fill="hold"/>
                                        <p:tgtEl>
                                          <p:spTgt spid="45059">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5059">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58" grpId="0" animBg="1"/>
      <p:bldP spid="45059" grpId="0" build="p"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0" y="188913"/>
            <a:ext cx="9144000" cy="1143000"/>
          </a:xfrm>
          <a:solidFill>
            <a:srgbClr val="0000FF"/>
          </a:solidFill>
        </p:spPr>
        <p:txBody>
          <a:bodyPr/>
          <a:lstStyle/>
          <a:p>
            <a:pPr eaLnBrk="1" hangingPunct="1"/>
            <a:r>
              <a:rPr lang="tr-TR" sz="4000" b="1" smtClean="0">
                <a:solidFill>
                  <a:schemeClr val="accent2"/>
                </a:solidFill>
              </a:rPr>
              <a:t/>
            </a:r>
            <a:br>
              <a:rPr lang="tr-TR" sz="4000" b="1" smtClean="0">
                <a:solidFill>
                  <a:schemeClr val="accent2"/>
                </a:solidFill>
              </a:rPr>
            </a:br>
            <a:r>
              <a:rPr lang="tr-TR" sz="4000" b="1" smtClean="0">
                <a:solidFill>
                  <a:schemeClr val="bg1"/>
                </a:solidFill>
              </a:rPr>
              <a:t>Gelişim dönemine uygun sorumluluklar verin.</a:t>
            </a:r>
            <a:br>
              <a:rPr lang="tr-TR" sz="4000" b="1" smtClean="0">
                <a:solidFill>
                  <a:schemeClr val="bg1"/>
                </a:solidFill>
              </a:rPr>
            </a:br>
            <a:endParaRPr lang="tr-TR" sz="4000" b="1" smtClean="0">
              <a:solidFill>
                <a:schemeClr val="bg1"/>
              </a:solidFill>
            </a:endParaRPr>
          </a:p>
        </p:txBody>
      </p:sp>
      <p:pic>
        <p:nvPicPr>
          <p:cNvPr id="46084" name="Picture 4" descr="dünya1"/>
          <p:cNvPicPr>
            <a:picLocks noChangeAspect="1" noChangeArrowheads="1"/>
          </p:cNvPicPr>
          <p:nvPr/>
        </p:nvPicPr>
        <p:blipFill>
          <a:blip r:embed="rId2" cstate="print"/>
          <a:srcRect/>
          <a:stretch>
            <a:fillRect/>
          </a:stretch>
        </p:blipFill>
        <p:spPr bwMode="auto">
          <a:xfrm>
            <a:off x="1619250" y="1484313"/>
            <a:ext cx="2260600" cy="2492375"/>
          </a:xfrm>
          <a:prstGeom prst="rect">
            <a:avLst/>
          </a:prstGeom>
          <a:noFill/>
          <a:ln w="9525">
            <a:noFill/>
            <a:miter lim="800000"/>
            <a:headEnd/>
            <a:tailEnd/>
          </a:ln>
        </p:spPr>
      </p:pic>
      <p:pic>
        <p:nvPicPr>
          <p:cNvPr id="46085" name="Picture 5" descr="kasa3"/>
          <p:cNvPicPr>
            <a:picLocks noChangeAspect="1" noChangeArrowheads="1"/>
          </p:cNvPicPr>
          <p:nvPr/>
        </p:nvPicPr>
        <p:blipFill>
          <a:blip r:embed="rId3" cstate="print"/>
          <a:srcRect/>
          <a:stretch>
            <a:fillRect/>
          </a:stretch>
        </p:blipFill>
        <p:spPr bwMode="auto">
          <a:xfrm>
            <a:off x="4787900" y="1484313"/>
            <a:ext cx="2774950" cy="2081212"/>
          </a:xfrm>
          <a:prstGeom prst="rect">
            <a:avLst/>
          </a:prstGeom>
          <a:noFill/>
          <a:ln w="9525">
            <a:noFill/>
            <a:miter lim="800000"/>
            <a:headEnd/>
            <a:tailEnd/>
          </a:ln>
        </p:spPr>
      </p:pic>
      <p:pic>
        <p:nvPicPr>
          <p:cNvPr id="46086" name="Picture 6" descr="yangın"/>
          <p:cNvPicPr>
            <a:picLocks noChangeAspect="1" noChangeArrowheads="1"/>
          </p:cNvPicPr>
          <p:nvPr/>
        </p:nvPicPr>
        <p:blipFill>
          <a:blip r:embed="rId4" cstate="print"/>
          <a:srcRect/>
          <a:stretch>
            <a:fillRect/>
          </a:stretch>
        </p:blipFill>
        <p:spPr bwMode="auto">
          <a:xfrm>
            <a:off x="2195513" y="4149725"/>
            <a:ext cx="1579562" cy="2370138"/>
          </a:xfrm>
          <a:prstGeom prst="rect">
            <a:avLst/>
          </a:prstGeom>
          <a:noFill/>
          <a:ln w="9525">
            <a:noFill/>
            <a:miter lim="800000"/>
            <a:headEnd/>
            <a:tailEnd/>
          </a:ln>
        </p:spPr>
      </p:pic>
      <p:pic>
        <p:nvPicPr>
          <p:cNvPr id="46087" name="Picture 7" descr="fırın"/>
          <p:cNvPicPr>
            <a:picLocks noChangeAspect="1" noChangeArrowheads="1"/>
          </p:cNvPicPr>
          <p:nvPr/>
        </p:nvPicPr>
        <p:blipFill>
          <a:blip r:embed="rId5" cstate="print"/>
          <a:srcRect/>
          <a:stretch>
            <a:fillRect/>
          </a:stretch>
        </p:blipFill>
        <p:spPr bwMode="auto">
          <a:xfrm>
            <a:off x="4643438" y="4221163"/>
            <a:ext cx="3116262" cy="2074862"/>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 calcmode="lin" valueType="num">
                                      <p:cBhvr additive="base">
                                        <p:cTn id="7" dur="500" fill="hold"/>
                                        <p:tgtEl>
                                          <p:spTgt spid="46082"/>
                                        </p:tgtEl>
                                        <p:attrNameLst>
                                          <p:attrName>ppt_x</p:attrName>
                                        </p:attrNameLst>
                                      </p:cBhvr>
                                      <p:tavLst>
                                        <p:tav tm="0">
                                          <p:val>
                                            <p:strVal val="0-#ppt_w/2"/>
                                          </p:val>
                                        </p:tav>
                                        <p:tav tm="100000">
                                          <p:val>
                                            <p:strVal val="#ppt_x"/>
                                          </p:val>
                                        </p:tav>
                                      </p:tavLst>
                                    </p:anim>
                                    <p:anim calcmode="lin" valueType="num">
                                      <p:cBhvr additive="base">
                                        <p:cTn id="8" dur="500" fill="hold"/>
                                        <p:tgtEl>
                                          <p:spTgt spid="46082"/>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6084"/>
                                        </p:tgtEl>
                                        <p:attrNameLst>
                                          <p:attrName>style.visibility</p:attrName>
                                        </p:attrNameLst>
                                      </p:cBhvr>
                                      <p:to>
                                        <p:strVal val="visible"/>
                                      </p:to>
                                    </p:set>
                                    <p:anim calcmode="lin" valueType="num">
                                      <p:cBhvr additive="base">
                                        <p:cTn id="11" dur="500" fill="hold"/>
                                        <p:tgtEl>
                                          <p:spTgt spid="46084"/>
                                        </p:tgtEl>
                                        <p:attrNameLst>
                                          <p:attrName>ppt_x</p:attrName>
                                        </p:attrNameLst>
                                      </p:cBhvr>
                                      <p:tavLst>
                                        <p:tav tm="0">
                                          <p:val>
                                            <p:strVal val="#ppt_x"/>
                                          </p:val>
                                        </p:tav>
                                        <p:tav tm="100000">
                                          <p:val>
                                            <p:strVal val="#ppt_x"/>
                                          </p:val>
                                        </p:tav>
                                      </p:tavLst>
                                    </p:anim>
                                    <p:anim calcmode="lin" valueType="num">
                                      <p:cBhvr additive="base">
                                        <p:cTn id="12" dur="500" fill="hold"/>
                                        <p:tgtEl>
                                          <p:spTgt spid="46084"/>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6085"/>
                                        </p:tgtEl>
                                        <p:attrNameLst>
                                          <p:attrName>style.visibility</p:attrName>
                                        </p:attrNameLst>
                                      </p:cBhvr>
                                      <p:to>
                                        <p:strVal val="visible"/>
                                      </p:to>
                                    </p:set>
                                    <p:anim calcmode="lin" valueType="num">
                                      <p:cBhvr additive="base">
                                        <p:cTn id="15" dur="500" fill="hold"/>
                                        <p:tgtEl>
                                          <p:spTgt spid="46085"/>
                                        </p:tgtEl>
                                        <p:attrNameLst>
                                          <p:attrName>ppt_x</p:attrName>
                                        </p:attrNameLst>
                                      </p:cBhvr>
                                      <p:tavLst>
                                        <p:tav tm="0">
                                          <p:val>
                                            <p:strVal val="#ppt_x"/>
                                          </p:val>
                                        </p:tav>
                                        <p:tav tm="100000">
                                          <p:val>
                                            <p:strVal val="#ppt_x"/>
                                          </p:val>
                                        </p:tav>
                                      </p:tavLst>
                                    </p:anim>
                                    <p:anim calcmode="lin" valueType="num">
                                      <p:cBhvr additive="base">
                                        <p:cTn id="16" dur="500" fill="hold"/>
                                        <p:tgtEl>
                                          <p:spTgt spid="46085"/>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6086"/>
                                        </p:tgtEl>
                                        <p:attrNameLst>
                                          <p:attrName>style.visibility</p:attrName>
                                        </p:attrNameLst>
                                      </p:cBhvr>
                                      <p:to>
                                        <p:strVal val="visible"/>
                                      </p:to>
                                    </p:set>
                                    <p:anim calcmode="lin" valueType="num">
                                      <p:cBhvr additive="base">
                                        <p:cTn id="19" dur="500" fill="hold"/>
                                        <p:tgtEl>
                                          <p:spTgt spid="46086"/>
                                        </p:tgtEl>
                                        <p:attrNameLst>
                                          <p:attrName>ppt_x</p:attrName>
                                        </p:attrNameLst>
                                      </p:cBhvr>
                                      <p:tavLst>
                                        <p:tav tm="0">
                                          <p:val>
                                            <p:strVal val="#ppt_x"/>
                                          </p:val>
                                        </p:tav>
                                        <p:tav tm="100000">
                                          <p:val>
                                            <p:strVal val="#ppt_x"/>
                                          </p:val>
                                        </p:tav>
                                      </p:tavLst>
                                    </p:anim>
                                    <p:anim calcmode="lin" valueType="num">
                                      <p:cBhvr additive="base">
                                        <p:cTn id="20" dur="500" fill="hold"/>
                                        <p:tgtEl>
                                          <p:spTgt spid="46086"/>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6087"/>
                                        </p:tgtEl>
                                        <p:attrNameLst>
                                          <p:attrName>style.visibility</p:attrName>
                                        </p:attrNameLst>
                                      </p:cBhvr>
                                      <p:to>
                                        <p:strVal val="visible"/>
                                      </p:to>
                                    </p:set>
                                    <p:anim calcmode="lin" valueType="num">
                                      <p:cBhvr additive="base">
                                        <p:cTn id="23" dur="500" fill="hold"/>
                                        <p:tgtEl>
                                          <p:spTgt spid="46087"/>
                                        </p:tgtEl>
                                        <p:attrNameLst>
                                          <p:attrName>ppt_x</p:attrName>
                                        </p:attrNameLst>
                                      </p:cBhvr>
                                      <p:tavLst>
                                        <p:tav tm="0">
                                          <p:val>
                                            <p:strVal val="#ppt_x"/>
                                          </p:val>
                                        </p:tav>
                                        <p:tav tm="100000">
                                          <p:val>
                                            <p:strVal val="#ppt_x"/>
                                          </p:val>
                                        </p:tav>
                                      </p:tavLst>
                                    </p:anim>
                                    <p:anim calcmode="lin" valueType="num">
                                      <p:cBhvr additive="base">
                                        <p:cTn id="24" dur="500" fill="hold"/>
                                        <p:tgtEl>
                                          <p:spTgt spid="4608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0" y="260350"/>
            <a:ext cx="9144000" cy="1143000"/>
          </a:xfrm>
          <a:solidFill>
            <a:srgbClr val="0000FF"/>
          </a:solidFill>
        </p:spPr>
        <p:txBody>
          <a:bodyPr/>
          <a:lstStyle/>
          <a:p>
            <a:pPr eaLnBrk="1" hangingPunct="1"/>
            <a:r>
              <a:rPr lang="tr-TR" sz="4000" b="1" smtClean="0">
                <a:solidFill>
                  <a:schemeClr val="accent2"/>
                </a:solidFill>
              </a:rPr>
              <a:t/>
            </a:r>
            <a:br>
              <a:rPr lang="tr-TR" sz="4000" b="1" smtClean="0">
                <a:solidFill>
                  <a:schemeClr val="accent2"/>
                </a:solidFill>
              </a:rPr>
            </a:br>
            <a:r>
              <a:rPr lang="tr-TR" sz="4000" b="1" smtClean="0">
                <a:solidFill>
                  <a:schemeClr val="bg1"/>
                </a:solidFill>
              </a:rPr>
              <a:t>Ödüller rüşvete dönüşmesin.</a:t>
            </a:r>
            <a:br>
              <a:rPr lang="tr-TR" sz="4000" b="1" smtClean="0">
                <a:solidFill>
                  <a:schemeClr val="bg1"/>
                </a:solidFill>
              </a:rPr>
            </a:br>
            <a:endParaRPr lang="tr-TR" sz="4000" b="1" smtClean="0">
              <a:solidFill>
                <a:schemeClr val="bg1"/>
              </a:solidFill>
            </a:endParaRPr>
          </a:p>
        </p:txBody>
      </p:sp>
      <p:sp>
        <p:nvSpPr>
          <p:cNvPr id="49155" name="Rectangle 3"/>
          <p:cNvSpPr>
            <a:spLocks noGrp="1" noChangeArrowheads="1"/>
          </p:cNvSpPr>
          <p:nvPr>
            <p:ph type="body" idx="1"/>
          </p:nvPr>
        </p:nvSpPr>
        <p:spPr>
          <a:xfrm>
            <a:off x="539750" y="2205038"/>
            <a:ext cx="8229600" cy="3484562"/>
          </a:xfrm>
        </p:spPr>
        <p:txBody>
          <a:bodyPr/>
          <a:lstStyle/>
          <a:p>
            <a:pPr eaLnBrk="1" hangingPunct="1">
              <a:buFontTx/>
              <a:buNone/>
            </a:pPr>
            <a:r>
              <a:rPr lang="tr-TR" sz="8000" b="1" smtClean="0">
                <a:solidFill>
                  <a:schemeClr val="accent2"/>
                </a:solidFill>
                <a:latin typeface="Comic Sans MS" pitchFamily="66" charset="0"/>
              </a:rPr>
              <a:t>Param var anne. Teşekkürler!</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9154"/>
                                        </p:tgtEl>
                                        <p:attrNameLst>
                                          <p:attrName>style.visibility</p:attrName>
                                        </p:attrNameLst>
                                      </p:cBhvr>
                                      <p:to>
                                        <p:strVal val="visible"/>
                                      </p:to>
                                    </p:set>
                                    <p:anim calcmode="lin" valueType="num">
                                      <p:cBhvr additive="base">
                                        <p:cTn id="7" dur="500" fill="hold"/>
                                        <p:tgtEl>
                                          <p:spTgt spid="49154"/>
                                        </p:tgtEl>
                                        <p:attrNameLst>
                                          <p:attrName>ppt_x</p:attrName>
                                        </p:attrNameLst>
                                      </p:cBhvr>
                                      <p:tavLst>
                                        <p:tav tm="0">
                                          <p:val>
                                            <p:strVal val="0-#ppt_w/2"/>
                                          </p:val>
                                        </p:tav>
                                        <p:tav tm="100000">
                                          <p:val>
                                            <p:strVal val="#ppt_x"/>
                                          </p:val>
                                        </p:tav>
                                      </p:tavLst>
                                    </p:anim>
                                    <p:anim calcmode="lin" valueType="num">
                                      <p:cBhvr additive="base">
                                        <p:cTn id="8" dur="500" fill="hold"/>
                                        <p:tgtEl>
                                          <p:spTgt spid="49154"/>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9155">
                                            <p:txEl>
                                              <p:pRg st="0" end="0"/>
                                            </p:txEl>
                                          </p:spTgt>
                                        </p:tgtEl>
                                        <p:attrNameLst>
                                          <p:attrName>style.visibility</p:attrName>
                                        </p:attrNameLst>
                                      </p:cBhvr>
                                      <p:to>
                                        <p:strVal val="visible"/>
                                      </p:to>
                                    </p:set>
                                    <p:anim calcmode="lin" valueType="num">
                                      <p:cBhvr additive="base">
                                        <p:cTn id="11" dur="500" fill="hold"/>
                                        <p:tgtEl>
                                          <p:spTgt spid="49155">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915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4" grpId="0" animBg="1"/>
      <p:bldP spid="49155" grpId="0" build="p"/>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2" name="Rectangle 4"/>
          <p:cNvSpPr>
            <a:spLocks noChangeArrowheads="1"/>
          </p:cNvSpPr>
          <p:nvPr/>
        </p:nvSpPr>
        <p:spPr bwMode="auto">
          <a:xfrm>
            <a:off x="0" y="260350"/>
            <a:ext cx="9144000" cy="1143000"/>
          </a:xfrm>
          <a:prstGeom prst="rect">
            <a:avLst/>
          </a:prstGeom>
          <a:solidFill>
            <a:srgbClr val="0000FF"/>
          </a:solidFill>
          <a:ln w="9525">
            <a:noFill/>
            <a:miter lim="800000"/>
            <a:headEnd/>
            <a:tailEnd/>
          </a:ln>
        </p:spPr>
        <p:txBody>
          <a:bodyPr anchor="ctr"/>
          <a:lstStyle/>
          <a:p>
            <a:pPr algn="ctr"/>
            <a:r>
              <a:rPr lang="tr-TR" sz="4000" b="1">
                <a:solidFill>
                  <a:schemeClr val="bg1"/>
                </a:solidFill>
              </a:rPr>
              <a:t>Eleştirileriniz yapıcı olsun.</a:t>
            </a:r>
          </a:p>
        </p:txBody>
      </p:sp>
      <p:sp>
        <p:nvSpPr>
          <p:cNvPr id="53253" name="Rectangle 5"/>
          <p:cNvSpPr>
            <a:spLocks noChangeArrowheads="1"/>
          </p:cNvSpPr>
          <p:nvPr/>
        </p:nvSpPr>
        <p:spPr bwMode="auto">
          <a:xfrm>
            <a:off x="395288" y="1700213"/>
            <a:ext cx="8229600" cy="4392612"/>
          </a:xfrm>
          <a:prstGeom prst="rect">
            <a:avLst/>
          </a:prstGeom>
          <a:noFill/>
          <a:ln w="9525">
            <a:noFill/>
            <a:miter lim="800000"/>
            <a:headEnd/>
            <a:tailEnd/>
          </a:ln>
        </p:spPr>
        <p:txBody>
          <a:bodyPr/>
          <a:lstStyle/>
          <a:p>
            <a:pPr marL="342900" indent="-342900" algn="ctr">
              <a:spcBef>
                <a:spcPct val="20000"/>
              </a:spcBef>
            </a:pPr>
            <a:r>
              <a:rPr lang="tr-TR" sz="4800" b="1">
                <a:solidFill>
                  <a:schemeClr val="accent2"/>
                </a:solidFill>
                <a:latin typeface="Comic Sans MS" pitchFamily="66" charset="0"/>
              </a:rPr>
              <a:t> </a:t>
            </a:r>
            <a:r>
              <a:rPr lang="tr-TR" sz="8000" b="1">
                <a:solidFill>
                  <a:schemeClr val="accent2"/>
                </a:solidFill>
                <a:latin typeface="Comic Sans MS" pitchFamily="66" charset="0"/>
              </a:rPr>
              <a:t>“Hiç” </a:t>
            </a:r>
          </a:p>
          <a:p>
            <a:pPr marL="342900" indent="-342900" algn="ctr">
              <a:spcBef>
                <a:spcPct val="20000"/>
              </a:spcBef>
            </a:pPr>
            <a:r>
              <a:rPr lang="tr-TR" sz="8000" b="1">
                <a:solidFill>
                  <a:schemeClr val="accent2"/>
                </a:solidFill>
                <a:latin typeface="Comic Sans MS" pitchFamily="66" charset="0"/>
              </a:rPr>
              <a:t>yerine </a:t>
            </a:r>
          </a:p>
          <a:p>
            <a:pPr marL="342900" indent="-342900" algn="ctr">
              <a:spcBef>
                <a:spcPct val="20000"/>
              </a:spcBef>
            </a:pPr>
            <a:r>
              <a:rPr lang="tr-TR" sz="8000" b="1">
                <a:solidFill>
                  <a:schemeClr val="accent2"/>
                </a:solidFill>
                <a:latin typeface="Comic Sans MS" pitchFamily="66" charset="0"/>
              </a:rPr>
              <a:t>“Biraz daha”</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3252"/>
                                        </p:tgtEl>
                                        <p:attrNameLst>
                                          <p:attrName>style.visibility</p:attrName>
                                        </p:attrNameLst>
                                      </p:cBhvr>
                                      <p:to>
                                        <p:strVal val="visible"/>
                                      </p:to>
                                    </p:set>
                                    <p:anim calcmode="lin" valueType="num">
                                      <p:cBhvr additive="base">
                                        <p:cTn id="7" dur="500" fill="hold"/>
                                        <p:tgtEl>
                                          <p:spTgt spid="53252"/>
                                        </p:tgtEl>
                                        <p:attrNameLst>
                                          <p:attrName>ppt_x</p:attrName>
                                        </p:attrNameLst>
                                      </p:cBhvr>
                                      <p:tavLst>
                                        <p:tav tm="0">
                                          <p:val>
                                            <p:strVal val="0-#ppt_w/2"/>
                                          </p:val>
                                        </p:tav>
                                        <p:tav tm="100000">
                                          <p:val>
                                            <p:strVal val="#ppt_x"/>
                                          </p:val>
                                        </p:tav>
                                      </p:tavLst>
                                    </p:anim>
                                    <p:anim calcmode="lin" valueType="num">
                                      <p:cBhvr additive="base">
                                        <p:cTn id="8" dur="500" fill="hold"/>
                                        <p:tgtEl>
                                          <p:spTgt spid="5325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3253">
                                            <p:txEl>
                                              <p:pRg st="0" end="0"/>
                                            </p:txEl>
                                          </p:spTgt>
                                        </p:tgtEl>
                                        <p:attrNameLst>
                                          <p:attrName>style.visibility</p:attrName>
                                        </p:attrNameLst>
                                      </p:cBhvr>
                                      <p:to>
                                        <p:strVal val="visible"/>
                                      </p:to>
                                    </p:set>
                                    <p:anim calcmode="lin" valueType="num">
                                      <p:cBhvr additive="base">
                                        <p:cTn id="11" dur="500" fill="hold"/>
                                        <p:tgtEl>
                                          <p:spTgt spid="5325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3253">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3253">
                                            <p:txEl>
                                              <p:pRg st="1" end="1"/>
                                            </p:txEl>
                                          </p:spTgt>
                                        </p:tgtEl>
                                        <p:attrNameLst>
                                          <p:attrName>style.visibility</p:attrName>
                                        </p:attrNameLst>
                                      </p:cBhvr>
                                      <p:to>
                                        <p:strVal val="visible"/>
                                      </p:to>
                                    </p:set>
                                    <p:anim calcmode="lin" valueType="num">
                                      <p:cBhvr additive="base">
                                        <p:cTn id="15" dur="500" fill="hold"/>
                                        <p:tgtEl>
                                          <p:spTgt spid="53253">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3253">
                                            <p:txEl>
                                              <p:pRg st="1" end="1"/>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3253">
                                            <p:txEl>
                                              <p:pRg st="2" end="2"/>
                                            </p:txEl>
                                          </p:spTgt>
                                        </p:tgtEl>
                                        <p:attrNameLst>
                                          <p:attrName>style.visibility</p:attrName>
                                        </p:attrNameLst>
                                      </p:cBhvr>
                                      <p:to>
                                        <p:strVal val="visible"/>
                                      </p:to>
                                    </p:set>
                                    <p:anim calcmode="lin" valueType="num">
                                      <p:cBhvr additive="base">
                                        <p:cTn id="19" dur="500" fill="hold"/>
                                        <p:tgtEl>
                                          <p:spTgt spid="5325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325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2" grpId="0" animBg="1"/>
      <p:bldP spid="53253" grpId="0"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ChangeArrowheads="1"/>
          </p:cNvSpPr>
          <p:nvPr/>
        </p:nvSpPr>
        <p:spPr bwMode="auto">
          <a:xfrm>
            <a:off x="0" y="260350"/>
            <a:ext cx="9144000" cy="1143000"/>
          </a:xfrm>
          <a:prstGeom prst="rect">
            <a:avLst/>
          </a:prstGeom>
          <a:solidFill>
            <a:srgbClr val="0000FF"/>
          </a:solidFill>
          <a:ln w="9525">
            <a:noFill/>
            <a:miter lim="800000"/>
            <a:headEnd/>
            <a:tailEnd/>
          </a:ln>
        </p:spPr>
        <p:txBody>
          <a:bodyPr anchor="ctr"/>
          <a:lstStyle/>
          <a:p>
            <a:pPr algn="ctr"/>
            <a:r>
              <a:rPr lang="tr-TR" sz="4000" b="1">
                <a:solidFill>
                  <a:schemeClr val="bg1"/>
                </a:solidFill>
              </a:rPr>
              <a:t>Olumsuz yönermeler kullanmayın.</a:t>
            </a:r>
          </a:p>
        </p:txBody>
      </p:sp>
      <p:sp>
        <p:nvSpPr>
          <p:cNvPr id="60419" name="Rectangle 3"/>
          <p:cNvSpPr>
            <a:spLocks noChangeArrowheads="1"/>
          </p:cNvSpPr>
          <p:nvPr/>
        </p:nvSpPr>
        <p:spPr bwMode="auto">
          <a:xfrm>
            <a:off x="0" y="1628775"/>
            <a:ext cx="8459788" cy="5229225"/>
          </a:xfrm>
          <a:prstGeom prst="rect">
            <a:avLst/>
          </a:prstGeom>
          <a:noFill/>
          <a:ln w="9525">
            <a:noFill/>
            <a:miter lim="800000"/>
            <a:headEnd/>
            <a:tailEnd/>
          </a:ln>
        </p:spPr>
        <p:txBody>
          <a:bodyPr/>
          <a:lstStyle/>
          <a:p>
            <a:pPr marL="342900" indent="-342900" algn="ctr">
              <a:spcBef>
                <a:spcPct val="20000"/>
              </a:spcBef>
            </a:pPr>
            <a:r>
              <a:rPr lang="tr-TR" sz="4800" b="1">
                <a:solidFill>
                  <a:schemeClr val="accent2"/>
                </a:solidFill>
                <a:latin typeface="Comic Sans MS" pitchFamily="66" charset="0"/>
              </a:rPr>
              <a:t> </a:t>
            </a:r>
            <a:r>
              <a:rPr lang="tr-TR" sz="8000" b="1">
                <a:solidFill>
                  <a:schemeClr val="accent2"/>
                </a:solidFill>
                <a:latin typeface="Comic Sans MS" pitchFamily="66" charset="0"/>
              </a:rPr>
              <a:t>Su üzerinde yüzen buz küplerini düşünmeyin.</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0418"/>
                                        </p:tgtEl>
                                        <p:attrNameLst>
                                          <p:attrName>style.visibility</p:attrName>
                                        </p:attrNameLst>
                                      </p:cBhvr>
                                      <p:to>
                                        <p:strVal val="visible"/>
                                      </p:to>
                                    </p:set>
                                    <p:anim calcmode="lin" valueType="num">
                                      <p:cBhvr additive="base">
                                        <p:cTn id="7" dur="500" fill="hold"/>
                                        <p:tgtEl>
                                          <p:spTgt spid="60418"/>
                                        </p:tgtEl>
                                        <p:attrNameLst>
                                          <p:attrName>ppt_x</p:attrName>
                                        </p:attrNameLst>
                                      </p:cBhvr>
                                      <p:tavLst>
                                        <p:tav tm="0">
                                          <p:val>
                                            <p:strVal val="0-#ppt_w/2"/>
                                          </p:val>
                                        </p:tav>
                                        <p:tav tm="100000">
                                          <p:val>
                                            <p:strVal val="#ppt_x"/>
                                          </p:val>
                                        </p:tav>
                                      </p:tavLst>
                                    </p:anim>
                                    <p:anim calcmode="lin" valueType="num">
                                      <p:cBhvr additive="base">
                                        <p:cTn id="8" dur="500" fill="hold"/>
                                        <p:tgtEl>
                                          <p:spTgt spid="6041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0419">
                                            <p:txEl>
                                              <p:pRg st="0" end="0"/>
                                            </p:txEl>
                                          </p:spTgt>
                                        </p:tgtEl>
                                        <p:attrNameLst>
                                          <p:attrName>style.visibility</p:attrName>
                                        </p:attrNameLst>
                                      </p:cBhvr>
                                      <p:to>
                                        <p:strVal val="visible"/>
                                      </p:to>
                                    </p:set>
                                    <p:anim calcmode="lin" valueType="num">
                                      <p:cBhvr additive="base">
                                        <p:cTn id="11" dur="500" fill="hold"/>
                                        <p:tgtEl>
                                          <p:spTgt spid="6041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04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8" grpId="0" animBg="1"/>
      <p:bldP spid="60419" grpId="0" build="p"/>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0" y="274638"/>
            <a:ext cx="9144000" cy="1143000"/>
          </a:xfrm>
          <a:solidFill>
            <a:srgbClr val="0000FF"/>
          </a:solidFill>
        </p:spPr>
        <p:txBody>
          <a:bodyPr/>
          <a:lstStyle/>
          <a:p>
            <a:pPr eaLnBrk="1" hangingPunct="1"/>
            <a:r>
              <a:rPr lang="tr-TR" sz="4000" b="1" smtClean="0">
                <a:solidFill>
                  <a:schemeClr val="accent2"/>
                </a:solidFill>
              </a:rPr>
              <a:t/>
            </a:r>
            <a:br>
              <a:rPr lang="tr-TR" sz="4000" b="1" smtClean="0">
                <a:solidFill>
                  <a:schemeClr val="accent2"/>
                </a:solidFill>
              </a:rPr>
            </a:br>
            <a:r>
              <a:rPr lang="tr-TR" sz="4000" b="1" smtClean="0">
                <a:solidFill>
                  <a:schemeClr val="bg1"/>
                </a:solidFill>
              </a:rPr>
              <a:t>Duygularını yargılamayın.</a:t>
            </a:r>
            <a:br>
              <a:rPr lang="tr-TR" sz="4000" b="1" smtClean="0">
                <a:solidFill>
                  <a:schemeClr val="bg1"/>
                </a:solidFill>
              </a:rPr>
            </a:br>
            <a:endParaRPr lang="tr-TR" sz="4000" b="1" smtClean="0">
              <a:solidFill>
                <a:schemeClr val="bg1"/>
              </a:solidFill>
            </a:endParaRPr>
          </a:p>
        </p:txBody>
      </p:sp>
      <p:sp>
        <p:nvSpPr>
          <p:cNvPr id="50179" name="Rectangle 3"/>
          <p:cNvSpPr>
            <a:spLocks noGrp="1" noChangeArrowheads="1"/>
          </p:cNvSpPr>
          <p:nvPr>
            <p:ph type="body" idx="1"/>
          </p:nvPr>
        </p:nvSpPr>
        <p:spPr>
          <a:xfrm>
            <a:off x="250825" y="2133600"/>
            <a:ext cx="8229600" cy="3025775"/>
          </a:xfrm>
        </p:spPr>
        <p:txBody>
          <a:bodyPr/>
          <a:lstStyle/>
          <a:p>
            <a:pPr algn="ctr" eaLnBrk="1" hangingPunct="1">
              <a:buFontTx/>
              <a:buNone/>
            </a:pPr>
            <a:r>
              <a:rPr lang="tr-TR" sz="8000" b="1" smtClean="0">
                <a:solidFill>
                  <a:schemeClr val="accent2"/>
                </a:solidFill>
                <a:latin typeface="Comic Sans MS" pitchFamily="66" charset="0"/>
              </a:rPr>
              <a:t> “Sizce İnsan Ağlar mı?”</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0178"/>
                                        </p:tgtEl>
                                        <p:attrNameLst>
                                          <p:attrName>style.visibility</p:attrName>
                                        </p:attrNameLst>
                                      </p:cBhvr>
                                      <p:to>
                                        <p:strVal val="visible"/>
                                      </p:to>
                                    </p:set>
                                    <p:anim calcmode="lin" valueType="num">
                                      <p:cBhvr additive="base">
                                        <p:cTn id="7" dur="500" fill="hold"/>
                                        <p:tgtEl>
                                          <p:spTgt spid="50178"/>
                                        </p:tgtEl>
                                        <p:attrNameLst>
                                          <p:attrName>ppt_x</p:attrName>
                                        </p:attrNameLst>
                                      </p:cBhvr>
                                      <p:tavLst>
                                        <p:tav tm="0">
                                          <p:val>
                                            <p:strVal val="0-#ppt_w/2"/>
                                          </p:val>
                                        </p:tav>
                                        <p:tav tm="100000">
                                          <p:val>
                                            <p:strVal val="#ppt_x"/>
                                          </p:val>
                                        </p:tav>
                                      </p:tavLst>
                                    </p:anim>
                                    <p:anim calcmode="lin" valueType="num">
                                      <p:cBhvr additive="base">
                                        <p:cTn id="8" dur="500" fill="hold"/>
                                        <p:tgtEl>
                                          <p:spTgt spid="5017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0179">
                                            <p:txEl>
                                              <p:pRg st="0" end="0"/>
                                            </p:txEl>
                                          </p:spTgt>
                                        </p:tgtEl>
                                        <p:attrNameLst>
                                          <p:attrName>style.visibility</p:attrName>
                                        </p:attrNameLst>
                                      </p:cBhvr>
                                      <p:to>
                                        <p:strVal val="visible"/>
                                      </p:to>
                                    </p:set>
                                    <p:anim calcmode="lin" valueType="num">
                                      <p:cBhvr additive="base">
                                        <p:cTn id="11" dur="500" fill="hold"/>
                                        <p:tgtEl>
                                          <p:spTgt spid="5017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017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8" grpId="0" animBg="1"/>
      <p:bldP spid="50179"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258888" y="0"/>
            <a:ext cx="7162800" cy="990600"/>
          </a:xfrm>
        </p:spPr>
        <p:txBody>
          <a:bodyPr>
            <a:normAutofit/>
          </a:bodyPr>
          <a:lstStyle/>
          <a:p>
            <a:r>
              <a:rPr lang="tr-TR" sz="3600">
                <a:solidFill>
                  <a:srgbClr val="FF0000"/>
                </a:solidFill>
              </a:rPr>
              <a:t>BU AMAÇLA İLK YAPILACAK ŞEY</a:t>
            </a:r>
          </a:p>
        </p:txBody>
      </p:sp>
      <p:sp>
        <p:nvSpPr>
          <p:cNvPr id="64515" name="Rectangle 3"/>
          <p:cNvSpPr>
            <a:spLocks noGrp="1" noChangeArrowheads="1"/>
          </p:cNvSpPr>
          <p:nvPr>
            <p:ph idx="1"/>
          </p:nvPr>
        </p:nvSpPr>
        <p:spPr>
          <a:xfrm>
            <a:off x="914400" y="1052513"/>
            <a:ext cx="8229600" cy="5545137"/>
          </a:xfrm>
        </p:spPr>
        <p:txBody>
          <a:bodyPr/>
          <a:lstStyle/>
          <a:p>
            <a:pPr>
              <a:lnSpc>
                <a:spcPct val="90000"/>
              </a:lnSpc>
            </a:pPr>
            <a:r>
              <a:rPr lang="tr-TR" sz="3600" b="1"/>
              <a:t>YETERLİ SEVGİ</a:t>
            </a:r>
          </a:p>
          <a:p>
            <a:pPr>
              <a:lnSpc>
                <a:spcPct val="90000"/>
              </a:lnSpc>
            </a:pPr>
            <a:r>
              <a:rPr lang="tr-TR" sz="3600" b="1"/>
              <a:t>YETERLİ DİSİPLİN</a:t>
            </a:r>
          </a:p>
          <a:p>
            <a:pPr>
              <a:lnSpc>
                <a:spcPct val="90000"/>
              </a:lnSpc>
            </a:pPr>
            <a:r>
              <a:rPr lang="tr-TR" sz="3600" b="1"/>
              <a:t>YETERLİ HOŞGÖRÜ</a:t>
            </a:r>
          </a:p>
          <a:p>
            <a:pPr algn="ctr">
              <a:lnSpc>
                <a:spcPct val="90000"/>
              </a:lnSpc>
              <a:buFontTx/>
              <a:buNone/>
            </a:pPr>
            <a:endParaRPr lang="tr-TR" sz="3600" b="1"/>
          </a:p>
          <a:p>
            <a:pPr algn="ctr">
              <a:lnSpc>
                <a:spcPct val="90000"/>
              </a:lnSpc>
              <a:buFontTx/>
              <a:buNone/>
            </a:pPr>
            <a:r>
              <a:rPr lang="tr-TR" sz="3600" b="1"/>
              <a:t>SONUÇ:</a:t>
            </a:r>
          </a:p>
          <a:p>
            <a:pPr>
              <a:lnSpc>
                <a:spcPct val="90000"/>
              </a:lnSpc>
              <a:buFontTx/>
              <a:buNone/>
            </a:pPr>
            <a:r>
              <a:rPr lang="tr-TR" sz="3600" b="1"/>
              <a:t>İYİ İNSAN,</a:t>
            </a:r>
          </a:p>
          <a:p>
            <a:pPr>
              <a:lnSpc>
                <a:spcPct val="90000"/>
              </a:lnSpc>
              <a:buFontTx/>
              <a:buNone/>
            </a:pPr>
            <a:r>
              <a:rPr lang="tr-TR" sz="3600" b="1"/>
              <a:t>İYİ VATANDAŞ,</a:t>
            </a:r>
          </a:p>
          <a:p>
            <a:pPr>
              <a:lnSpc>
                <a:spcPct val="90000"/>
              </a:lnSpc>
              <a:buFontTx/>
              <a:buNone/>
            </a:pPr>
            <a:r>
              <a:rPr lang="tr-TR" sz="3600" b="1"/>
              <a:t>MUTLU İNSANLARDAN OLUŞAN TOPLUM…</a:t>
            </a:r>
          </a:p>
        </p:txBody>
      </p:sp>
    </p:spTree>
  </p:cSld>
  <p:clrMapOvr>
    <a:masterClrMapping/>
  </p:clrMapOv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0" y="333375"/>
            <a:ext cx="9144000" cy="1430338"/>
          </a:xfrm>
          <a:solidFill>
            <a:srgbClr val="0000FF"/>
          </a:solidFill>
        </p:spPr>
        <p:txBody>
          <a:bodyPr/>
          <a:lstStyle/>
          <a:p>
            <a:pPr eaLnBrk="1" hangingPunct="1"/>
            <a:r>
              <a:rPr lang="tr-TR" sz="4000" b="1" smtClean="0">
                <a:solidFill>
                  <a:schemeClr val="accent2"/>
                </a:solidFill>
              </a:rPr>
              <a:t/>
            </a:r>
            <a:br>
              <a:rPr lang="tr-TR" sz="4000" b="1" smtClean="0">
                <a:solidFill>
                  <a:schemeClr val="accent2"/>
                </a:solidFill>
              </a:rPr>
            </a:br>
            <a:r>
              <a:rPr lang="tr-TR" sz="4000" b="1" smtClean="0">
                <a:solidFill>
                  <a:schemeClr val="bg1"/>
                </a:solidFill>
              </a:rPr>
              <a:t>Hala öğrenen biri olduğunuzu görmesini sağlayın.</a:t>
            </a:r>
            <a:br>
              <a:rPr lang="tr-TR" sz="4000" b="1" smtClean="0">
                <a:solidFill>
                  <a:schemeClr val="bg1"/>
                </a:solidFill>
              </a:rPr>
            </a:br>
            <a:endParaRPr lang="tr-TR" sz="4000" b="1" smtClean="0">
              <a:solidFill>
                <a:schemeClr val="bg1"/>
              </a:solidFill>
            </a:endParaRPr>
          </a:p>
        </p:txBody>
      </p:sp>
      <p:sp>
        <p:nvSpPr>
          <p:cNvPr id="51204" name="Rectangle 4"/>
          <p:cNvSpPr>
            <a:spLocks noChangeArrowheads="1"/>
          </p:cNvSpPr>
          <p:nvPr/>
        </p:nvSpPr>
        <p:spPr bwMode="auto">
          <a:xfrm>
            <a:off x="468313" y="2133600"/>
            <a:ext cx="8351837" cy="4105275"/>
          </a:xfrm>
          <a:prstGeom prst="rect">
            <a:avLst/>
          </a:prstGeom>
          <a:noFill/>
          <a:ln w="9525">
            <a:noFill/>
            <a:miter lim="800000"/>
            <a:headEnd/>
            <a:tailEnd/>
          </a:ln>
        </p:spPr>
        <p:txBody>
          <a:bodyPr/>
          <a:lstStyle/>
          <a:p>
            <a:pPr marL="342900" indent="-342900" algn="ctr">
              <a:spcBef>
                <a:spcPct val="20000"/>
              </a:spcBef>
            </a:pPr>
            <a:r>
              <a:rPr lang="tr-TR" sz="8000" b="1">
                <a:solidFill>
                  <a:schemeClr val="accent2"/>
                </a:solidFill>
                <a:latin typeface="Comic Sans MS" pitchFamily="66" charset="0"/>
              </a:rPr>
              <a:t>Şehzade Mustafa’ya        ne olacak?</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1202"/>
                                        </p:tgtEl>
                                        <p:attrNameLst>
                                          <p:attrName>style.visibility</p:attrName>
                                        </p:attrNameLst>
                                      </p:cBhvr>
                                      <p:to>
                                        <p:strVal val="visible"/>
                                      </p:to>
                                    </p:set>
                                    <p:anim calcmode="lin" valueType="num">
                                      <p:cBhvr additive="base">
                                        <p:cTn id="7" dur="500" fill="hold"/>
                                        <p:tgtEl>
                                          <p:spTgt spid="51202"/>
                                        </p:tgtEl>
                                        <p:attrNameLst>
                                          <p:attrName>ppt_x</p:attrName>
                                        </p:attrNameLst>
                                      </p:cBhvr>
                                      <p:tavLst>
                                        <p:tav tm="0">
                                          <p:val>
                                            <p:strVal val="0-#ppt_w/2"/>
                                          </p:val>
                                        </p:tav>
                                        <p:tav tm="100000">
                                          <p:val>
                                            <p:strVal val="#ppt_x"/>
                                          </p:val>
                                        </p:tav>
                                      </p:tavLst>
                                    </p:anim>
                                    <p:anim calcmode="lin" valueType="num">
                                      <p:cBhvr additive="base">
                                        <p:cTn id="8" dur="500" fill="hold"/>
                                        <p:tgtEl>
                                          <p:spTgt spid="5120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1204">
                                            <p:txEl>
                                              <p:pRg st="0" end="0"/>
                                            </p:txEl>
                                          </p:spTgt>
                                        </p:tgtEl>
                                        <p:attrNameLst>
                                          <p:attrName>style.visibility</p:attrName>
                                        </p:attrNameLst>
                                      </p:cBhvr>
                                      <p:to>
                                        <p:strVal val="visible"/>
                                      </p:to>
                                    </p:set>
                                    <p:anim calcmode="lin" valueType="num">
                                      <p:cBhvr additive="base">
                                        <p:cTn id="11" dur="500" fill="hold"/>
                                        <p:tgtEl>
                                          <p:spTgt spid="5120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20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2" grpId="0" animBg="1"/>
      <p:bldP spid="51204"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0" y="333375"/>
            <a:ext cx="9144000" cy="1430338"/>
          </a:xfrm>
          <a:solidFill>
            <a:srgbClr val="0000FF"/>
          </a:solidFill>
        </p:spPr>
        <p:txBody>
          <a:bodyPr/>
          <a:lstStyle/>
          <a:p>
            <a:pPr eaLnBrk="1" hangingPunct="1"/>
            <a:r>
              <a:rPr lang="tr-TR" sz="4000" b="1" smtClean="0">
                <a:solidFill>
                  <a:schemeClr val="bg1"/>
                </a:solidFill>
              </a:rPr>
              <a:t>Kurallar konusunda tutarlı olun. Kurallar konusunda uzlaşın.</a:t>
            </a:r>
          </a:p>
        </p:txBody>
      </p:sp>
      <p:sp>
        <p:nvSpPr>
          <p:cNvPr id="55299" name="Rectangle 3"/>
          <p:cNvSpPr>
            <a:spLocks noChangeArrowheads="1"/>
          </p:cNvSpPr>
          <p:nvPr/>
        </p:nvSpPr>
        <p:spPr bwMode="auto">
          <a:xfrm>
            <a:off x="-252413" y="2133600"/>
            <a:ext cx="9396413" cy="4105275"/>
          </a:xfrm>
          <a:prstGeom prst="rect">
            <a:avLst/>
          </a:prstGeom>
          <a:noFill/>
          <a:ln w="9525">
            <a:noFill/>
            <a:miter lim="800000"/>
            <a:headEnd/>
            <a:tailEnd/>
          </a:ln>
        </p:spPr>
        <p:txBody>
          <a:bodyPr/>
          <a:lstStyle/>
          <a:p>
            <a:pPr marL="342900" indent="-342900" algn="ctr">
              <a:spcBef>
                <a:spcPct val="20000"/>
              </a:spcBef>
            </a:pPr>
            <a:r>
              <a:rPr lang="tr-TR" sz="8000" b="1">
                <a:solidFill>
                  <a:schemeClr val="accent2"/>
                </a:solidFill>
                <a:latin typeface="Comic Sans MS" pitchFamily="66" charset="0"/>
              </a:rPr>
              <a:t>Çocuğunuzun evi terketmediğinden emin misiniz?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5298"/>
                                        </p:tgtEl>
                                        <p:attrNameLst>
                                          <p:attrName>style.visibility</p:attrName>
                                        </p:attrNameLst>
                                      </p:cBhvr>
                                      <p:to>
                                        <p:strVal val="visible"/>
                                      </p:to>
                                    </p:set>
                                    <p:anim calcmode="lin" valueType="num">
                                      <p:cBhvr additive="base">
                                        <p:cTn id="7" dur="500" fill="hold"/>
                                        <p:tgtEl>
                                          <p:spTgt spid="55298"/>
                                        </p:tgtEl>
                                        <p:attrNameLst>
                                          <p:attrName>ppt_x</p:attrName>
                                        </p:attrNameLst>
                                      </p:cBhvr>
                                      <p:tavLst>
                                        <p:tav tm="0">
                                          <p:val>
                                            <p:strVal val="0-#ppt_w/2"/>
                                          </p:val>
                                        </p:tav>
                                        <p:tav tm="100000">
                                          <p:val>
                                            <p:strVal val="#ppt_x"/>
                                          </p:val>
                                        </p:tav>
                                      </p:tavLst>
                                    </p:anim>
                                    <p:anim calcmode="lin" valueType="num">
                                      <p:cBhvr additive="base">
                                        <p:cTn id="8" dur="500" fill="hold"/>
                                        <p:tgtEl>
                                          <p:spTgt spid="55298"/>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5299">
                                            <p:txEl>
                                              <p:pRg st="0" end="0"/>
                                            </p:txEl>
                                          </p:spTgt>
                                        </p:tgtEl>
                                        <p:attrNameLst>
                                          <p:attrName>style.visibility</p:attrName>
                                        </p:attrNameLst>
                                      </p:cBhvr>
                                      <p:to>
                                        <p:strVal val="visible"/>
                                      </p:to>
                                    </p:set>
                                    <p:anim calcmode="lin" valueType="num">
                                      <p:cBhvr additive="base">
                                        <p:cTn id="11" dur="500" fill="hold"/>
                                        <p:tgtEl>
                                          <p:spTgt spid="55299">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529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8" grpId="0" animBg="1"/>
      <p:bldP spid="55299"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0" y="333375"/>
            <a:ext cx="9144000" cy="1150938"/>
          </a:xfrm>
          <a:solidFill>
            <a:srgbClr val="0000FF"/>
          </a:solidFill>
        </p:spPr>
        <p:txBody>
          <a:bodyPr/>
          <a:lstStyle/>
          <a:p>
            <a:pPr eaLnBrk="1" hangingPunct="1"/>
            <a:r>
              <a:rPr lang="tr-TR" sz="4000" b="1" smtClean="0">
                <a:solidFill>
                  <a:schemeClr val="bg1"/>
                </a:solidFill>
              </a:rPr>
              <a:t>Okul yaşantısının bir parçası olun.</a:t>
            </a:r>
          </a:p>
        </p:txBody>
      </p:sp>
      <p:sp>
        <p:nvSpPr>
          <p:cNvPr id="56323" name="Rectangle 3"/>
          <p:cNvSpPr>
            <a:spLocks noChangeArrowheads="1"/>
          </p:cNvSpPr>
          <p:nvPr/>
        </p:nvSpPr>
        <p:spPr bwMode="auto">
          <a:xfrm>
            <a:off x="-252413" y="2133600"/>
            <a:ext cx="9396413" cy="4105275"/>
          </a:xfrm>
          <a:prstGeom prst="rect">
            <a:avLst/>
          </a:prstGeom>
          <a:noFill/>
          <a:ln w="9525">
            <a:noFill/>
            <a:miter lim="800000"/>
            <a:headEnd/>
            <a:tailEnd/>
          </a:ln>
        </p:spPr>
        <p:txBody>
          <a:bodyPr/>
          <a:lstStyle/>
          <a:p>
            <a:pPr marL="342900" indent="-342900" algn="ctr">
              <a:spcBef>
                <a:spcPct val="20000"/>
              </a:spcBef>
            </a:pPr>
            <a:r>
              <a:rPr lang="tr-TR" sz="8000" b="1">
                <a:solidFill>
                  <a:schemeClr val="accent2"/>
                </a:solidFill>
                <a:latin typeface="Comic Sans MS" pitchFamily="66" charset="0"/>
              </a:rPr>
              <a:t>Anne niye kırmızı ışıkta geçtik?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56322"/>
                                        </p:tgtEl>
                                        <p:attrNameLst>
                                          <p:attrName>style.visibility</p:attrName>
                                        </p:attrNameLst>
                                      </p:cBhvr>
                                      <p:to>
                                        <p:strVal val="visible"/>
                                      </p:to>
                                    </p:set>
                                    <p:anim calcmode="lin" valueType="num">
                                      <p:cBhvr additive="base">
                                        <p:cTn id="7" dur="500" fill="hold"/>
                                        <p:tgtEl>
                                          <p:spTgt spid="56322"/>
                                        </p:tgtEl>
                                        <p:attrNameLst>
                                          <p:attrName>ppt_x</p:attrName>
                                        </p:attrNameLst>
                                      </p:cBhvr>
                                      <p:tavLst>
                                        <p:tav tm="0">
                                          <p:val>
                                            <p:strVal val="0-#ppt_w/2"/>
                                          </p:val>
                                        </p:tav>
                                        <p:tav tm="100000">
                                          <p:val>
                                            <p:strVal val="#ppt_x"/>
                                          </p:val>
                                        </p:tav>
                                      </p:tavLst>
                                    </p:anim>
                                    <p:anim calcmode="lin" valueType="num">
                                      <p:cBhvr additive="base">
                                        <p:cTn id="8" dur="500" fill="hold"/>
                                        <p:tgtEl>
                                          <p:spTgt spid="56322"/>
                                        </p:tgtEl>
                                        <p:attrNameLst>
                                          <p:attrName>ppt_y</p:attrName>
                                        </p:attrNameLst>
                                      </p:cBhvr>
                                      <p:tavLst>
                                        <p:tav tm="0">
                                          <p:val>
                                            <p:strVal val="#ppt_y"/>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323">
                                            <p:txEl>
                                              <p:pRg st="0" end="0"/>
                                            </p:txEl>
                                          </p:spTgt>
                                        </p:tgtEl>
                                        <p:attrNameLst>
                                          <p:attrName>style.visibility</p:attrName>
                                        </p:attrNameLst>
                                      </p:cBhvr>
                                      <p:to>
                                        <p:strVal val="visible"/>
                                      </p:to>
                                    </p:set>
                                    <p:anim calcmode="lin" valueType="num">
                                      <p:cBhvr additive="base">
                                        <p:cTn id="11" dur="500" fill="hold"/>
                                        <p:tgtEl>
                                          <p:spTgt spid="56323">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632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2" grpId="0" animBg="1"/>
      <p:bldP spid="56323"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defRPr/>
            </a:pPr>
            <a:r>
              <a:rPr lang="tr-TR" sz="3200" b="1" smtClean="0">
                <a:solidFill>
                  <a:srgbClr val="FF0000"/>
                </a:solidFill>
                <a:effectLst>
                  <a:outerShdw blurRad="38100" dist="38100" dir="2700000" algn="tl">
                    <a:srgbClr val="C0C0C0"/>
                  </a:outerShdw>
                </a:effectLst>
                <a:latin typeface="Comic Sans MS" pitchFamily="66" charset="0"/>
              </a:rPr>
              <a:t>KAYNAKÇA</a:t>
            </a:r>
          </a:p>
        </p:txBody>
      </p:sp>
      <p:sp>
        <p:nvSpPr>
          <p:cNvPr id="33795" name="Rectangle 3"/>
          <p:cNvSpPr>
            <a:spLocks noGrp="1" noChangeArrowheads="1"/>
          </p:cNvSpPr>
          <p:nvPr>
            <p:ph type="body" idx="1"/>
          </p:nvPr>
        </p:nvSpPr>
        <p:spPr>
          <a:xfrm>
            <a:off x="179388" y="1341438"/>
            <a:ext cx="8964612" cy="5111750"/>
          </a:xfrm>
        </p:spPr>
        <p:txBody>
          <a:bodyPr/>
          <a:lstStyle/>
          <a:p>
            <a:pPr eaLnBrk="1" hangingPunct="1"/>
            <a:r>
              <a:rPr lang="tr-TR" sz="2000" b="1" smtClean="0"/>
              <a:t>Yavuzer, H. (2010). </a:t>
            </a:r>
            <a:r>
              <a:rPr lang="tr-TR" sz="2000" b="1" i="1" smtClean="0"/>
              <a:t>Ana-Baba ve Çocuk, </a:t>
            </a:r>
            <a:r>
              <a:rPr lang="tr-TR" sz="2000" b="1" smtClean="0"/>
              <a:t>Remzi Kitabevi</a:t>
            </a:r>
          </a:p>
          <a:p>
            <a:pPr eaLnBrk="1" hangingPunct="1"/>
            <a:endParaRPr lang="tr-TR" sz="2000" b="1" smtClean="0"/>
          </a:p>
          <a:p>
            <a:pPr eaLnBrk="1" hangingPunct="1"/>
            <a:r>
              <a:rPr lang="tr-TR" sz="2000" b="1" smtClean="0"/>
              <a:t>Gordon, T. (2010). </a:t>
            </a:r>
            <a:r>
              <a:rPr lang="tr-TR" sz="2000" b="1" i="1" smtClean="0"/>
              <a:t>Etkili Anne-Baba Eğitimi, </a:t>
            </a:r>
            <a:r>
              <a:rPr lang="tr-TR" sz="2000" b="1" smtClean="0"/>
              <a:t>Profil Yayıncılık</a:t>
            </a:r>
          </a:p>
          <a:p>
            <a:pPr eaLnBrk="1" hangingPunct="1"/>
            <a:endParaRPr lang="tr-TR" sz="2000" b="1" smtClean="0"/>
          </a:p>
          <a:p>
            <a:pPr eaLnBrk="1" hangingPunct="1"/>
            <a:r>
              <a:rPr lang="tr-TR" sz="2000" b="1" smtClean="0"/>
              <a:t>Pantley, E. (2010). </a:t>
            </a:r>
            <a:r>
              <a:rPr lang="tr-TR" sz="2000" b="1" i="1" smtClean="0"/>
              <a:t>Çocuklarımıza Verdiğimiz Gizli Mesajlar, HYB Yay.</a:t>
            </a:r>
          </a:p>
          <a:p>
            <a:pPr eaLnBrk="1" hangingPunct="1"/>
            <a:endParaRPr lang="tr-TR" sz="2000" b="1" i="1" smtClean="0"/>
          </a:p>
          <a:p>
            <a:pPr eaLnBrk="1" hangingPunct="1"/>
            <a:r>
              <a:rPr lang="tr-TR" sz="2000" b="1" smtClean="0"/>
              <a:t>Cüceloğlu, D. (2006). </a:t>
            </a:r>
            <a:r>
              <a:rPr lang="tr-TR" sz="2000" b="1" i="1" smtClean="0"/>
              <a:t>Başarıya Götüren Aile, </a:t>
            </a:r>
            <a:r>
              <a:rPr lang="tr-TR" sz="2000" b="1" smtClean="0"/>
              <a:t>Remzi Kitabevi</a:t>
            </a:r>
          </a:p>
          <a:p>
            <a:pPr eaLnBrk="1" hangingPunct="1">
              <a:buFontTx/>
              <a:buNone/>
            </a:pPr>
            <a:endParaRPr lang="tr-TR" sz="2000" b="1" smtClean="0"/>
          </a:p>
          <a:p>
            <a:pPr eaLnBrk="1" hangingPunct="1"/>
            <a:r>
              <a:rPr lang="tr-TR" sz="2000" b="1" smtClean="0"/>
              <a:t>Baymur, F. (1990). </a:t>
            </a:r>
            <a:r>
              <a:rPr lang="tr-TR" sz="2000" b="1" i="1" smtClean="0"/>
              <a:t>Genel Psikoloji</a:t>
            </a:r>
            <a:r>
              <a:rPr lang="tr-TR" sz="2000" b="1" smtClean="0"/>
              <a:t>, İnkılap Kitabevi</a:t>
            </a:r>
          </a:p>
          <a:p>
            <a:pPr eaLnBrk="1" hangingPunct="1"/>
            <a:endParaRPr lang="tr-TR" sz="2000" b="1" smtClean="0"/>
          </a:p>
          <a:p>
            <a:pPr eaLnBrk="1" hangingPunct="1"/>
            <a:r>
              <a:rPr lang="tr-TR" sz="2000" b="1" smtClean="0"/>
              <a:t>Aslan, S. (2008). </a:t>
            </a:r>
            <a:r>
              <a:rPr lang="tr-TR" sz="2000" b="1" i="1" smtClean="0"/>
              <a:t>Ailenin İlköğretim II. Kademe Öğrencilerinin Okul Başarısı Üzerindeki Etkisi</a:t>
            </a:r>
            <a:r>
              <a:rPr lang="tr-TR" sz="2000" b="1" smtClean="0"/>
              <a:t>, Yayınlanmamış Yüksek Lisans Tezi, Beykent Üniversitesi, Sosyal Bil. Enstitüsü. </a:t>
            </a:r>
          </a:p>
          <a:p>
            <a:pPr eaLnBrk="1" hangingPunct="1"/>
            <a:endParaRPr lang="tr-TR" sz="2000" b="1" i="1" smtClean="0"/>
          </a:p>
        </p:txBody>
      </p:sp>
    </p:spTree>
  </p:cSld>
  <p:clrMapOvr>
    <a:masterClrMapping/>
  </p:clrMapOv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979613" y="2852738"/>
            <a:ext cx="8156575" cy="2954337"/>
          </a:xfrm>
        </p:spPr>
        <p:txBody>
          <a:bodyPr>
            <a:normAutofit fontScale="90000"/>
          </a:bodyPr>
          <a:lstStyle/>
          <a:p>
            <a:pPr eaLnBrk="1" hangingPunct="1"/>
            <a:r>
              <a:rPr lang="tr-TR" sz="2800" b="1" smtClean="0">
                <a:solidFill>
                  <a:srgbClr val="000066"/>
                </a:solidFill>
                <a:latin typeface="Times New Roman" pitchFamily="18" charset="0"/>
              </a:rPr>
              <a:t/>
            </a:r>
            <a:br>
              <a:rPr lang="tr-TR" sz="2800" b="1" smtClean="0">
                <a:solidFill>
                  <a:srgbClr val="000066"/>
                </a:solidFill>
                <a:latin typeface="Times New Roman" pitchFamily="18" charset="0"/>
              </a:rPr>
            </a:br>
            <a:r>
              <a:rPr lang="tr-TR" sz="4800" b="1" smtClean="0">
                <a:solidFill>
                  <a:srgbClr val="FF0000"/>
                </a:solidFill>
                <a:latin typeface="Monotype Corsiva" pitchFamily="66" charset="0"/>
              </a:rPr>
              <a:t>İletişim Bilgileri</a:t>
            </a:r>
            <a:br>
              <a:rPr lang="tr-TR" sz="4800" b="1" smtClean="0">
                <a:solidFill>
                  <a:srgbClr val="FF0000"/>
                </a:solidFill>
                <a:latin typeface="Monotype Corsiva" pitchFamily="66" charset="0"/>
              </a:rPr>
            </a:br>
            <a:r>
              <a:rPr lang="tr-TR" sz="1800" b="1" smtClean="0">
                <a:solidFill>
                  <a:srgbClr val="FF0000"/>
                </a:solidFill>
                <a:latin typeface="Monotype Corsiva" pitchFamily="66" charset="0"/>
              </a:rPr>
              <a:t/>
            </a:r>
            <a:br>
              <a:rPr lang="tr-TR" sz="1800" b="1" smtClean="0">
                <a:solidFill>
                  <a:srgbClr val="FF0000"/>
                </a:solidFill>
                <a:latin typeface="Monotype Corsiva" pitchFamily="66" charset="0"/>
              </a:rPr>
            </a:br>
            <a:r>
              <a:rPr lang="tr-TR" sz="2800" b="1" smtClean="0">
                <a:solidFill>
                  <a:srgbClr val="000066"/>
                </a:solidFill>
                <a:latin typeface="Times New Roman" pitchFamily="18" charset="0"/>
              </a:rPr>
              <a:t>Yonca AKGÜN</a:t>
            </a:r>
            <a:r>
              <a:rPr lang="tr-TR" sz="2800" smtClean="0">
                <a:solidFill>
                  <a:srgbClr val="000066"/>
                </a:solidFill>
                <a:latin typeface="Times New Roman" pitchFamily="18" charset="0"/>
              </a:rPr>
              <a:t/>
            </a:r>
            <a:br>
              <a:rPr lang="tr-TR" sz="2800" smtClean="0">
                <a:solidFill>
                  <a:srgbClr val="000066"/>
                </a:solidFill>
                <a:latin typeface="Times New Roman" pitchFamily="18" charset="0"/>
              </a:rPr>
            </a:br>
            <a:r>
              <a:rPr lang="tr-TR" sz="2400" b="1" smtClean="0">
                <a:solidFill>
                  <a:srgbClr val="000066"/>
                </a:solidFill>
                <a:latin typeface="Times New Roman" pitchFamily="18" charset="0"/>
              </a:rPr>
              <a:t>Rehber Öğretmen</a:t>
            </a:r>
            <a:br>
              <a:rPr lang="tr-TR" sz="2400" b="1" smtClean="0">
                <a:solidFill>
                  <a:srgbClr val="000066"/>
                </a:solidFill>
                <a:latin typeface="Times New Roman" pitchFamily="18" charset="0"/>
              </a:rPr>
            </a:br>
            <a:r>
              <a:rPr lang="tr-TR" sz="2400" b="1" smtClean="0">
                <a:solidFill>
                  <a:srgbClr val="000066"/>
                </a:solidFill>
                <a:latin typeface="Times New Roman" pitchFamily="18" charset="0"/>
              </a:rPr>
              <a:t/>
            </a:r>
            <a:br>
              <a:rPr lang="tr-TR" sz="2400" b="1" smtClean="0">
                <a:solidFill>
                  <a:srgbClr val="000066"/>
                </a:solidFill>
                <a:latin typeface="Times New Roman" pitchFamily="18" charset="0"/>
              </a:rPr>
            </a:br>
            <a:r>
              <a:rPr lang="tr-TR" sz="2400" b="1" smtClean="0">
                <a:latin typeface="Times New Roman" pitchFamily="18" charset="0"/>
                <a:hlinkClick r:id="rId2"/>
              </a:rPr>
              <a:t>yakgun@istek.org.tr</a:t>
            </a:r>
            <a:r>
              <a:rPr lang="tr-TR" sz="2400" b="1" smtClean="0">
                <a:latin typeface="Times New Roman" pitchFamily="18" charset="0"/>
              </a:rPr>
              <a:t/>
            </a:r>
            <a:br>
              <a:rPr lang="tr-TR" sz="2400" b="1" smtClean="0">
                <a:latin typeface="Times New Roman" pitchFamily="18" charset="0"/>
              </a:rPr>
            </a:br>
            <a:r>
              <a:rPr lang="tr-TR" sz="2400" b="1" smtClean="0">
                <a:latin typeface="Times New Roman" pitchFamily="18" charset="0"/>
              </a:rPr>
              <a:t/>
            </a:r>
            <a:br>
              <a:rPr lang="tr-TR" sz="2400" b="1" smtClean="0">
                <a:latin typeface="Times New Roman" pitchFamily="18" charset="0"/>
              </a:rPr>
            </a:br>
            <a:r>
              <a:rPr lang="tr-TR" sz="2400" b="1" smtClean="0">
                <a:solidFill>
                  <a:srgbClr val="000066"/>
                </a:solidFill>
                <a:latin typeface="Times New Roman" pitchFamily="18" charset="0"/>
              </a:rPr>
              <a:t>Tel: 0 216 3253075 / 1461</a:t>
            </a:r>
          </a:p>
        </p:txBody>
      </p:sp>
      <p:sp>
        <p:nvSpPr>
          <p:cNvPr id="34819" name="Rectangle 3"/>
          <p:cNvSpPr>
            <a:spLocks noGrp="1" noChangeArrowheads="1"/>
          </p:cNvSpPr>
          <p:nvPr>
            <p:ph type="body" idx="1"/>
          </p:nvPr>
        </p:nvSpPr>
        <p:spPr>
          <a:xfrm>
            <a:off x="1331913" y="836613"/>
            <a:ext cx="8964612" cy="1584325"/>
          </a:xfrm>
        </p:spPr>
        <p:txBody>
          <a:bodyPr/>
          <a:lstStyle/>
          <a:p>
            <a:pPr algn="ctr" eaLnBrk="1" hangingPunct="1">
              <a:buFontTx/>
              <a:buNone/>
            </a:pPr>
            <a:r>
              <a:rPr lang="tr-TR" sz="4800" b="1" smtClean="0">
                <a:solidFill>
                  <a:srgbClr val="FF0000"/>
                </a:solidFill>
                <a:latin typeface="Monotype Corsiva" pitchFamily="66" charset="0"/>
              </a:rPr>
              <a:t>	DİNLEDİĞİNİZ İÇİN TEŞEKKÜR EDERİM...</a:t>
            </a:r>
          </a:p>
        </p:txBody>
      </p:sp>
      <p:pic>
        <p:nvPicPr>
          <p:cNvPr id="34820" name="Picture 4"/>
          <p:cNvPicPr>
            <a:picLocks noChangeAspect="1" noChangeArrowheads="1"/>
          </p:cNvPicPr>
          <p:nvPr/>
        </p:nvPicPr>
        <p:blipFill>
          <a:blip r:embed="rId3" cstate="print"/>
          <a:srcRect/>
          <a:stretch>
            <a:fillRect/>
          </a:stretch>
        </p:blipFill>
        <p:spPr bwMode="auto">
          <a:xfrm>
            <a:off x="0" y="0"/>
            <a:ext cx="2808288" cy="685800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4" name="Oval 4"/>
          <p:cNvSpPr>
            <a:spLocks noChangeArrowheads="1"/>
          </p:cNvSpPr>
          <p:nvPr/>
        </p:nvSpPr>
        <p:spPr bwMode="auto">
          <a:xfrm>
            <a:off x="838200" y="609600"/>
            <a:ext cx="7772400" cy="5791200"/>
          </a:xfrm>
          <a:prstGeom prst="ellipse">
            <a:avLst/>
          </a:prstGeom>
          <a:solidFill>
            <a:srgbClr val="FFCCFF"/>
          </a:solidFill>
          <a:ln w="9525">
            <a:solidFill>
              <a:schemeClr val="tx1"/>
            </a:solidFill>
            <a:round/>
            <a:headEnd/>
            <a:tailEnd/>
          </a:ln>
          <a:effectLst/>
        </p:spPr>
        <p:txBody>
          <a:bodyPr wrap="none" anchor="ctr"/>
          <a:lstStyle/>
          <a:p>
            <a:pPr algn="ctr" eaLnBrk="0" hangingPunct="0">
              <a:defRPr/>
            </a:pPr>
            <a:r>
              <a:rPr kumimoji="0" lang="tr-TR" sz="2400">
                <a:solidFill>
                  <a:schemeClr val="tx2"/>
                </a:solidFill>
                <a:latin typeface="Comic Sans MS" pitchFamily="66" charset="0"/>
              </a:rPr>
              <a:t>“</a:t>
            </a:r>
            <a:r>
              <a:rPr kumimoji="0" lang="tr-TR" sz="3600" b="1">
                <a:solidFill>
                  <a:schemeClr val="tx2"/>
                </a:solidFill>
                <a:effectLst>
                  <a:outerShdw blurRad="38100" dist="38100" dir="2700000" algn="tl">
                    <a:srgbClr val="000000"/>
                  </a:outerShdw>
                </a:effectLst>
                <a:latin typeface="Comic Sans MS" pitchFamily="66" charset="0"/>
              </a:rPr>
              <a:t>ÇOOOOK ÇALIŞMAM</a:t>
            </a:r>
            <a:r>
              <a:rPr kumimoji="0" lang="tr-TR" sz="3600">
                <a:solidFill>
                  <a:schemeClr val="tx2"/>
                </a:solidFill>
                <a:latin typeface="Comic Sans MS" pitchFamily="66" charset="0"/>
              </a:rPr>
              <a:t> </a:t>
            </a:r>
          </a:p>
          <a:p>
            <a:pPr algn="ctr" eaLnBrk="0" hangingPunct="0">
              <a:defRPr/>
            </a:pPr>
            <a:r>
              <a:rPr kumimoji="0" lang="tr-TR" sz="3200" b="1">
                <a:solidFill>
                  <a:schemeClr val="tx2"/>
                </a:solidFill>
                <a:effectLst>
                  <a:outerShdw blurRad="38100" dist="38100" dir="2700000" algn="tl">
                    <a:srgbClr val="000000"/>
                  </a:outerShdw>
                </a:effectLst>
                <a:latin typeface="Comic Sans MS" pitchFamily="66" charset="0"/>
              </a:rPr>
              <a:t>gerek</a:t>
            </a:r>
            <a:r>
              <a:rPr kumimoji="0" lang="tr-TR" sz="2400" b="1">
                <a:solidFill>
                  <a:schemeClr val="tx2"/>
                </a:solidFill>
                <a:effectLst>
                  <a:outerShdw blurRad="38100" dist="38100" dir="2700000" algn="tl">
                    <a:srgbClr val="000000"/>
                  </a:outerShdw>
                </a:effectLst>
                <a:latin typeface="Comic Sans MS" pitchFamily="66" charset="0"/>
              </a:rPr>
              <a:t> </a:t>
            </a:r>
            <a:r>
              <a:rPr kumimoji="0" lang="tr-TR" sz="6000" b="1">
                <a:solidFill>
                  <a:schemeClr val="tx2"/>
                </a:solidFill>
                <a:effectLst>
                  <a:outerShdw blurRad="38100" dist="38100" dir="2700000" algn="tl">
                    <a:srgbClr val="000000"/>
                  </a:outerShdw>
                </a:effectLst>
                <a:latin typeface="Comic Sans MS" pitchFamily="66" charset="0"/>
              </a:rPr>
              <a:t>anneciğim</a:t>
            </a:r>
            <a:endParaRPr kumimoji="0" lang="tr-TR" sz="6000">
              <a:solidFill>
                <a:schemeClr val="tx2"/>
              </a:solidFill>
              <a:latin typeface="Comic Sans MS" pitchFamily="66" charset="0"/>
            </a:endParaRPr>
          </a:p>
          <a:p>
            <a:pPr algn="ctr" eaLnBrk="0" hangingPunct="0">
              <a:defRPr/>
            </a:pPr>
            <a:r>
              <a:rPr kumimoji="0" lang="tr-TR" sz="5400" b="1">
                <a:solidFill>
                  <a:schemeClr val="tx2"/>
                </a:solidFill>
                <a:effectLst>
                  <a:outerShdw blurRad="38100" dist="38100" dir="2700000" algn="tl">
                    <a:srgbClr val="000000"/>
                  </a:outerShdw>
                </a:effectLst>
                <a:latin typeface="Comic Sans MS" pitchFamily="66" charset="0"/>
              </a:rPr>
              <a:t>Ç</a:t>
            </a:r>
            <a:r>
              <a:rPr kumimoji="0" lang="tr-TR" sz="6000" b="1">
                <a:solidFill>
                  <a:schemeClr val="tx2"/>
                </a:solidFill>
                <a:effectLst>
                  <a:outerShdw blurRad="38100" dist="38100" dir="2700000" algn="tl">
                    <a:srgbClr val="000000"/>
                  </a:outerShdw>
                </a:effectLst>
                <a:latin typeface="Comic Sans MS" pitchFamily="66" charset="0"/>
              </a:rPr>
              <a:t>O</a:t>
            </a:r>
            <a:r>
              <a:rPr kumimoji="0" lang="tr-TR" sz="6600" b="1">
                <a:solidFill>
                  <a:schemeClr val="tx2"/>
                </a:solidFill>
                <a:effectLst>
                  <a:outerShdw blurRad="38100" dist="38100" dir="2700000" algn="tl">
                    <a:srgbClr val="000000"/>
                  </a:outerShdw>
                </a:effectLst>
                <a:latin typeface="Comic Sans MS" pitchFamily="66" charset="0"/>
              </a:rPr>
              <a:t>O</a:t>
            </a:r>
            <a:r>
              <a:rPr kumimoji="0" lang="tr-TR" sz="7200" b="1">
                <a:solidFill>
                  <a:schemeClr val="tx2"/>
                </a:solidFill>
                <a:effectLst>
                  <a:outerShdw blurRad="38100" dist="38100" dir="2700000" algn="tl">
                    <a:srgbClr val="000000"/>
                  </a:outerShdw>
                </a:effectLst>
                <a:latin typeface="Comic Sans MS" pitchFamily="66" charset="0"/>
              </a:rPr>
              <a:t>OO</a:t>
            </a:r>
            <a:r>
              <a:rPr kumimoji="0" lang="tr-TR" sz="8000" b="1">
                <a:solidFill>
                  <a:schemeClr val="tx2"/>
                </a:solidFill>
                <a:effectLst>
                  <a:outerShdw blurRad="38100" dist="38100" dir="2700000" algn="tl">
                    <a:srgbClr val="000000"/>
                  </a:outerShdw>
                </a:effectLst>
                <a:latin typeface="Comic Sans MS" pitchFamily="66" charset="0"/>
              </a:rPr>
              <a:t>KK</a:t>
            </a:r>
            <a:r>
              <a:rPr kumimoji="0" lang="tr-TR" sz="5400" b="1">
                <a:solidFill>
                  <a:schemeClr val="tx2"/>
                </a:solidFill>
                <a:effectLst>
                  <a:outerShdw blurRad="38100" dist="38100" dir="2700000" algn="tl">
                    <a:srgbClr val="000000"/>
                  </a:outerShdw>
                </a:effectLst>
                <a:latin typeface="Comic Sans MS" pitchFamily="66" charset="0"/>
              </a:rPr>
              <a:t>  </a:t>
            </a:r>
            <a:r>
              <a:rPr kumimoji="0" lang="tr-TR" sz="8000" b="1">
                <a:solidFill>
                  <a:schemeClr val="tx2"/>
                </a:solidFill>
                <a:effectLst>
                  <a:outerShdw blurRad="38100" dist="38100" dir="2700000" algn="tl">
                    <a:srgbClr val="000000"/>
                  </a:outerShdw>
                </a:effectLst>
                <a:latin typeface="Comic Sans MS" pitchFamily="66" charset="0"/>
              </a:rPr>
              <a:t>!</a:t>
            </a:r>
            <a:r>
              <a:rPr kumimoji="0" lang="tr-TR" sz="8000">
                <a:solidFill>
                  <a:schemeClr val="tx2"/>
                </a:solidFill>
                <a:latin typeface="Comic Sans MS" pitchFamily="66" charset="0"/>
              </a:rPr>
              <a:t> “</a:t>
            </a:r>
            <a:endParaRPr kumimoji="0" lang="tr-TR" sz="2400">
              <a:solidFill>
                <a:schemeClr val="tx2"/>
              </a:solidFill>
              <a:latin typeface="Comic Sans MS" pitchFamily="66" charset="0"/>
            </a:endParaRPr>
          </a:p>
          <a:p>
            <a:pPr algn="ctr" eaLnBrk="0" hangingPunct="0">
              <a:defRPr/>
            </a:pPr>
            <a:endParaRPr kumimoji="0" lang="tr-TR" sz="2400">
              <a:solidFill>
                <a:schemeClr val="tx2"/>
              </a:solidFill>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0964"/>
                                        </p:tgtEl>
                                        <p:attrNameLst>
                                          <p:attrName>style.visibility</p:attrName>
                                        </p:attrNameLst>
                                      </p:cBhvr>
                                      <p:to>
                                        <p:strVal val="visible"/>
                                      </p:to>
                                    </p:set>
                                    <p:anim calcmode="lin" valueType="num">
                                      <p:cBhvr additive="base">
                                        <p:cTn id="7" dur="5000" fill="hold"/>
                                        <p:tgtEl>
                                          <p:spTgt spid="40964"/>
                                        </p:tgtEl>
                                        <p:attrNameLst>
                                          <p:attrName>ppt_x</p:attrName>
                                        </p:attrNameLst>
                                      </p:cBhvr>
                                      <p:tavLst>
                                        <p:tav tm="0">
                                          <p:val>
                                            <p:strVal val="#ppt_x"/>
                                          </p:val>
                                        </p:tav>
                                        <p:tav tm="100000">
                                          <p:val>
                                            <p:strVal val="#ppt_x"/>
                                          </p:val>
                                        </p:tav>
                                      </p:tavLst>
                                    </p:anim>
                                    <p:anim calcmode="lin" valueType="num">
                                      <p:cBhvr additive="base">
                                        <p:cTn id="8" dur="5000" fill="hold"/>
                                        <p:tgtEl>
                                          <p:spTgt spid="4096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4" grpId="0" animBg="1" autoUpdateAnimBg="0"/>
    </p:bldLst>
  </p:timing>
</p:sld>
</file>

<file path=ppt/slides/slide8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7458" name="Rectangle 1026"/>
          <p:cNvSpPr>
            <a:spLocks noGrp="1" noChangeArrowheads="1"/>
          </p:cNvSpPr>
          <p:nvPr>
            <p:ph type="ctrTitle"/>
          </p:nvPr>
        </p:nvSpPr>
        <p:spPr>
          <a:xfrm>
            <a:off x="685800" y="762000"/>
            <a:ext cx="7772400" cy="3733800"/>
          </a:xfrm>
        </p:spPr>
        <p:txBody>
          <a:bodyPr/>
          <a:lstStyle/>
          <a:p>
            <a:pPr eaLnBrk="1" hangingPunct="1"/>
            <a:r>
              <a:rPr lang="tr-TR" smtClean="0">
                <a:latin typeface="Comic Sans MS" pitchFamily="66" charset="0"/>
              </a:rPr>
              <a:t>OKUL BAŞARISINDA </a:t>
            </a:r>
            <a:br>
              <a:rPr lang="tr-TR" smtClean="0">
                <a:latin typeface="Comic Sans MS" pitchFamily="66" charset="0"/>
              </a:rPr>
            </a:br>
            <a:r>
              <a:rPr lang="tr-TR" sz="6000" smtClean="0">
                <a:latin typeface="Comic Sans MS" pitchFamily="66" charset="0"/>
              </a:rPr>
              <a:t>AİLENİN</a:t>
            </a:r>
            <a:br>
              <a:rPr lang="tr-TR" sz="6000" smtClean="0">
                <a:latin typeface="Comic Sans MS" pitchFamily="66" charset="0"/>
              </a:rPr>
            </a:br>
            <a:r>
              <a:rPr lang="tr-TR" sz="7200" smtClean="0">
                <a:latin typeface="Comic Sans MS" pitchFamily="66" charset="0"/>
              </a:rPr>
              <a:t>ROLÜ</a:t>
            </a:r>
            <a:endParaRPr lang="tr-TR"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47458"/>
                                        </p:tgtEl>
                                        <p:attrNameLst>
                                          <p:attrName>style.visibility</p:attrName>
                                        </p:attrNameLst>
                                      </p:cBhvr>
                                      <p:to>
                                        <p:strVal val="visible"/>
                                      </p:to>
                                    </p:set>
                                    <p:anim calcmode="lin" valueType="num">
                                      <p:cBhvr additive="base">
                                        <p:cTn id="7" dur="5000" fill="hold"/>
                                        <p:tgtEl>
                                          <p:spTgt spid="147458"/>
                                        </p:tgtEl>
                                        <p:attrNameLst>
                                          <p:attrName>ppt_x</p:attrName>
                                        </p:attrNameLst>
                                      </p:cBhvr>
                                      <p:tavLst>
                                        <p:tav tm="0">
                                          <p:val>
                                            <p:strVal val="#ppt_x"/>
                                          </p:val>
                                        </p:tav>
                                        <p:tav tm="100000">
                                          <p:val>
                                            <p:strVal val="#ppt_x"/>
                                          </p:val>
                                        </p:tav>
                                      </p:tavLst>
                                    </p:anim>
                                    <p:anim calcmode="lin" valueType="num">
                                      <p:cBhvr additive="base">
                                        <p:cTn id="8" dur="5000" fill="hold"/>
                                        <p:tgtEl>
                                          <p:spTgt spid="147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58" grpId="0" autoUpdateAnimBg="0"/>
    </p:bldLst>
  </p:timing>
</p:sld>
</file>

<file path=ppt/slides/slide8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1794" name="Rectangle 2"/>
          <p:cNvSpPr>
            <a:spLocks noGrp="1" noChangeArrowheads="1"/>
          </p:cNvSpPr>
          <p:nvPr>
            <p:ph type="title"/>
          </p:nvPr>
        </p:nvSpPr>
        <p:spPr>
          <a:xfrm>
            <a:off x="228600" y="1438275"/>
            <a:ext cx="8686800" cy="3751263"/>
          </a:xfrm>
        </p:spPr>
        <p:txBody>
          <a:bodyPr/>
          <a:lstStyle/>
          <a:p>
            <a:pPr eaLnBrk="1" hangingPunct="1">
              <a:defRPr/>
            </a:pPr>
            <a:r>
              <a:rPr lang="tr-TR" sz="4800" b="1" smtClean="0">
                <a:effectLst>
                  <a:outerShdw blurRad="38100" dist="38100" dir="2700000" algn="tl">
                    <a:srgbClr val="C0C0C0"/>
                  </a:outerShdw>
                </a:effectLst>
                <a:latin typeface="Comic Sans MS" pitchFamily="66" charset="0"/>
              </a:rPr>
              <a:t>Öğrenmenin gerçekleştiği tek yer OKUL,</a:t>
            </a:r>
            <a:br>
              <a:rPr lang="tr-TR" sz="4800" b="1" smtClean="0">
                <a:effectLst>
                  <a:outerShdw blurRad="38100" dist="38100" dir="2700000" algn="tl">
                    <a:srgbClr val="C0C0C0"/>
                  </a:outerShdw>
                </a:effectLst>
                <a:latin typeface="Comic Sans MS" pitchFamily="66" charset="0"/>
              </a:rPr>
            </a:br>
            <a:r>
              <a:rPr lang="tr-TR" sz="4800" b="1" smtClean="0">
                <a:effectLst>
                  <a:outerShdw blurRad="38100" dist="38100" dir="2700000" algn="tl">
                    <a:srgbClr val="C0C0C0"/>
                  </a:outerShdw>
                </a:effectLst>
                <a:latin typeface="Comic Sans MS" pitchFamily="66" charset="0"/>
              </a:rPr>
              <a:t> öğrenmemize yardım eden tek kişi de öğretmenlerimiz değildir.</a:t>
            </a:r>
            <a:endParaRPr lang="tr-TR"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161794"/>
                                        </p:tgtEl>
                                        <p:attrNameLst>
                                          <p:attrName>style.visibility</p:attrName>
                                        </p:attrNameLst>
                                      </p:cBhvr>
                                      <p:to>
                                        <p:strVal val="visible"/>
                                      </p:to>
                                    </p:set>
                                    <p:anim calcmode="lin" valueType="num">
                                      <p:cBhvr additive="base">
                                        <p:cTn id="7" dur="5000" fill="hold"/>
                                        <p:tgtEl>
                                          <p:spTgt spid="161794"/>
                                        </p:tgtEl>
                                        <p:attrNameLst>
                                          <p:attrName>ppt_x</p:attrName>
                                        </p:attrNameLst>
                                      </p:cBhvr>
                                      <p:tavLst>
                                        <p:tav tm="0">
                                          <p:val>
                                            <p:strVal val="1+#ppt_w/2"/>
                                          </p:val>
                                        </p:tav>
                                        <p:tav tm="100000">
                                          <p:val>
                                            <p:strVal val="#ppt_x"/>
                                          </p:val>
                                        </p:tav>
                                      </p:tavLst>
                                    </p:anim>
                                    <p:anim calcmode="lin" valueType="num">
                                      <p:cBhvr additive="base">
                                        <p:cTn id="8" dur="5000" fill="hold"/>
                                        <p:tgtEl>
                                          <p:spTgt spid="16179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4" grpId="0" autoUpdateAnimBg="0"/>
    </p:bldLst>
  </p:timing>
</p:sld>
</file>

<file path=ppt/slides/slide8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381000" y="2506663"/>
            <a:ext cx="8534400" cy="1920875"/>
          </a:xfrm>
        </p:spPr>
        <p:txBody>
          <a:bodyPr/>
          <a:lstStyle/>
          <a:p>
            <a:pPr eaLnBrk="1" hangingPunct="1">
              <a:defRPr/>
            </a:pPr>
            <a:r>
              <a:rPr lang="tr-TR" sz="4000" b="1" smtClean="0">
                <a:effectLst>
                  <a:outerShdw blurRad="38100" dist="38100" dir="2700000" algn="tl">
                    <a:srgbClr val="C0C0C0"/>
                  </a:outerShdw>
                </a:effectLst>
                <a:latin typeface="Comic Sans MS" pitchFamily="66" charset="0"/>
              </a:rPr>
              <a:t>Ders çalışmak ve başarılı olmak, </a:t>
            </a:r>
            <a:br>
              <a:rPr lang="tr-TR" sz="4000" b="1" smtClean="0">
                <a:effectLst>
                  <a:outerShdw blurRad="38100" dist="38100" dir="2700000" algn="tl">
                    <a:srgbClr val="C0C0C0"/>
                  </a:outerShdw>
                </a:effectLst>
                <a:latin typeface="Comic Sans MS" pitchFamily="66" charset="0"/>
              </a:rPr>
            </a:br>
            <a:r>
              <a:rPr lang="tr-TR" sz="4000" b="1" smtClean="0">
                <a:effectLst>
                  <a:outerShdw blurRad="38100" dist="38100" dir="2700000" algn="tl">
                    <a:srgbClr val="C0C0C0"/>
                  </a:outerShdw>
                </a:effectLst>
                <a:latin typeface="Comic Sans MS" pitchFamily="66" charset="0"/>
              </a:rPr>
              <a:t>   çocuğun doğuştan getirdiği bir beceri değildir.</a:t>
            </a:r>
            <a:endParaRPr lang="tr-TR"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2" fill="hold" grpId="0" nodeType="clickEffect">
                                  <p:stCondLst>
                                    <p:cond delay="0"/>
                                  </p:stCondLst>
                                  <p:childTnLst>
                                    <p:set>
                                      <p:cBhvr>
                                        <p:cTn id="6" dur="1" fill="hold">
                                          <p:stCondLst>
                                            <p:cond delay="0"/>
                                          </p:stCondLst>
                                        </p:cTn>
                                        <p:tgtEl>
                                          <p:spTgt spid="96258"/>
                                        </p:tgtEl>
                                        <p:attrNameLst>
                                          <p:attrName>style.visibility</p:attrName>
                                        </p:attrNameLst>
                                      </p:cBhvr>
                                      <p:to>
                                        <p:strVal val="visible"/>
                                      </p:to>
                                    </p:set>
                                    <p:anim calcmode="lin" valueType="num">
                                      <p:cBhvr additive="base">
                                        <p:cTn id="7" dur="5000" fill="hold"/>
                                        <p:tgtEl>
                                          <p:spTgt spid="96258"/>
                                        </p:tgtEl>
                                        <p:attrNameLst>
                                          <p:attrName>ppt_x</p:attrName>
                                        </p:attrNameLst>
                                      </p:cBhvr>
                                      <p:tavLst>
                                        <p:tav tm="0">
                                          <p:val>
                                            <p:strVal val="1+#ppt_w/2"/>
                                          </p:val>
                                        </p:tav>
                                        <p:tav tm="100000">
                                          <p:val>
                                            <p:strVal val="#ppt_x"/>
                                          </p:val>
                                        </p:tav>
                                      </p:tavLst>
                                    </p:anim>
                                    <p:anim calcmode="lin" valueType="num">
                                      <p:cBhvr additive="base">
                                        <p:cTn id="8" dur="5000" fill="hold"/>
                                        <p:tgtEl>
                                          <p:spTgt spid="9625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258" grpId="0" autoUpdateAnimBg="0"/>
    </p:bldLst>
  </p:timing>
</p:sld>
</file>

<file path=ppt/slides/slide8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0" y="1193800"/>
            <a:ext cx="9144000" cy="3937000"/>
          </a:xfrm>
        </p:spPr>
        <p:txBody>
          <a:bodyPr/>
          <a:lstStyle/>
          <a:p>
            <a:pPr eaLnBrk="1" hangingPunct="1">
              <a:defRPr/>
            </a:pPr>
            <a:r>
              <a:rPr lang="tr-TR" sz="3600" b="1" smtClean="0">
                <a:effectLst>
                  <a:outerShdw blurRad="38100" dist="38100" dir="2700000" algn="tl">
                    <a:srgbClr val="C0C0C0"/>
                  </a:outerShdw>
                </a:effectLst>
                <a:latin typeface="Comic Sans MS" pitchFamily="66" charset="0"/>
              </a:rPr>
              <a:t>Çalışma alışkanlığı kazandırmak sadece okul başarısı için gerekli değil,  aynı zamanda yetişkin yaşantısında  da organize olmak, planlama yeteneği geliştirmek  ve iş hayatındaki başarı için gerekli temel beceri kazanmak anlamına da gelmektedir.</a:t>
            </a:r>
            <a:endParaRPr lang="tr-TR"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98306"/>
                                        </p:tgtEl>
                                        <p:attrNameLst>
                                          <p:attrName>style.visibility</p:attrName>
                                        </p:attrNameLst>
                                      </p:cBhvr>
                                      <p:to>
                                        <p:strVal val="visible"/>
                                      </p:to>
                                    </p:set>
                                    <p:anim calcmode="lin" valueType="num">
                                      <p:cBhvr additive="base">
                                        <p:cTn id="7" dur="5000" fill="hold"/>
                                        <p:tgtEl>
                                          <p:spTgt spid="98306"/>
                                        </p:tgtEl>
                                        <p:attrNameLst>
                                          <p:attrName>ppt_x</p:attrName>
                                        </p:attrNameLst>
                                      </p:cBhvr>
                                      <p:tavLst>
                                        <p:tav tm="0">
                                          <p:val>
                                            <p:strVal val="#ppt_x"/>
                                          </p:val>
                                        </p:tav>
                                        <p:tav tm="100000">
                                          <p:val>
                                            <p:strVal val="#ppt_x"/>
                                          </p:val>
                                        </p:tav>
                                      </p:tavLst>
                                    </p:anim>
                                    <p:anim calcmode="lin" valueType="num">
                                      <p:cBhvr additive="base">
                                        <p:cTn id="8" dur="5000" fill="hold"/>
                                        <p:tgtEl>
                                          <p:spTgt spid="9830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8306"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3" name="Picture 3"/>
          <p:cNvPicPr>
            <a:picLocks noGrp="1" noChangeAspect="1" noChangeArrowheads="1"/>
          </p:cNvPicPr>
          <p:nvPr>
            <p:ph type="title"/>
          </p:nvPr>
        </p:nvPicPr>
        <p:blipFill>
          <a:blip r:embed="rId2" cstate="print"/>
          <a:stretch>
            <a:fillRect/>
          </a:stretch>
        </p:blipFill>
        <p:spPr>
          <a:xfrm>
            <a:off x="3956456" y="274638"/>
            <a:ext cx="1231088" cy="1143000"/>
          </a:xfrm>
          <a:ln/>
        </p:spPr>
      </p:pic>
      <p:sp>
        <p:nvSpPr>
          <p:cNvPr id="71682" name="Rectangle 2"/>
          <p:cNvSpPr>
            <a:spLocks noGrp="1" noChangeArrowheads="1"/>
          </p:cNvSpPr>
          <p:nvPr>
            <p:ph idx="1"/>
          </p:nvPr>
        </p:nvSpPr>
        <p:spPr>
          <a:xfrm>
            <a:off x="1619250" y="3933825"/>
            <a:ext cx="6618288" cy="2273300"/>
          </a:xfrm>
        </p:spPr>
        <p:txBody>
          <a:bodyPr/>
          <a:lstStyle/>
          <a:p>
            <a:pPr algn="just">
              <a:lnSpc>
                <a:spcPct val="80000"/>
              </a:lnSpc>
            </a:pPr>
            <a:r>
              <a:rPr lang="tr-TR" sz="2400"/>
              <a:t>Anne baba olarak görevimiz, çocuğun sadece maddi ihtiyaçlarını karşılamakla sınırlı değildir.</a:t>
            </a:r>
          </a:p>
          <a:p>
            <a:pPr algn="just">
              <a:lnSpc>
                <a:spcPct val="80000"/>
              </a:lnSpc>
            </a:pPr>
            <a:r>
              <a:rPr lang="tr-TR" sz="2400"/>
              <a:t>Hayatın önemli bir sürecinde, okulu ve dershanesiyle işbirliğine önem vermeli, başarının hedeflendiği yolda ekibin bir parçası olmalıyız.</a:t>
            </a:r>
          </a:p>
        </p:txBody>
      </p:sp>
    </p:spTree>
  </p:cSld>
  <p:clrMapOvr>
    <a:masterClrMapping/>
  </p:clrMapOvr>
  <p:transition advTm="30000"/>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normAutofit fontScale="90000"/>
          </a:bodyPr>
          <a:lstStyle/>
          <a:p>
            <a:pPr eaLnBrk="1" hangingPunct="1"/>
            <a:r>
              <a:rPr lang="tr-TR" smtClean="0">
                <a:latin typeface="Comic Sans MS" pitchFamily="66" charset="0"/>
              </a:rPr>
              <a:t>Yardıma ihtiyacı olanın yardım istemesi</a:t>
            </a:r>
          </a:p>
        </p:txBody>
      </p:sp>
      <p:sp>
        <p:nvSpPr>
          <p:cNvPr id="43011" name="Rectangle 3"/>
          <p:cNvSpPr>
            <a:spLocks noGrp="1" noChangeArrowheads="1"/>
          </p:cNvSpPr>
          <p:nvPr>
            <p:ph type="body" idx="1"/>
          </p:nvPr>
        </p:nvSpPr>
        <p:spPr/>
        <p:txBody>
          <a:bodyPr/>
          <a:lstStyle/>
          <a:p>
            <a:pPr eaLnBrk="1" hangingPunct="1"/>
            <a:r>
              <a:rPr lang="tr-TR" smtClean="0">
                <a:latin typeface="Comic Sans MS" pitchFamily="66" charset="0"/>
              </a:rPr>
              <a:t>“ </a:t>
            </a:r>
            <a:r>
              <a:rPr lang="tr-TR" b="1" smtClean="0">
                <a:latin typeface="Comic Sans MS" pitchFamily="66" charset="0"/>
              </a:rPr>
              <a:t>Çocuğunuza rağmen” </a:t>
            </a:r>
            <a:r>
              <a:rPr lang="tr-TR" smtClean="0">
                <a:latin typeface="Comic Sans MS" pitchFamily="66" charset="0"/>
              </a:rPr>
              <a:t>ona yardım edemezsiniz. </a:t>
            </a:r>
          </a:p>
          <a:p>
            <a:pPr eaLnBrk="1" hangingPunct="1"/>
            <a:r>
              <a:rPr lang="tr-TR" smtClean="0">
                <a:latin typeface="Comic Sans MS" pitchFamily="66" charset="0"/>
              </a:rPr>
              <a:t>                                                          Yani onun isteği olmaksızın veya onun karşı çıkmasına rağmen , çocuğunuza yardımcı olmanız  ve eğitim başarısına katkıda bulunmanız mümkün değildir.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p:cTn id="7" dur="1000" fill="hold"/>
                                        <p:tgtEl>
                                          <p:spTgt spid="43010"/>
                                        </p:tgtEl>
                                        <p:attrNameLst>
                                          <p:attrName>ppt_w</p:attrName>
                                        </p:attrNameLst>
                                      </p:cBhvr>
                                      <p:tavLst>
                                        <p:tav tm="0">
                                          <p:val>
                                            <p:fltVal val="0"/>
                                          </p:val>
                                        </p:tav>
                                        <p:tav tm="100000">
                                          <p:val>
                                            <p:strVal val="#ppt_w"/>
                                          </p:val>
                                        </p:tav>
                                      </p:tavLst>
                                    </p:anim>
                                    <p:anim calcmode="lin" valueType="num">
                                      <p:cBhvr>
                                        <p:cTn id="8" dur="1000" fill="hold"/>
                                        <p:tgtEl>
                                          <p:spTgt spid="43010"/>
                                        </p:tgtEl>
                                        <p:attrNameLst>
                                          <p:attrName>ppt_h</p:attrName>
                                        </p:attrNameLst>
                                      </p:cBhvr>
                                      <p:tavLst>
                                        <p:tav tm="0">
                                          <p:val>
                                            <p:fltVal val="0"/>
                                          </p:val>
                                        </p:tav>
                                        <p:tav tm="100000">
                                          <p:val>
                                            <p:strVal val="#ppt_h"/>
                                          </p:val>
                                        </p:tav>
                                      </p:tavLst>
                                    </p:anim>
                                    <p:anim calcmode="lin" valueType="num">
                                      <p:cBhvr>
                                        <p:cTn id="9" dur="1000" fill="hold"/>
                                        <p:tgtEl>
                                          <p:spTgt spid="43010"/>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30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7" presetClass="entr" presetSubtype="4" fill="hold" grpId="0" nodeType="clickEffect">
                                  <p:stCondLst>
                                    <p:cond delay="0"/>
                                  </p:stCondLst>
                                  <p:childTnLst>
                                    <p:set>
                                      <p:cBhvr>
                                        <p:cTn id="14" dur="1" fill="hold">
                                          <p:stCondLst>
                                            <p:cond delay="0"/>
                                          </p:stCondLst>
                                        </p:cTn>
                                        <p:tgtEl>
                                          <p:spTgt spid="43011">
                                            <p:txEl>
                                              <p:pRg st="0" end="0"/>
                                            </p:txEl>
                                          </p:spTgt>
                                        </p:tgtEl>
                                        <p:attrNameLst>
                                          <p:attrName>style.visibility</p:attrName>
                                        </p:attrNameLst>
                                      </p:cBhvr>
                                      <p:to>
                                        <p:strVal val="visible"/>
                                      </p:to>
                                    </p:set>
                                    <p:anim calcmode="lin" valueType="num">
                                      <p:cBhvr additive="base">
                                        <p:cTn id="15" dur="5000"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16" dur="5000" fill="hold"/>
                                        <p:tgtEl>
                                          <p:spTgt spid="430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7" presetClass="entr" presetSubtype="4" fill="hold" grpId="0" nodeType="clickEffect">
                                  <p:stCondLst>
                                    <p:cond delay="0"/>
                                  </p:stCondLst>
                                  <p:childTnLst>
                                    <p:set>
                                      <p:cBhvr>
                                        <p:cTn id="20" dur="1" fill="hold">
                                          <p:stCondLst>
                                            <p:cond delay="0"/>
                                          </p:stCondLst>
                                        </p:cTn>
                                        <p:tgtEl>
                                          <p:spTgt spid="43011">
                                            <p:txEl>
                                              <p:pRg st="1" end="1"/>
                                            </p:txEl>
                                          </p:spTgt>
                                        </p:tgtEl>
                                        <p:attrNameLst>
                                          <p:attrName>style.visibility</p:attrName>
                                        </p:attrNameLst>
                                      </p:cBhvr>
                                      <p:to>
                                        <p:strVal val="visible"/>
                                      </p:to>
                                    </p:set>
                                    <p:anim calcmode="lin" valueType="num">
                                      <p:cBhvr additive="base">
                                        <p:cTn id="21" dur="5000"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22" dur="5000" fill="hold"/>
                                        <p:tgtEl>
                                          <p:spTgt spid="4301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autoUpdateAnimBg="0"/>
      <p:bldP spid="43011" grpId="0" build="p" autoUpdateAnimBg="0"/>
    </p:bldLst>
  </p:timing>
</p:sld>
</file>

<file path=ppt/slides/slide9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1447800"/>
            <a:ext cx="7772400" cy="762000"/>
          </a:xfrm>
        </p:spPr>
        <p:txBody>
          <a:bodyPr/>
          <a:lstStyle/>
          <a:p>
            <a:pPr eaLnBrk="1" hangingPunct="1"/>
            <a:r>
              <a:rPr lang="tr-TR" smtClean="0">
                <a:latin typeface="Comic Sans MS" pitchFamily="66" charset="0"/>
              </a:rPr>
              <a:t>Çocuğunuzla işbirliği yapmak</a:t>
            </a:r>
          </a:p>
        </p:txBody>
      </p:sp>
      <p:sp>
        <p:nvSpPr>
          <p:cNvPr id="44035" name="Rectangle 3"/>
          <p:cNvSpPr>
            <a:spLocks noGrp="1" noChangeArrowheads="1"/>
          </p:cNvSpPr>
          <p:nvPr>
            <p:ph type="body" idx="1"/>
          </p:nvPr>
        </p:nvSpPr>
        <p:spPr>
          <a:xfrm>
            <a:off x="685800" y="2895600"/>
            <a:ext cx="7772400" cy="3200400"/>
          </a:xfrm>
        </p:spPr>
        <p:txBody>
          <a:bodyPr/>
          <a:lstStyle/>
          <a:p>
            <a:pPr eaLnBrk="1" hangingPunct="1"/>
            <a:r>
              <a:rPr lang="tr-TR" smtClean="0">
                <a:latin typeface="Comic Sans MS" pitchFamily="66" charset="0"/>
              </a:rPr>
              <a:t>Çocuğunuza yapmak istediğiniz yardımlarda onunla işbirliği içinde olmanız ve onun söylediklerinizle  yapmak istedikleriniz konusunda ikna olması ve size inanması gerekir.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0" fill="hold"/>
                                        <p:tgtEl>
                                          <p:spTgt spid="44034"/>
                                        </p:tgtEl>
                                        <p:attrNameLst>
                                          <p:attrName>ppt_x</p:attrName>
                                        </p:attrNameLst>
                                      </p:cBhvr>
                                      <p:tavLst>
                                        <p:tav tm="0">
                                          <p:val>
                                            <p:strVal val="#ppt_x"/>
                                          </p:val>
                                        </p:tav>
                                        <p:tav tm="100000">
                                          <p:val>
                                            <p:strVal val="#ppt_x"/>
                                          </p:val>
                                        </p:tav>
                                      </p:tavLst>
                                    </p:anim>
                                    <p:anim calcmode="lin" valueType="num">
                                      <p:cBhvr additive="base">
                                        <p:cTn id="8" dur="5000" fill="hold"/>
                                        <p:tgtEl>
                                          <p:spTgt spid="440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2" fill="hold" grpId="0" nodeType="clickEffect">
                                  <p:stCondLst>
                                    <p:cond delay="0"/>
                                  </p:stCondLst>
                                  <p:childTnLst>
                                    <p:set>
                                      <p:cBhvr>
                                        <p:cTn id="12" dur="1" fill="hold">
                                          <p:stCondLst>
                                            <p:cond delay="0"/>
                                          </p:stCondLst>
                                        </p:cTn>
                                        <p:tgtEl>
                                          <p:spTgt spid="44035">
                                            <p:txEl>
                                              <p:pRg st="0" end="0"/>
                                            </p:txEl>
                                          </p:spTgt>
                                        </p:tgtEl>
                                        <p:attrNameLst>
                                          <p:attrName>style.visibility</p:attrName>
                                        </p:attrNameLst>
                                      </p:cBhvr>
                                      <p:to>
                                        <p:strVal val="visible"/>
                                      </p:to>
                                    </p:set>
                                    <p:anim calcmode="lin" valueType="num">
                                      <p:cBhvr additive="base">
                                        <p:cTn id="13" dur="5000" fill="hold"/>
                                        <p:tgtEl>
                                          <p:spTgt spid="44035">
                                            <p:txEl>
                                              <p:pRg st="0" end="0"/>
                                            </p:txEl>
                                          </p:spTgt>
                                        </p:tgtEl>
                                        <p:attrNameLst>
                                          <p:attrName>ppt_x</p:attrName>
                                        </p:attrNameLst>
                                      </p:cBhvr>
                                      <p:tavLst>
                                        <p:tav tm="0">
                                          <p:val>
                                            <p:strVal val="1+#ppt_w/2"/>
                                          </p:val>
                                        </p:tav>
                                        <p:tav tm="100000">
                                          <p:val>
                                            <p:strVal val="#ppt_x"/>
                                          </p:val>
                                        </p:tav>
                                      </p:tavLst>
                                    </p:anim>
                                    <p:anim calcmode="lin" valueType="num">
                                      <p:cBhvr additive="base">
                                        <p:cTn id="14" dur="5000" fill="hold"/>
                                        <p:tgtEl>
                                          <p:spTgt spid="4403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4" grpId="0" autoUpdateAnimBg="0"/>
      <p:bldP spid="44035" grpId="0" build="p" autoUpdateAnimBg="0"/>
    </p:bldLst>
  </p:timing>
</p:sld>
</file>

<file path=ppt/slides/slide9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685800" y="1371600"/>
            <a:ext cx="7772400" cy="5029200"/>
          </a:xfrm>
        </p:spPr>
        <p:txBody>
          <a:bodyPr/>
          <a:lstStyle/>
          <a:p>
            <a:pPr eaLnBrk="1" hangingPunct="1">
              <a:lnSpc>
                <a:spcPct val="90000"/>
              </a:lnSpc>
            </a:pPr>
            <a:r>
              <a:rPr lang="tr-TR" smtClean="0">
                <a:latin typeface="Comic Sans MS" pitchFamily="66" charset="0"/>
              </a:rPr>
              <a:t>Eğitim, kişiye okul hayatının ilk yıllarından başlayarak dünyanın daha iyi tanınmasına olanak sağlayacak bilgiler yükler. </a:t>
            </a:r>
          </a:p>
          <a:p>
            <a:pPr eaLnBrk="1" hangingPunct="1">
              <a:lnSpc>
                <a:spcPct val="90000"/>
              </a:lnSpc>
            </a:pPr>
            <a:endParaRPr lang="tr-TR" smtClean="0">
              <a:latin typeface="Comic Sans MS" pitchFamily="66" charset="0"/>
            </a:endParaRPr>
          </a:p>
          <a:p>
            <a:pPr eaLnBrk="1" hangingPunct="1">
              <a:lnSpc>
                <a:spcPct val="90000"/>
              </a:lnSpc>
            </a:pPr>
            <a:r>
              <a:rPr lang="tr-TR" smtClean="0">
                <a:latin typeface="Comic Sans MS" pitchFamily="66" charset="0"/>
              </a:rPr>
              <a:t>Ne yazık ki , ilk yıllarda edinilen bilgilerin büyük çoğunluğu öğrencilerin iyi çalışma alışkanlığı geliştirememeleri nedeniyle kaybolup gider.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 calcmode="lin" valueType="num">
                                      <p:cBhvr additive="base">
                                        <p:cTn id="7" dur="500" fill="hold"/>
                                        <p:tgtEl>
                                          <p:spTgt spid="16387">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638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6387">
                                            <p:txEl>
                                              <p:pRg st="2" end="2"/>
                                            </p:txEl>
                                          </p:spTgt>
                                        </p:tgtEl>
                                        <p:attrNameLst>
                                          <p:attrName>style.visibility</p:attrName>
                                        </p:attrNameLst>
                                      </p:cBhvr>
                                      <p:to>
                                        <p:strVal val="visible"/>
                                      </p:to>
                                    </p:set>
                                    <p:anim calcmode="lin" valueType="num">
                                      <p:cBhvr additive="base">
                                        <p:cTn id="13" dur="500" fill="hold"/>
                                        <p:tgtEl>
                                          <p:spTgt spid="16387">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638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autoUpdateAnimBg="0"/>
    </p:bldLst>
  </p:timing>
</p:sld>
</file>

<file path=ppt/slides/slide9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69850"/>
            <a:ext cx="7772400" cy="3441700"/>
          </a:xfrm>
        </p:spPr>
        <p:txBody>
          <a:bodyPr>
            <a:normAutofit fontScale="90000"/>
          </a:bodyPr>
          <a:lstStyle/>
          <a:p>
            <a:pPr eaLnBrk="1" hangingPunct="1"/>
            <a:r>
              <a:rPr lang="tr-TR" smtClean="0">
                <a:latin typeface="Comic Sans MS" pitchFamily="66" charset="0"/>
              </a:rPr>
              <a:t/>
            </a:r>
            <a:br>
              <a:rPr lang="tr-TR" smtClean="0">
                <a:latin typeface="Comic Sans MS" pitchFamily="66" charset="0"/>
              </a:rPr>
            </a:br>
            <a:r>
              <a:rPr lang="tr-TR" smtClean="0">
                <a:latin typeface="Comic Sans MS" pitchFamily="66" charset="0"/>
              </a:rPr>
              <a:t>Hayatın zevki çeşitliliğindedir.</a:t>
            </a:r>
            <a:br>
              <a:rPr lang="tr-TR" smtClean="0">
                <a:latin typeface="Comic Sans MS" pitchFamily="66" charset="0"/>
              </a:rPr>
            </a:br>
            <a:r>
              <a:rPr lang="tr-TR" smtClean="0">
                <a:latin typeface="Comic Sans MS" pitchFamily="66" charset="0"/>
              </a:rPr>
              <a:t/>
            </a:r>
            <a:br>
              <a:rPr lang="tr-TR" smtClean="0">
                <a:latin typeface="Comic Sans MS" pitchFamily="66" charset="0"/>
              </a:rPr>
            </a:br>
            <a:r>
              <a:rPr lang="tr-TR" smtClean="0">
                <a:latin typeface="Comic Sans MS" pitchFamily="66" charset="0"/>
              </a:rPr>
              <a:t>               S.Johnson</a:t>
            </a:r>
          </a:p>
        </p:txBody>
      </p:sp>
      <p:sp>
        <p:nvSpPr>
          <p:cNvPr id="21507" name="Rectangle 3"/>
          <p:cNvSpPr>
            <a:spLocks noGrp="1" noChangeArrowheads="1"/>
          </p:cNvSpPr>
          <p:nvPr>
            <p:ph type="body" idx="1"/>
          </p:nvPr>
        </p:nvSpPr>
        <p:spPr>
          <a:xfrm>
            <a:off x="685800" y="3810000"/>
            <a:ext cx="7772400" cy="2286000"/>
          </a:xfrm>
        </p:spPr>
        <p:txBody>
          <a:bodyPr/>
          <a:lstStyle/>
          <a:p>
            <a:pPr eaLnBrk="1" hangingPunct="1">
              <a:lnSpc>
                <a:spcPct val="90000"/>
              </a:lnSpc>
            </a:pPr>
            <a:r>
              <a:rPr lang="tr-TR" smtClean="0">
                <a:latin typeface="Comic Sans MS" pitchFamily="66" charset="0"/>
              </a:rPr>
              <a:t>Yeni bilgiler edinmek, insanın hayata bakış ufkunu genişletir, kişiliğini geliştirir ve hayatın ince özelliklerinden zevk almanın yollarını gösterir.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ppt_x"/>
                                          </p:val>
                                        </p:tav>
                                        <p:tav tm="100000">
                                          <p:val>
                                            <p:strVal val="#ppt_x"/>
                                          </p:val>
                                        </p:tav>
                                      </p:tavLst>
                                    </p:anim>
                                    <p:anim calcmode="lin" valueType="num">
                                      <p:cBhvr additive="base">
                                        <p:cTn id="8" dur="500" fill="hold"/>
                                        <p:tgtEl>
                                          <p:spTgt spid="2150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p:cTn id="13" dur="1000" fill="hold"/>
                                        <p:tgtEl>
                                          <p:spTgt spid="21507">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1507">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1507">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1507">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6" grpId="0" autoUpdateAnimBg="0"/>
      <p:bldP spid="21507" grpId="0" build="p" autoUpdateAnimBg="0"/>
    </p:bld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85800" y="998538"/>
            <a:ext cx="7848600" cy="1431925"/>
          </a:xfrm>
        </p:spPr>
        <p:txBody>
          <a:bodyPr>
            <a:normAutofit fontScale="90000"/>
          </a:bodyPr>
          <a:lstStyle/>
          <a:p>
            <a:pPr eaLnBrk="1" hangingPunct="1"/>
            <a:r>
              <a:rPr lang="tr-TR" smtClean="0">
                <a:latin typeface="Comic Sans MS" pitchFamily="66" charset="0"/>
              </a:rPr>
              <a:t/>
            </a:r>
            <a:br>
              <a:rPr lang="tr-TR" smtClean="0">
                <a:latin typeface="Comic Sans MS" pitchFamily="66" charset="0"/>
              </a:rPr>
            </a:br>
            <a:endParaRPr lang="tr-TR" smtClean="0">
              <a:latin typeface="Comic Sans MS" pitchFamily="66" charset="0"/>
            </a:endParaRPr>
          </a:p>
        </p:txBody>
      </p:sp>
      <p:sp>
        <p:nvSpPr>
          <p:cNvPr id="23555" name="Rectangle 3"/>
          <p:cNvSpPr>
            <a:spLocks noGrp="1" noChangeArrowheads="1"/>
          </p:cNvSpPr>
          <p:nvPr>
            <p:ph type="body" idx="1"/>
          </p:nvPr>
        </p:nvSpPr>
        <p:spPr>
          <a:xfrm>
            <a:off x="685800" y="914400"/>
            <a:ext cx="7772400" cy="5181600"/>
          </a:xfrm>
        </p:spPr>
        <p:txBody>
          <a:bodyPr/>
          <a:lstStyle/>
          <a:p>
            <a:pPr eaLnBrk="1" hangingPunct="1">
              <a:defRPr/>
            </a:pPr>
            <a:r>
              <a:rPr lang="tr-TR" smtClean="0">
                <a:latin typeface="Comic Sans MS" pitchFamily="66" charset="0"/>
              </a:rPr>
              <a:t>Aileler çok küçük yaştan başlayarak çocuklarından yüksek başarı beklentisi içindedirler.</a:t>
            </a:r>
          </a:p>
          <a:p>
            <a:pPr eaLnBrk="1" hangingPunct="1">
              <a:defRPr/>
            </a:pPr>
            <a:endParaRPr lang="tr-TR" smtClean="0">
              <a:latin typeface="Comic Sans MS" pitchFamily="66" charset="0"/>
            </a:endParaRPr>
          </a:p>
          <a:p>
            <a:pPr eaLnBrk="1" hangingPunct="1">
              <a:defRPr/>
            </a:pPr>
            <a:r>
              <a:rPr lang="tr-TR" smtClean="0">
                <a:latin typeface="Comic Sans MS" pitchFamily="66" charset="0"/>
              </a:rPr>
              <a:t>Bize düşen en önemli görev “ </a:t>
            </a:r>
            <a:r>
              <a:rPr lang="tr-TR" b="1" smtClean="0">
                <a:effectLst>
                  <a:outerShdw blurRad="38100" dist="38100" dir="2700000" algn="tl">
                    <a:srgbClr val="C0C0C0"/>
                  </a:outerShdw>
                </a:effectLst>
                <a:latin typeface="Comic Sans MS" pitchFamily="66" charset="0"/>
              </a:rPr>
              <a:t>çalışma isteğini artırmak ve onu çalışmaya teşvik etmektir.”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ppt_x"/>
                                          </p:val>
                                        </p:tav>
                                        <p:tav tm="100000">
                                          <p:val>
                                            <p:strVal val="#ppt_x"/>
                                          </p:val>
                                        </p:tav>
                                      </p:tavLst>
                                    </p:anim>
                                    <p:anim calcmode="lin" valueType="num">
                                      <p:cBhvr additive="base">
                                        <p:cTn id="8" dur="500" fill="hold"/>
                                        <p:tgtEl>
                                          <p:spTgt spid="2355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23555">
                                            <p:txEl>
                                              <p:pRg st="0" end="0"/>
                                            </p:txEl>
                                          </p:spTgt>
                                        </p:tgtEl>
                                        <p:attrNameLst>
                                          <p:attrName>style.visibility</p:attrName>
                                        </p:attrNameLst>
                                      </p:cBhvr>
                                      <p:to>
                                        <p:strVal val="visible"/>
                                      </p:to>
                                    </p:set>
                                    <p:animEffect transition="in" filter="slide(fromBottom)">
                                      <p:cBhvr>
                                        <p:cTn id="13" dur="500"/>
                                        <p:tgtEl>
                                          <p:spTgt spid="23555">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23555">
                                            <p:txEl>
                                              <p:pRg st="2" end="2"/>
                                            </p:txEl>
                                          </p:spTgt>
                                        </p:tgtEl>
                                        <p:attrNameLst>
                                          <p:attrName>style.visibility</p:attrName>
                                        </p:attrNameLst>
                                      </p:cBhvr>
                                      <p:to>
                                        <p:strVal val="visible"/>
                                      </p:to>
                                    </p:set>
                                    <p:animEffect transition="in" filter="slide(fromBottom)">
                                      <p:cBhvr>
                                        <p:cTn id="18" dur="500"/>
                                        <p:tgtEl>
                                          <p:spTgt spid="2355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4" grpId="0" autoUpdateAnimBg="0"/>
      <p:bldP spid="23555"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pPr eaLnBrk="1" hangingPunct="1"/>
            <a:r>
              <a:rPr lang="tr-TR" smtClean="0">
                <a:latin typeface="Comic Sans MS" pitchFamily="66" charset="0"/>
              </a:rPr>
              <a:t>Çocuğunuzun kaygısını artırmayın.</a:t>
            </a:r>
          </a:p>
        </p:txBody>
      </p:sp>
      <p:sp>
        <p:nvSpPr>
          <p:cNvPr id="24579" name="Rectangle 3"/>
          <p:cNvSpPr>
            <a:spLocks noGrp="1" noChangeArrowheads="1"/>
          </p:cNvSpPr>
          <p:nvPr>
            <p:ph type="body" idx="1"/>
          </p:nvPr>
        </p:nvSpPr>
        <p:spPr>
          <a:xfrm>
            <a:off x="685800" y="1981200"/>
            <a:ext cx="8077200" cy="4648200"/>
          </a:xfrm>
        </p:spPr>
        <p:txBody>
          <a:bodyPr/>
          <a:lstStyle/>
          <a:p>
            <a:pPr eaLnBrk="1" hangingPunct="1">
              <a:lnSpc>
                <a:spcPct val="90000"/>
              </a:lnSpc>
            </a:pPr>
            <a:r>
              <a:rPr lang="tr-TR" smtClean="0">
                <a:latin typeface="Comic Sans MS" pitchFamily="66" charset="0"/>
              </a:rPr>
              <a:t> Çok az sayıda kişi, öğrenme ve başarı için gerekli olan düzeyde kaygıya sahiptir. </a:t>
            </a:r>
          </a:p>
          <a:p>
            <a:pPr eaLnBrk="1" hangingPunct="1">
              <a:lnSpc>
                <a:spcPct val="90000"/>
              </a:lnSpc>
            </a:pPr>
            <a:endParaRPr lang="tr-TR" smtClean="0">
              <a:latin typeface="Comic Sans MS" pitchFamily="66" charset="0"/>
            </a:endParaRPr>
          </a:p>
          <a:p>
            <a:pPr eaLnBrk="1" hangingPunct="1">
              <a:lnSpc>
                <a:spcPct val="90000"/>
              </a:lnSpc>
            </a:pPr>
            <a:r>
              <a:rPr lang="tr-TR" smtClean="0">
                <a:latin typeface="Comic Sans MS" pitchFamily="66" charset="0"/>
              </a:rPr>
              <a:t>Öğrenmeyi, akıl yürütmeyi ve sınav başarısını olumsuz yönde etkileyen , temelinde öğrencinin “ </a:t>
            </a:r>
            <a:r>
              <a:rPr lang="tr-TR" b="1" smtClean="0">
                <a:latin typeface="Comic Sans MS" pitchFamily="66" charset="0"/>
              </a:rPr>
              <a:t>kendine güvensizliğinde yatan “ YÜKSEK KAYGIDIR.</a:t>
            </a:r>
            <a:endParaRPr lang="tr-TR" smtClean="0">
              <a:latin typeface="Comic Sans MS" pitchFamily="66" charset="0"/>
            </a:endParaRP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5000" fill="hold"/>
                                        <p:tgtEl>
                                          <p:spTgt spid="24578"/>
                                        </p:tgtEl>
                                        <p:attrNameLst>
                                          <p:attrName>ppt_x</p:attrName>
                                        </p:attrNameLst>
                                      </p:cBhvr>
                                      <p:tavLst>
                                        <p:tav tm="0">
                                          <p:val>
                                            <p:strVal val="#ppt_x"/>
                                          </p:val>
                                        </p:tav>
                                        <p:tav tm="100000">
                                          <p:val>
                                            <p:strVal val="#ppt_x"/>
                                          </p:val>
                                        </p:tav>
                                      </p:tavLst>
                                    </p:anim>
                                    <p:anim calcmode="lin" valueType="num">
                                      <p:cBhvr additive="base">
                                        <p:cTn id="8" dur="5000" fill="hold"/>
                                        <p:tgtEl>
                                          <p:spTgt spid="2457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24579">
                                            <p:txEl>
                                              <p:pRg st="0" end="0"/>
                                            </p:txEl>
                                          </p:spTgt>
                                        </p:tgtEl>
                                        <p:attrNameLst>
                                          <p:attrName>style.visibility</p:attrName>
                                        </p:attrNameLst>
                                      </p:cBhvr>
                                      <p:to>
                                        <p:strVal val="visible"/>
                                      </p:to>
                                    </p:set>
                                    <p:anim calcmode="lin" valueType="num">
                                      <p:cBhvr>
                                        <p:cTn id="13" dur="1000" fill="hold"/>
                                        <p:tgtEl>
                                          <p:spTgt spid="24579">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24579">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24579">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24579">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24579">
                                            <p:txEl>
                                              <p:pRg st="2" end="2"/>
                                            </p:txEl>
                                          </p:spTgt>
                                        </p:tgtEl>
                                        <p:attrNameLst>
                                          <p:attrName>style.visibility</p:attrName>
                                        </p:attrNameLst>
                                      </p:cBhvr>
                                      <p:to>
                                        <p:strVal val="visible"/>
                                      </p:to>
                                    </p:set>
                                    <p:anim calcmode="lin" valueType="num">
                                      <p:cBhvr>
                                        <p:cTn id="21" dur="1000" fill="hold"/>
                                        <p:tgtEl>
                                          <p:spTgt spid="24579">
                                            <p:txEl>
                                              <p:pRg st="2" end="2"/>
                                            </p:txEl>
                                          </p:spTgt>
                                        </p:tgtEl>
                                        <p:attrNameLst>
                                          <p:attrName>ppt_w</p:attrName>
                                        </p:attrNameLst>
                                      </p:cBhvr>
                                      <p:tavLst>
                                        <p:tav tm="0">
                                          <p:val>
                                            <p:fltVal val="0"/>
                                          </p:val>
                                        </p:tav>
                                        <p:tav tm="100000">
                                          <p:val>
                                            <p:strVal val="#ppt_w"/>
                                          </p:val>
                                        </p:tav>
                                      </p:tavLst>
                                    </p:anim>
                                    <p:anim calcmode="lin" valueType="num">
                                      <p:cBhvr>
                                        <p:cTn id="22" dur="1000" fill="hold"/>
                                        <p:tgtEl>
                                          <p:spTgt spid="24579">
                                            <p:txEl>
                                              <p:pRg st="2" end="2"/>
                                            </p:txEl>
                                          </p:spTgt>
                                        </p:tgtEl>
                                        <p:attrNameLst>
                                          <p:attrName>ppt_h</p:attrName>
                                        </p:attrNameLst>
                                      </p:cBhvr>
                                      <p:tavLst>
                                        <p:tav tm="0">
                                          <p:val>
                                            <p:fltVal val="0"/>
                                          </p:val>
                                        </p:tav>
                                        <p:tav tm="100000">
                                          <p:val>
                                            <p:strVal val="#ppt_h"/>
                                          </p:val>
                                        </p:tav>
                                      </p:tavLst>
                                    </p:anim>
                                    <p:anim calcmode="lin" valueType="num">
                                      <p:cBhvr>
                                        <p:cTn id="23" dur="1000" fill="hold"/>
                                        <p:tgtEl>
                                          <p:spTgt spid="24579">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24579">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8" grpId="0" autoUpdateAnimBg="0"/>
      <p:bldP spid="24579" grpId="0" build="p"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603" name="Rectangle 3"/>
          <p:cNvSpPr>
            <a:spLocks noGrp="1" noChangeArrowheads="1"/>
          </p:cNvSpPr>
          <p:nvPr>
            <p:ph type="body" idx="1"/>
          </p:nvPr>
        </p:nvSpPr>
        <p:spPr>
          <a:xfrm>
            <a:off x="685800" y="1524000"/>
            <a:ext cx="7772400" cy="5334000"/>
          </a:xfrm>
        </p:spPr>
        <p:txBody>
          <a:bodyPr/>
          <a:lstStyle/>
          <a:p>
            <a:pPr eaLnBrk="1" hangingPunct="1"/>
            <a:r>
              <a:rPr lang="tr-TR" b="1" smtClean="0">
                <a:latin typeface="Comic Sans MS" pitchFamily="66" charset="0"/>
              </a:rPr>
              <a:t>Öğrencinin kendine güvensizliği</a:t>
            </a:r>
            <a:r>
              <a:rPr lang="tr-TR" smtClean="0">
                <a:latin typeface="Comic Sans MS" pitchFamily="66" charset="0"/>
              </a:rPr>
              <a:t> ise büyük ölçüde anne- babasının bilerek ya da bilmeyerek uyguladığı eğitim ve yaklaşımlarının sonucudur.</a:t>
            </a:r>
          </a:p>
          <a:p>
            <a:pPr eaLnBrk="1" hangingPunct="1"/>
            <a:r>
              <a:rPr lang="tr-TR" smtClean="0">
                <a:latin typeface="Comic Sans MS" pitchFamily="66" charset="0"/>
              </a:rPr>
              <a:t>Çok küçük yaştan başlanarak çocuktan gücünün üstünde başarı beklemek, hataları düzeltmek için onu eleştirmek, yargı ifadesi taşıyan olumsuz sıfatlarla nitelemek </a:t>
            </a:r>
            <a:r>
              <a:rPr lang="tr-TR" b="1" smtClean="0">
                <a:latin typeface="Comic Sans MS" pitchFamily="66" charset="0"/>
              </a:rPr>
              <a:t>güveni zayıflatır.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0" fill="hold"/>
                                        <p:tgtEl>
                                          <p:spTgt spid="25603">
                                            <p:txEl>
                                              <p:pRg st="0" end="0"/>
                                            </p:txEl>
                                          </p:spTgt>
                                        </p:tgtEl>
                                        <p:attrNameLst>
                                          <p:attrName>ppt_x</p:attrName>
                                        </p:attrNameLst>
                                      </p:cBhvr>
                                      <p:tavLst>
                                        <p:tav tm="0">
                                          <p:val>
                                            <p:strVal val="#ppt_x"/>
                                          </p:val>
                                        </p:tav>
                                        <p:tav tm="100000">
                                          <p:val>
                                            <p:strVal val="#ppt_x"/>
                                          </p:val>
                                        </p:tav>
                                      </p:tavLst>
                                    </p:anim>
                                    <p:anim calcmode="lin" valueType="num">
                                      <p:cBhvr additive="base">
                                        <p:cTn id="8" dur="5000" fill="hold"/>
                                        <p:tgtEl>
                                          <p:spTgt spid="2560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0" fill="hold"/>
                                        <p:tgtEl>
                                          <p:spTgt spid="25603">
                                            <p:txEl>
                                              <p:pRg st="1" end="1"/>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560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03" grpId="0" build="p" autoUpdateAnimBg="0"/>
    </p:bldLst>
  </p:timing>
</p:sld>
</file>

<file path=ppt/slides/slide9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fontScale="90000"/>
          </a:bodyPr>
          <a:lstStyle/>
          <a:p>
            <a:pPr eaLnBrk="1" hangingPunct="1"/>
            <a:r>
              <a:rPr lang="tr-TR" smtClean="0">
                <a:latin typeface="Comic Sans MS" pitchFamily="66" charset="0"/>
              </a:rPr>
              <a:t>Çocuğunuzun sınırlarını zorlamayın</a:t>
            </a:r>
          </a:p>
        </p:txBody>
      </p:sp>
      <p:sp>
        <p:nvSpPr>
          <p:cNvPr id="26627" name="Rectangle 3"/>
          <p:cNvSpPr>
            <a:spLocks noGrp="1" noChangeArrowheads="1"/>
          </p:cNvSpPr>
          <p:nvPr>
            <p:ph type="body" idx="1"/>
          </p:nvPr>
        </p:nvSpPr>
        <p:spPr/>
        <p:txBody>
          <a:bodyPr/>
          <a:lstStyle/>
          <a:p>
            <a:pPr eaLnBrk="1" hangingPunct="1">
              <a:lnSpc>
                <a:spcPct val="90000"/>
              </a:lnSpc>
            </a:pPr>
            <a:r>
              <a:rPr lang="tr-TR" smtClean="0">
                <a:latin typeface="Comic Sans MS" pitchFamily="66" charset="0"/>
              </a:rPr>
              <a:t>Kendi özlemlerimizle çocuğumuzun sınırları arasında gerçekçi bir denge kurmak çok önemlidir. </a:t>
            </a:r>
          </a:p>
          <a:p>
            <a:pPr eaLnBrk="1" hangingPunct="1">
              <a:lnSpc>
                <a:spcPct val="90000"/>
              </a:lnSpc>
            </a:pPr>
            <a:endParaRPr lang="tr-TR" smtClean="0">
              <a:latin typeface="Comic Sans MS" pitchFamily="66" charset="0"/>
            </a:endParaRPr>
          </a:p>
          <a:p>
            <a:pPr eaLnBrk="1" hangingPunct="1">
              <a:lnSpc>
                <a:spcPct val="90000"/>
              </a:lnSpc>
            </a:pPr>
            <a:r>
              <a:rPr lang="tr-TR" smtClean="0">
                <a:latin typeface="Comic Sans MS" pitchFamily="66" charset="0"/>
              </a:rPr>
              <a:t>Bunun için kullanacağınız ölçüt, çocuğunuzun okul başarısı ve okul dışı çalışmalarında göstermiş olduğu başarı düzeyidir.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 calcmode="lin" valueType="num">
                                      <p:cBhvr additive="base">
                                        <p:cTn id="7" dur="500" fill="hold"/>
                                        <p:tgtEl>
                                          <p:spTgt spid="26626"/>
                                        </p:tgtEl>
                                        <p:attrNameLst>
                                          <p:attrName>ppt_x</p:attrName>
                                        </p:attrNameLst>
                                      </p:cBhvr>
                                      <p:tavLst>
                                        <p:tav tm="0">
                                          <p:val>
                                            <p:strVal val="#ppt_x"/>
                                          </p:val>
                                        </p:tav>
                                        <p:tav tm="100000">
                                          <p:val>
                                            <p:strVal val="#ppt_x"/>
                                          </p:val>
                                        </p:tav>
                                      </p:tavLst>
                                    </p:anim>
                                    <p:anim calcmode="lin" valueType="num">
                                      <p:cBhvr additive="base">
                                        <p:cTn id="8" dur="500" fill="hold"/>
                                        <p:tgtEl>
                                          <p:spTgt spid="266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7" presetClass="entr" presetSubtype="4" fill="hold" grpId="0" nodeType="clickEffect">
                                  <p:stCondLst>
                                    <p:cond delay="0"/>
                                  </p:stCondLst>
                                  <p:childTnLst>
                                    <p:set>
                                      <p:cBhvr>
                                        <p:cTn id="12" dur="1" fill="hold">
                                          <p:stCondLst>
                                            <p:cond delay="0"/>
                                          </p:stCondLst>
                                        </p:cTn>
                                        <p:tgtEl>
                                          <p:spTgt spid="26627">
                                            <p:txEl>
                                              <p:pRg st="0" end="0"/>
                                            </p:txEl>
                                          </p:spTgt>
                                        </p:tgtEl>
                                        <p:attrNameLst>
                                          <p:attrName>style.visibility</p:attrName>
                                        </p:attrNameLst>
                                      </p:cBhvr>
                                      <p:to>
                                        <p:strVal val="visible"/>
                                      </p:to>
                                    </p:set>
                                    <p:anim calcmode="lin" valueType="num">
                                      <p:cBhvr additive="base">
                                        <p:cTn id="13" dur="5000" fill="hold"/>
                                        <p:tgtEl>
                                          <p:spTgt spid="26627">
                                            <p:txEl>
                                              <p:pRg st="0" end="0"/>
                                            </p:txEl>
                                          </p:spTgt>
                                        </p:tgtEl>
                                        <p:attrNameLst>
                                          <p:attrName>ppt_x</p:attrName>
                                        </p:attrNameLst>
                                      </p:cBhvr>
                                      <p:tavLst>
                                        <p:tav tm="0">
                                          <p:val>
                                            <p:strVal val="#ppt_x"/>
                                          </p:val>
                                        </p:tav>
                                        <p:tav tm="100000">
                                          <p:val>
                                            <p:strVal val="#ppt_x"/>
                                          </p:val>
                                        </p:tav>
                                      </p:tavLst>
                                    </p:anim>
                                    <p:anim calcmode="lin" valueType="num">
                                      <p:cBhvr additive="base">
                                        <p:cTn id="14" dur="5000" fill="hold"/>
                                        <p:tgtEl>
                                          <p:spTgt spid="2662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0" nodeType="clickEffect">
                                  <p:stCondLst>
                                    <p:cond delay="0"/>
                                  </p:stCondLst>
                                  <p:childTnLst>
                                    <p:set>
                                      <p:cBhvr>
                                        <p:cTn id="18" dur="1" fill="hold">
                                          <p:stCondLst>
                                            <p:cond delay="0"/>
                                          </p:stCondLst>
                                        </p:cTn>
                                        <p:tgtEl>
                                          <p:spTgt spid="26627">
                                            <p:txEl>
                                              <p:pRg st="2" end="2"/>
                                            </p:txEl>
                                          </p:spTgt>
                                        </p:tgtEl>
                                        <p:attrNameLst>
                                          <p:attrName>style.visibility</p:attrName>
                                        </p:attrNameLst>
                                      </p:cBhvr>
                                      <p:to>
                                        <p:strVal val="visible"/>
                                      </p:to>
                                    </p:set>
                                    <p:anim calcmode="lin" valueType="num">
                                      <p:cBhvr additive="base">
                                        <p:cTn id="19" dur="5000" fill="hold"/>
                                        <p:tgtEl>
                                          <p:spTgt spid="26627">
                                            <p:txEl>
                                              <p:pRg st="2" end="2"/>
                                            </p:txEl>
                                          </p:spTgt>
                                        </p:tgtEl>
                                        <p:attrNameLst>
                                          <p:attrName>ppt_x</p:attrName>
                                        </p:attrNameLst>
                                      </p:cBhvr>
                                      <p:tavLst>
                                        <p:tav tm="0">
                                          <p:val>
                                            <p:strVal val="#ppt_x"/>
                                          </p:val>
                                        </p:tav>
                                        <p:tav tm="100000">
                                          <p:val>
                                            <p:strVal val="#ppt_x"/>
                                          </p:val>
                                        </p:tav>
                                      </p:tavLst>
                                    </p:anim>
                                    <p:anim calcmode="lin" valueType="num">
                                      <p:cBhvr additive="base">
                                        <p:cTn id="20" dur="5000" fill="hold"/>
                                        <p:tgtEl>
                                          <p:spTgt spid="26627">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autoUpdateAnimBg="0"/>
      <p:bldP spid="26627" grpId="0" build="p"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6610" name="Rectangle 2050"/>
          <p:cNvSpPr>
            <a:spLocks noGrp="1" noChangeArrowheads="1"/>
          </p:cNvSpPr>
          <p:nvPr>
            <p:ph type="title"/>
          </p:nvPr>
        </p:nvSpPr>
        <p:spPr/>
        <p:txBody>
          <a:bodyPr>
            <a:normAutofit fontScale="90000"/>
          </a:bodyPr>
          <a:lstStyle/>
          <a:p>
            <a:pPr eaLnBrk="1" hangingPunct="1"/>
            <a:r>
              <a:rPr lang="tr-TR" smtClean="0">
                <a:latin typeface="Comic Sans MS" pitchFamily="66" charset="0"/>
              </a:rPr>
              <a:t>Çocuklara Aşırı Yüklenmek MODA</a:t>
            </a:r>
          </a:p>
        </p:txBody>
      </p:sp>
      <p:sp>
        <p:nvSpPr>
          <p:cNvPr id="196611" name="Rectangle 2051"/>
          <p:cNvSpPr>
            <a:spLocks noGrp="1" noChangeArrowheads="1"/>
          </p:cNvSpPr>
          <p:nvPr>
            <p:ph type="body" idx="1"/>
          </p:nvPr>
        </p:nvSpPr>
        <p:spPr>
          <a:xfrm>
            <a:off x="304800" y="1981200"/>
            <a:ext cx="8534400" cy="4114800"/>
          </a:xfrm>
        </p:spPr>
        <p:txBody>
          <a:bodyPr/>
          <a:lstStyle/>
          <a:p>
            <a:pPr eaLnBrk="1" hangingPunct="1"/>
            <a:r>
              <a:rPr lang="tr-TR" sz="2800" smtClean="0">
                <a:latin typeface="Comic Sans MS" pitchFamily="66" charset="0"/>
              </a:rPr>
              <a:t>Çocuklarımıza aşırı yüklenmek yerine neyin en iyi olduğu konusunda ışık tutmak daha önemlidir.</a:t>
            </a:r>
          </a:p>
          <a:p>
            <a:pPr eaLnBrk="1" hangingPunct="1"/>
            <a:r>
              <a:rPr lang="tr-TR" sz="2800" smtClean="0">
                <a:latin typeface="Comic Sans MS" pitchFamily="66" charset="0"/>
              </a:rPr>
              <a:t>Bunun da en etkili yolu çocuklarımızla daha fazla zaman geçirmektir.</a:t>
            </a:r>
          </a:p>
          <a:p>
            <a:pPr eaLnBrk="1" hangingPunct="1"/>
            <a:r>
              <a:rPr lang="tr-TR" sz="2800" smtClean="0">
                <a:latin typeface="Comic Sans MS" pitchFamily="66" charset="0"/>
              </a:rPr>
              <a:t>Çocuk yetiştirmek akademik bir proje olarak düşünülmemeli,çocuğunuzun sizin sıcaklığınıza ve kendi kurduğu oyun dünyasında mutlu olmaya ihtiyacı vardır.</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96610"/>
                                        </p:tgtEl>
                                        <p:attrNameLst>
                                          <p:attrName>style.visibility</p:attrName>
                                        </p:attrNameLst>
                                      </p:cBhvr>
                                      <p:to>
                                        <p:strVal val="visible"/>
                                      </p:to>
                                    </p:set>
                                    <p:anim calcmode="lin" valueType="num">
                                      <p:cBhvr additive="base">
                                        <p:cTn id="7" dur="5000" fill="hold"/>
                                        <p:tgtEl>
                                          <p:spTgt spid="196610"/>
                                        </p:tgtEl>
                                        <p:attrNameLst>
                                          <p:attrName>ppt_x</p:attrName>
                                        </p:attrNameLst>
                                      </p:cBhvr>
                                      <p:tavLst>
                                        <p:tav tm="0">
                                          <p:val>
                                            <p:strVal val="#ppt_x"/>
                                          </p:val>
                                        </p:tav>
                                        <p:tav tm="100000">
                                          <p:val>
                                            <p:strVal val="#ppt_x"/>
                                          </p:val>
                                        </p:tav>
                                      </p:tavLst>
                                    </p:anim>
                                    <p:anim calcmode="lin" valueType="num">
                                      <p:cBhvr additive="base">
                                        <p:cTn id="8" dur="5000" fill="hold"/>
                                        <p:tgtEl>
                                          <p:spTgt spid="1966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6611">
                                            <p:txEl>
                                              <p:pRg st="0" end="0"/>
                                            </p:txEl>
                                          </p:spTgt>
                                        </p:tgtEl>
                                        <p:attrNameLst>
                                          <p:attrName>style.visibility</p:attrName>
                                        </p:attrNameLst>
                                      </p:cBhvr>
                                      <p:to>
                                        <p:strVal val="visible"/>
                                      </p:to>
                                    </p:set>
                                    <p:anim calcmode="lin" valueType="num">
                                      <p:cBhvr additive="base">
                                        <p:cTn id="13" dur="500" fill="hold"/>
                                        <p:tgtEl>
                                          <p:spTgt spid="196611">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661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96611">
                                            <p:txEl>
                                              <p:pRg st="1" end="1"/>
                                            </p:txEl>
                                          </p:spTgt>
                                        </p:tgtEl>
                                        <p:attrNameLst>
                                          <p:attrName>style.visibility</p:attrName>
                                        </p:attrNameLst>
                                      </p:cBhvr>
                                      <p:to>
                                        <p:strVal val="visible"/>
                                      </p:to>
                                    </p:set>
                                    <p:anim calcmode="lin" valueType="num">
                                      <p:cBhvr additive="base">
                                        <p:cTn id="19" dur="500" fill="hold"/>
                                        <p:tgtEl>
                                          <p:spTgt spid="196611">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966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96611">
                                            <p:txEl>
                                              <p:pRg st="2" end="2"/>
                                            </p:txEl>
                                          </p:spTgt>
                                        </p:tgtEl>
                                        <p:attrNameLst>
                                          <p:attrName>style.visibility</p:attrName>
                                        </p:attrNameLst>
                                      </p:cBhvr>
                                      <p:to>
                                        <p:strVal val="visible"/>
                                      </p:to>
                                    </p:set>
                                    <p:anim calcmode="lin" valueType="num">
                                      <p:cBhvr additive="base">
                                        <p:cTn id="25" dur="500" fill="hold"/>
                                        <p:tgtEl>
                                          <p:spTgt spid="196611">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9661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6610" grpId="0" autoUpdateAnimBg="0"/>
      <p:bldP spid="196611" grpId="0" build="p" autoUpdateAnimBg="0"/>
    </p:bldLst>
  </p:timing>
</p:sld>
</file>

<file path=ppt/slides/slide9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09600" y="69850"/>
            <a:ext cx="8001000" cy="3441700"/>
          </a:xfrm>
        </p:spPr>
        <p:txBody>
          <a:bodyPr>
            <a:normAutofit fontScale="90000"/>
          </a:bodyPr>
          <a:lstStyle/>
          <a:p>
            <a:pPr eaLnBrk="1" hangingPunct="1"/>
            <a:r>
              <a:rPr lang="tr-TR" smtClean="0">
                <a:latin typeface="Comic Sans MS" pitchFamily="66" charset="0"/>
              </a:rPr>
              <a:t>Sürekli ders çalıştırmak,yüksek not almasını sağlamak uğruna çocuğunuzla olan yakınlığınızı tehlikeye atmayın.</a:t>
            </a:r>
          </a:p>
        </p:txBody>
      </p:sp>
      <p:sp>
        <p:nvSpPr>
          <p:cNvPr id="30723" name="Rectangle 3"/>
          <p:cNvSpPr>
            <a:spLocks noGrp="1" noChangeArrowheads="1"/>
          </p:cNvSpPr>
          <p:nvPr>
            <p:ph type="body" idx="1"/>
          </p:nvPr>
        </p:nvSpPr>
        <p:spPr>
          <a:xfrm>
            <a:off x="685800" y="3810000"/>
            <a:ext cx="7772400" cy="2667000"/>
          </a:xfrm>
        </p:spPr>
        <p:txBody>
          <a:bodyPr/>
          <a:lstStyle/>
          <a:p>
            <a:pPr eaLnBrk="1" hangingPunct="1"/>
            <a:r>
              <a:rPr lang="tr-TR" smtClean="0">
                <a:latin typeface="Comic Sans MS" pitchFamily="66" charset="0"/>
              </a:rPr>
              <a:t>Aile olarak görevimizin çocuğumuza iyi bir eğitim vermek olduğu kadar , ona hayatı sevdirmek ve yaşama sevinci aşılamak olduğunu göz ardı etmemeliyiz. </a:t>
            </a:r>
          </a:p>
        </p:txBody>
      </p:sp>
    </p:spTree>
  </p:cSld>
  <p:clrMapOvr>
    <a:masterClrMapping/>
  </p:clrMapOvr>
  <p:transition spd="med">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anim calcmode="lin" valueType="num">
                                      <p:cBhvr additive="base">
                                        <p:cTn id="7" dur="5000" fill="hold"/>
                                        <p:tgtEl>
                                          <p:spTgt spid="30722"/>
                                        </p:tgtEl>
                                        <p:attrNameLst>
                                          <p:attrName>ppt_x</p:attrName>
                                        </p:attrNameLst>
                                      </p:cBhvr>
                                      <p:tavLst>
                                        <p:tav tm="0">
                                          <p:val>
                                            <p:strVal val="#ppt_x"/>
                                          </p:val>
                                        </p:tav>
                                        <p:tav tm="100000">
                                          <p:val>
                                            <p:strVal val="#ppt_x"/>
                                          </p:val>
                                        </p:tav>
                                      </p:tavLst>
                                    </p:anim>
                                    <p:anim calcmode="lin" valueType="num">
                                      <p:cBhvr additive="base">
                                        <p:cTn id="8" dur="5000" fill="hold"/>
                                        <p:tgtEl>
                                          <p:spTgt spid="3072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30723">
                                            <p:txEl>
                                              <p:pRg st="0" end="0"/>
                                            </p:txEl>
                                          </p:spTgt>
                                        </p:tgtEl>
                                        <p:attrNameLst>
                                          <p:attrName>style.visibility</p:attrName>
                                        </p:attrNameLst>
                                      </p:cBhvr>
                                      <p:to>
                                        <p:strVal val="visible"/>
                                      </p:to>
                                    </p:set>
                                    <p:anim calcmode="lin" valueType="num">
                                      <p:cBhvr>
                                        <p:cTn id="13" dur="1000" fill="hold"/>
                                        <p:tgtEl>
                                          <p:spTgt spid="30723">
                                            <p:txEl>
                                              <p:pRg st="0" end="0"/>
                                            </p:txEl>
                                          </p:spTgt>
                                        </p:tgtEl>
                                        <p:attrNameLst>
                                          <p:attrName>ppt_w</p:attrName>
                                        </p:attrNameLst>
                                      </p:cBhvr>
                                      <p:tavLst>
                                        <p:tav tm="0">
                                          <p:val>
                                            <p:fltVal val="0"/>
                                          </p:val>
                                        </p:tav>
                                        <p:tav tm="100000">
                                          <p:val>
                                            <p:strVal val="#ppt_w"/>
                                          </p:val>
                                        </p:tav>
                                      </p:tavLst>
                                    </p:anim>
                                    <p:anim calcmode="lin" valueType="num">
                                      <p:cBhvr>
                                        <p:cTn id="14" dur="1000" fill="hold"/>
                                        <p:tgtEl>
                                          <p:spTgt spid="30723">
                                            <p:txEl>
                                              <p:pRg st="0" end="0"/>
                                            </p:txEl>
                                          </p:spTgt>
                                        </p:tgtEl>
                                        <p:attrNameLst>
                                          <p:attrName>ppt_h</p:attrName>
                                        </p:attrNameLst>
                                      </p:cBhvr>
                                      <p:tavLst>
                                        <p:tav tm="0">
                                          <p:val>
                                            <p:fltVal val="0"/>
                                          </p:val>
                                        </p:tav>
                                        <p:tav tm="100000">
                                          <p:val>
                                            <p:strVal val="#ppt_h"/>
                                          </p:val>
                                        </p:tav>
                                      </p:tavLst>
                                    </p:anim>
                                    <p:anim calcmode="lin" valueType="num">
                                      <p:cBhvr>
                                        <p:cTn id="15" dur="1000" fill="hold"/>
                                        <p:tgtEl>
                                          <p:spTgt spid="30723">
                                            <p:txEl>
                                              <p:pRg st="0" end="0"/>
                                            </p:txEl>
                                          </p:spTgt>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0723">
                                            <p:txEl>
                                              <p:pRg st="0" end="0"/>
                                            </p:txEl>
                                          </p:spTgt>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utoUpdateAnimBg="0"/>
      <p:bldP spid="30723" grpId="0" build="p" autoUpdateAnimBg="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TotalTime>
  <Words>7785</Words>
  <Application>Microsoft Office PowerPoint</Application>
  <PresentationFormat>Ekran Gösterisi (4:3)</PresentationFormat>
  <Paragraphs>964</Paragraphs>
  <Slides>274</Slides>
  <Notes>14</Notes>
  <HiddenSlides>1</HiddenSlides>
  <MMClips>0</MMClips>
  <ScaleCrop>false</ScaleCrop>
  <HeadingPairs>
    <vt:vector size="6" baseType="variant">
      <vt:variant>
        <vt:lpstr>Tema</vt:lpstr>
      </vt:variant>
      <vt:variant>
        <vt:i4>1</vt:i4>
      </vt:variant>
      <vt:variant>
        <vt:lpstr>Katıştırılmış OLE Hizmet Programları</vt:lpstr>
      </vt:variant>
      <vt:variant>
        <vt:i4>2</vt:i4>
      </vt:variant>
      <vt:variant>
        <vt:lpstr>Slayt Başlıkları</vt:lpstr>
      </vt:variant>
      <vt:variant>
        <vt:i4>274</vt:i4>
      </vt:variant>
    </vt:vector>
  </HeadingPairs>
  <TitlesOfParts>
    <vt:vector size="277" baseType="lpstr">
      <vt:lpstr>Ofis Teması</vt:lpstr>
      <vt:lpstr>Klip</vt:lpstr>
      <vt:lpstr>Clip</vt:lpstr>
      <vt:lpstr>Slayt 1</vt:lpstr>
      <vt:lpstr>Slayt 2</vt:lpstr>
      <vt:lpstr>Slayt 3</vt:lpstr>
      <vt:lpstr>ÇOCUĞUNUZUN OKUL BAŞARISINDA ÖNEMLİSİNİZ!!!</vt:lpstr>
      <vt:lpstr>Slayt 5</vt:lpstr>
      <vt:lpstr>Slayt 6</vt:lpstr>
      <vt:lpstr>Slayt 7</vt:lpstr>
      <vt:lpstr>BU AMAÇLA İLK YAPILACAK ŞEY</vt:lpstr>
      <vt:lpstr>Slayt 9</vt:lpstr>
      <vt:lpstr>   </vt:lpstr>
      <vt:lpstr>OKUL BAŞARISINI ARTIRMADA VELİYE DÜŞEN GÖREV VE SORUMLULUKLAR</vt:lpstr>
      <vt:lpstr>Ders çalışma konusundaki sorunlar başlıca şu nedenlerden kaynaklanmaktadır:</vt:lpstr>
      <vt:lpstr>YANLIŞ ÇALIŞMA ALIŞKANLIKLARI</vt:lpstr>
      <vt:lpstr>DOĞRU ÇALIŞMA ALIŞKANLIKLARI      </vt:lpstr>
      <vt:lpstr>Slayt 15</vt:lpstr>
      <vt:lpstr>Evde Ders Çalışma Düzeni Kazandırmada Velilere Düşen Görevler</vt:lpstr>
      <vt:lpstr>Öncelikle, bunu yapmayın.</vt:lpstr>
      <vt:lpstr>Çocuğunuzla birlikte bir program yapın! </vt:lpstr>
      <vt:lpstr>Evinizde çocuğunuza uygun ders çalışma alanı yaratın! </vt:lpstr>
      <vt:lpstr>ÖĞRENCİLERİN DERS ÇALIŞMA ALIŞKANLIĞI KAZANMALARINDA ANNE BABALARA DÜŞEN GÖREVLER    </vt:lpstr>
      <vt:lpstr>Slayt 21</vt:lpstr>
      <vt:lpstr>Slayt 22</vt:lpstr>
      <vt:lpstr>ÖĞRENCİLERİN DERS ÇALIŞMA ALIŞKANLIĞI KAZANMALARINDA ANNE BABALARA DÜŞEN GÖREVLER    </vt:lpstr>
      <vt:lpstr>ÖĞRENCİLERİN DERS ÇALIŞMA ALIŞKANLIĞI KAZANMALARINDA ANNE BABALARA DÜŞEN GÖREVLER    </vt:lpstr>
      <vt:lpstr>Slayt 25</vt:lpstr>
      <vt:lpstr>Slayt 26</vt:lpstr>
      <vt:lpstr>Slayt 27</vt:lpstr>
      <vt:lpstr>Slayt 28</vt:lpstr>
      <vt:lpstr>Slayt 29</vt:lpstr>
      <vt:lpstr>Slayt 30</vt:lpstr>
      <vt:lpstr>Slayt 31</vt:lpstr>
      <vt:lpstr>Slayt 32</vt:lpstr>
      <vt:lpstr>Slayt 33</vt:lpstr>
      <vt:lpstr>Slayt 34</vt:lpstr>
      <vt:lpstr>Slayt 35</vt:lpstr>
      <vt:lpstr>Slayt 36</vt:lpstr>
      <vt:lpstr>Slayt 37</vt:lpstr>
      <vt:lpstr>Slayt 38</vt:lpstr>
      <vt:lpstr>Slayt 39</vt:lpstr>
      <vt:lpstr>UNUTMAYIN;</vt:lpstr>
      <vt:lpstr>Slayt 41</vt:lpstr>
      <vt:lpstr>Slayt 42</vt:lpstr>
      <vt:lpstr>Slayt 43</vt:lpstr>
      <vt:lpstr>ÖĞRENCİLERİN DERS ÇALIŞMA ALIŞKANLIĞI KAZANMALARINDA ANNE BABALARA DÜŞEN GÖREVLER    </vt:lpstr>
      <vt:lpstr>ÖĞRENCİLERİN DERS ÇALIŞMA ALIŞKANLIĞI KAZANMALARINDA ANNE BABALARA DÜŞEN GÖREVLER    </vt:lpstr>
      <vt:lpstr>Slayt 46</vt:lpstr>
      <vt:lpstr>Slayt 47</vt:lpstr>
      <vt:lpstr>Slayt 48</vt:lpstr>
      <vt:lpstr>Slayt 49</vt:lpstr>
      <vt:lpstr>Slayt 50</vt:lpstr>
      <vt:lpstr>Slayt 51</vt:lpstr>
      <vt:lpstr>BAŞARIDA   AİLENİN   ROLÜ</vt:lpstr>
      <vt:lpstr>“BAŞARI”  Nedir?</vt:lpstr>
      <vt:lpstr>HANGİ Başarı?</vt:lpstr>
      <vt:lpstr>BAŞARILI İNSANLARIN ÖZELLİKLERİ</vt:lpstr>
      <vt:lpstr> HEDEF</vt:lpstr>
      <vt:lpstr> OKUL  </vt:lpstr>
      <vt:lpstr>EĞİTİM AİLEDE BAŞLAR</vt:lpstr>
      <vt:lpstr>ANNE-BABA TUTUMLARI</vt:lpstr>
      <vt:lpstr>SİZ NE YAPMIŞTINIZ?</vt:lpstr>
      <vt:lpstr>OTORİTER (BASKICI) TUTUM</vt:lpstr>
      <vt:lpstr>GEVŞEK (AŞIRI HOŞGÖRÜLÜ) TUTUM</vt:lpstr>
      <vt:lpstr>DENGESİZ VE KARARSIZ TUTUM</vt:lpstr>
      <vt:lpstr>KORUYUCU TUTUM</vt:lpstr>
      <vt:lpstr>İLGİSİZ VE KAYITSIZ TUTUM</vt:lpstr>
      <vt:lpstr>GÜVEN VERİCİ, DESTEKLEYİCİ TUTUM</vt:lpstr>
      <vt:lpstr>Slayt 67</vt:lpstr>
      <vt:lpstr>Slayt 68</vt:lpstr>
      <vt:lpstr>Öğrencinin Ailedeki Sohbet ve Konuşmalara Katılmasına İzin Verilmesi ile Okul Başarısı Arasındaki İlişki</vt:lpstr>
      <vt:lpstr>Anne ve Babanın Kavga veya Tartışmalarını Çocuklarının Yanında Yapması İle Okul Başarısı Arasındaki İlişki</vt:lpstr>
      <vt:lpstr>Babanın Akşamları Zamanını Geçirme Şekli İle  Okul Başarısı Arasındaki İlişki</vt:lpstr>
      <vt:lpstr>Öğrencinin Ailesinden Olumsuz Eleştiri Alması İle  Okul Başarısı Arasındaki İlişki</vt:lpstr>
      <vt:lpstr>Slayt 73</vt:lpstr>
      <vt:lpstr> Ondan beklediğiniz davranışları sergileyin. </vt:lpstr>
      <vt:lpstr> Gelişim dönemine uygun sorumluluklar verin. </vt:lpstr>
      <vt:lpstr> Ödüller rüşvete dönüşmesin. </vt:lpstr>
      <vt:lpstr>Slayt 77</vt:lpstr>
      <vt:lpstr>Slayt 78</vt:lpstr>
      <vt:lpstr> Duygularını yargılamayın. </vt:lpstr>
      <vt:lpstr> Hala öğrenen biri olduğunuzu görmesini sağlayın. </vt:lpstr>
      <vt:lpstr>Kurallar konusunda tutarlı olun. Kurallar konusunda uzlaşın.</vt:lpstr>
      <vt:lpstr>Okul yaşantısının bir parçası olun.</vt:lpstr>
      <vt:lpstr>KAYNAKÇA</vt:lpstr>
      <vt:lpstr> İletişim Bilgileri  Yonca AKGÜN Rehber Öğretmen  yakgun@istek.org.tr  Tel: 0 216 3253075 / 1461</vt:lpstr>
      <vt:lpstr>Slayt 85</vt:lpstr>
      <vt:lpstr>OKUL BAŞARISINDA  AİLENİN ROLÜ</vt:lpstr>
      <vt:lpstr>Öğrenmenin gerçekleştiği tek yer OKUL,  öğrenmemize yardım eden tek kişi de öğretmenlerimiz değildir.</vt:lpstr>
      <vt:lpstr>Ders çalışmak ve başarılı olmak,     çocuğun doğuştan getirdiği bir beceri değildir.</vt:lpstr>
      <vt:lpstr>Çalışma alışkanlığı kazandırmak sadece okul başarısı için gerekli değil,  aynı zamanda yetişkin yaşantısında  da organize olmak, planlama yeteneği geliştirmek  ve iş hayatındaki başarı için gerekli temel beceri kazanmak anlamına da gelmektedir.</vt:lpstr>
      <vt:lpstr>Yardıma ihtiyacı olanın yardım istemesi</vt:lpstr>
      <vt:lpstr>Çocuğunuzla işbirliği yapmak</vt:lpstr>
      <vt:lpstr>Slayt 92</vt:lpstr>
      <vt:lpstr> Hayatın zevki çeşitliliğindedir.                 S.Johnson</vt:lpstr>
      <vt:lpstr> </vt:lpstr>
      <vt:lpstr>Çocuğunuzun kaygısını artırmayın.</vt:lpstr>
      <vt:lpstr>Slayt 96</vt:lpstr>
      <vt:lpstr>Çocuğunuzun sınırlarını zorlamayın</vt:lpstr>
      <vt:lpstr>Çocuklara Aşırı Yüklenmek MODA</vt:lpstr>
      <vt:lpstr>Sürekli ders çalıştırmak,yüksek not almasını sağlamak uğruna çocuğunuzla olan yakınlığınızı tehlikeye atmayın.</vt:lpstr>
      <vt:lpstr>Kesinlikle Çocuğunuzu Kardeşleriyle Kıyaslamayınız.</vt:lpstr>
      <vt:lpstr>Slayt 101</vt:lpstr>
      <vt:lpstr>Kendini doğrulayan kehanet</vt:lpstr>
      <vt:lpstr>Çocuğuma iyi sıfatlarla yaklaşırsam iyi olur.</vt:lpstr>
      <vt:lpstr>EĞİTİMDE ESAS AMAÇ       “ YANLIŞLARIN YAKALANMASI” OLMAYIP     ”DOĞRULARIN YAKALANMASI”DIR. </vt:lpstr>
      <vt:lpstr>“Başarıya giden yol çok çalışmaktan geçmez”</vt:lpstr>
      <vt:lpstr>ETKİLİ ÇALIŞMAK</vt:lpstr>
      <vt:lpstr>Çocuklarımızla birlikte çalışma planı hazırlamak</vt:lpstr>
      <vt:lpstr>ÖDEVLERDE AİLENİN DESTEĞİ</vt:lpstr>
      <vt:lpstr>ÖDEVLERE KARIŞMALI MI ?</vt:lpstr>
      <vt:lpstr>“Beni GEZMEYE GÖTÜRMEZSENİZ dersimi yapmam !”</vt:lpstr>
      <vt:lpstr>EV  ÖDEVİNİN ÖNEMİ</vt:lpstr>
      <vt:lpstr>Çocuk Ev Ödevleri Konusunda  Eleştirilirken Dikkatli Olunmalıdır.</vt:lpstr>
      <vt:lpstr>Zaman zaman ortaya çıkan  isteksizlik ve başarısızlığa karşı</vt:lpstr>
      <vt:lpstr>Slayt 114</vt:lpstr>
      <vt:lpstr>YOL GÖSTERİCİ, DOLAYLI YARDIM</vt:lpstr>
      <vt:lpstr>SİZİN ÖĞRETMENİZ GEREKİRSE...</vt:lpstr>
      <vt:lpstr>Öğrenmeye DİRENÇ gösterirse</vt:lpstr>
      <vt:lpstr>Slayt 118</vt:lpstr>
      <vt:lpstr>“BIKKINLIK “ olursa ;</vt:lpstr>
      <vt:lpstr>Slayt 120</vt:lpstr>
      <vt:lpstr>UNUTMAMAK GEREKİR Kİ BAŞARILI BİR İNSAN, BELİRLİ AMAÇLARINA BELİRLİ BİR ZAMAN DİLİMİ İÇİNDE ULAŞMIŞ OLAN İNSANDIR.</vt:lpstr>
      <vt:lpstr>DÜZENLİ BİR AİLE HAYATI</vt:lpstr>
      <vt:lpstr>Eğitim başarısı ders başında ne kadar zaman geçirildiği değil, çalışılan malzemeden öğrencide geriye ne kaldığına bağlıdır.</vt:lpstr>
      <vt:lpstr>BELLEĞİN ÖZELLİKLERİ  ve  ÖĞRENME </vt:lpstr>
      <vt:lpstr>Öğrenme beynimizde gerçekleşen zihinsel bir süreçtir.</vt:lpstr>
      <vt:lpstr>Slayt 126</vt:lpstr>
      <vt:lpstr>Slayt 127</vt:lpstr>
      <vt:lpstr>Slayt 128</vt:lpstr>
      <vt:lpstr>Belleğin özellikleri ve insanın sinir hücrelerinin yapısı açısından en uygun çalışma süresi 20-40 dakika arasındadır.</vt:lpstr>
      <vt:lpstr>ÇALIŞMA İLE İLGİLİ ÖNEMLİ İLKELER</vt:lpstr>
      <vt:lpstr>Slayt 131</vt:lpstr>
      <vt:lpstr>Çocuğunuz severek öğrenmeyi kavrayınca, öğrenmeyi sevmeye başlar.</vt:lpstr>
      <vt:lpstr>Slayt 133</vt:lpstr>
      <vt:lpstr>ÇOCUĞUNUZ YAŞAMDAN ZEVK ALMALI</vt:lpstr>
      <vt:lpstr>Kendisini bekleyen oyun ve arkadaşlar</vt:lpstr>
      <vt:lpstr>Çalışma odasının düzeni </vt:lpstr>
      <vt:lpstr>Slayt 137</vt:lpstr>
      <vt:lpstr>IŞIĞIN YÖNÜ</vt:lpstr>
      <vt:lpstr>Slayt 139</vt:lpstr>
      <vt:lpstr>DERS ÇALIŞMAK İÇİN EN UYGUN DURUM</vt:lpstr>
      <vt:lpstr>ÇALIŞMAYA BAŞLAMAYI KOLAYLAŞTIRIN</vt:lpstr>
      <vt:lpstr>Çalışma Masası Sadece Çalışmak İçindir</vt:lpstr>
      <vt:lpstr>YANLIŞ  ÇALIŞMA  DAVRANIŞLARI</vt:lpstr>
      <vt:lpstr>ÖĞRENMENİN ESASLARI</vt:lpstr>
      <vt:lpstr>ÖĞRENMENİN ÖN ŞARTLARI</vt:lpstr>
      <vt:lpstr>Slayt 146</vt:lpstr>
      <vt:lpstr>Öğrenme sırasında  yorgunluk oluşur mu ?</vt:lpstr>
      <vt:lpstr>Öğrenme sırasında meydana gelen yorgunluğu atmak için ON DAKİKALIK düzenli dinlenme aralıklarını vermek yeterlidir.</vt:lpstr>
      <vt:lpstr>Sınavdan KORKMAK  SINAV KORKUSU</vt:lpstr>
      <vt:lpstr>SINAV KORKUSU</vt:lpstr>
      <vt:lpstr>ÖĞRENME İÇİN STRES GEREKLİ</vt:lpstr>
      <vt:lpstr>Slayt 152</vt:lpstr>
      <vt:lpstr>Slayt 153</vt:lpstr>
      <vt:lpstr>Kaygı akıl yürütme ve soyut düşünme yönündeki zihinsel faaliyeti bozar. </vt:lpstr>
      <vt:lpstr>Anne- baba olarak görevinizin çocuğa iyi bir eğitim vermek olduğu kadar, ona hayatı sevdirmek ve yaşama sevincini aşılamak olduğunu göz ardı etmeyin.</vt:lpstr>
      <vt:lpstr>Birbirinize bağlılığın AMAÇ, SINAVLARIN ARAÇ olduğunu unutmayın </vt:lpstr>
      <vt:lpstr>GENÇ İNSANLAR HATA YAPARAK DÜNYANIN VE BU DÜNYA İÇİNDE KENDİ GÜCÜNÜN SINIRLARINI TANIR.</vt:lpstr>
      <vt:lpstr>Slayt 158</vt:lpstr>
      <vt:lpstr>BÜYÜME NE KADAR ACILI BİR SÜREÇSE, ÇAĞDAŞ ANNE-BABA OLABİLMEK DE AYNI DERECEDE ZOR BİR SÜREÇTİR. </vt:lpstr>
      <vt:lpstr>OTORİTENİN DAYANDIĞI TEMEL</vt:lpstr>
      <vt:lpstr>OTORİTENİN DAYANDIĞI TEMEL BİLGİ İSE;</vt:lpstr>
      <vt:lpstr>UNUTMAMAK GEREKİR Kİ ÇOCUKLARIMIZLA YAKINLAŞMAK VE ONLARA YARDIMCI OLMAK İSTİYORSAK OTORİTENİN DAYANACAĞI TEMEL                         “  BİLGİ   “                          OLMALIDIR.</vt:lpstr>
      <vt:lpstr>EN İYİ ÇOCUK YETİŞTİRME YOLU</vt:lpstr>
      <vt:lpstr>AİLE ÇOCUK İLİŞKİSİNDE SICAKLIK VE DUYGUNUN EKSİKLİĞİ :</vt:lpstr>
      <vt:lpstr>Prof. Dr. İlkay Kasaturanın Yaptığı Araştırmaya göre( “Okul başarısından hayat başarısına”  kitabından  alınmıştır) </vt:lpstr>
      <vt:lpstr>Slayt 166</vt:lpstr>
      <vt:lpstr>AİLE ORTAMININ ÇALIŞMA TUTUMUNA ETKİSİ</vt:lpstr>
      <vt:lpstr>Çatışmalı bir aile ortamından gelen çocuklar</vt:lpstr>
      <vt:lpstr>Çocuklarımızın BAŞARILI Olabilmelerini Sağlamak İçin</vt:lpstr>
      <vt:lpstr>Haftalık Çalışma Programı</vt:lpstr>
      <vt:lpstr>Slayt 171</vt:lpstr>
      <vt:lpstr>Yapılacak günlük çalışma planında :</vt:lpstr>
      <vt:lpstr>Haftalık Çalışma Programına :</vt:lpstr>
      <vt:lpstr>Çalışma davranışını etkileyen çevresel faktörleri kontrol altına alma :</vt:lpstr>
      <vt:lpstr>DÜŞÜNMEDEN ÖĞRENMEK FAYDASIZ,   ÖĞRENMEDEN DÜŞÜNMEK TEHLİKELİDİR.                       Konfüçyüs</vt:lpstr>
      <vt:lpstr>Öğrenmede  İÇSEL GÜDÜLENME</vt:lpstr>
      <vt:lpstr>OKUL ÇAĞINDA TELEVİZYON DÜZENİ</vt:lpstr>
      <vt:lpstr>Çocuğunuzun televizyonda ne izlediğini bilmek , mümkünse birlikte izlemek ve tartışmak</vt:lpstr>
      <vt:lpstr>Çocuğunuzun korktuğu, izlemek istemedikleri programları izlememe hakkının bulunduğunu öğretmeliyiz.</vt:lpstr>
      <vt:lpstr>Televizyon da evdeki diğer aletler gibi , belli bir amaç için kullanılmalı.Televizyonu izlemeye değer bulduğunuz programlar için açıp kapamayı öğrenmeliyiz.</vt:lpstr>
      <vt:lpstr>Televizyona Alternatif Aile Etkinlikleri Düzenleyin</vt:lpstr>
      <vt:lpstr> ZEKÂ NEDİR?     </vt:lpstr>
      <vt:lpstr>Çocuklarımızın ÇOK ZEKİ OLMALARINI İSTERİZ Ama...</vt:lpstr>
      <vt:lpstr>Slayt 184</vt:lpstr>
      <vt:lpstr>Çocuğumuza arkadaşlarıyla değil , KENDİSİYLE YARIŞMA MESAJI vermeliyiz.</vt:lpstr>
      <vt:lpstr>Slayt 186</vt:lpstr>
      <vt:lpstr>Anne baba tutumu çocuğun performansı üzerinde önemli bir etki yapmaktadır.</vt:lpstr>
      <vt:lpstr>OKUL- AİLE  İŞBİRLİĞİNİN BAŞARIYA KATKISI</vt:lpstr>
      <vt:lpstr>Slayt 189</vt:lpstr>
      <vt:lpstr>Slayt 190</vt:lpstr>
      <vt:lpstr>Slayt 191</vt:lpstr>
      <vt:lpstr>Slayt 192</vt:lpstr>
      <vt:lpstr>Slayt 193</vt:lpstr>
      <vt:lpstr>Öğretmenin aileyi yakından tanıması , çocuğunuzu daha kolay tanıyabilmesinde önemli bir faktördür.</vt:lpstr>
      <vt:lpstr>Okul aile işbirliği,   ailenin de okulu daha iyi tanımasına yardımcı olacaktır.</vt:lpstr>
      <vt:lpstr>Slayt 196</vt:lpstr>
      <vt:lpstr>Hangi yaşta olursa olsun,çocuğu ailesi dışında , aile olmaksızın ele almak , eğitim öğretimdeki çabaların verimini azaltacaktır.</vt:lpstr>
      <vt:lpstr>ÖĞRETMEN;   aile ortamının etkilerini dikkate almadan sürdüreceği  eğitim- öğretim çabalarında , yeterince başarılı olamaz.</vt:lpstr>
      <vt:lpstr>İlköğretimde  REHBERLİK VE PSİKOLOJİK DANIŞMANIN  önemi</vt:lpstr>
      <vt:lpstr>“Bireylerin kendilerini daha iyi tanımaları,sorunlarına en uygun çözüm yolu bulabilmeleri süreci” ise PSİKOLOJİK DANIŞMADIR.</vt:lpstr>
      <vt:lpstr> BEDEN ve RUH sağlığının birbiriyle çok yakından ilişki içerisinde olduğu ve birbirini bütünleyici şekilde geliştiği bilinmektedir.</vt:lpstr>
      <vt:lpstr>İlköğretimde yapılan REHBERLİK HİZMETLERİNİN orta ve yüksek öğretimden çok daha önemli olduğu bir gerçektir.</vt:lpstr>
      <vt:lpstr>Okulumuz REHBERLİK SERVİSİNDEN çocuğunuzun  her tür sorununa danışmanlık yapılmaktadır.</vt:lpstr>
      <vt:lpstr>AYNI DiLi  KONUŞANLAR DEĞİL,  AYNI DUYGULARI PAYLAŞANLAR, ANLAŞABİLİR.  MEVLÂNÂ </vt:lpstr>
      <vt:lpstr>Slayt 205</vt:lpstr>
      <vt:lpstr>Slayt 206</vt:lpstr>
      <vt:lpstr>YARARLANILAN KAYNAKLAR</vt:lpstr>
      <vt:lpstr>Slayt 208</vt:lpstr>
      <vt:lpstr>Slayt 209</vt:lpstr>
      <vt:lpstr>Slayt 210</vt:lpstr>
      <vt:lpstr>ADANA İL MİLLİ EĞİTİM MÜDÜRLÜĞÜ</vt:lpstr>
      <vt:lpstr>Slayt 212</vt:lpstr>
      <vt:lpstr>Slayt 213</vt:lpstr>
      <vt:lpstr>Slayt 214</vt:lpstr>
      <vt:lpstr>ÖĞRENMEDE BAŞARIYI ETKİLEYEN EN ÖNEMLİ FAKTÖRLER. </vt:lpstr>
      <vt:lpstr>Slayt 216</vt:lpstr>
      <vt:lpstr>Slayt 217</vt:lpstr>
      <vt:lpstr>Çocuğunuzu tanımaya çalışın.</vt:lpstr>
      <vt:lpstr>Slayt 219</vt:lpstr>
      <vt:lpstr>Slayt 220</vt:lpstr>
      <vt:lpstr>Slayt 221</vt:lpstr>
      <vt:lpstr>Çocuğunuza sürekli ve çok fazla “ders çalış” demeyin.</vt:lpstr>
      <vt:lpstr>Slayt 223</vt:lpstr>
      <vt:lpstr>Çocuğunuza uygun bir çalışma ortamı hazırlayın.</vt:lpstr>
      <vt:lpstr>Slayt 225</vt:lpstr>
      <vt:lpstr>Slayt 226</vt:lpstr>
      <vt:lpstr>Slayt 227</vt:lpstr>
      <vt:lpstr>Slayt 228</vt:lpstr>
      <vt:lpstr>Slayt 229</vt:lpstr>
      <vt:lpstr>Slayt 230</vt:lpstr>
      <vt:lpstr>ŞİMDİYİ DEĞİL GELECEĞİ DÜŞÜNÜN!!</vt:lpstr>
      <vt:lpstr>Slayt 232</vt:lpstr>
      <vt:lpstr>Okul başarısı;        Okul Başarısı  Öğrencinin bulunduğu okul, sınıf ve derse göre belirlenmiş sonuçlara ulaşmada göstermiş olduğu ilerlemedir.    </vt:lpstr>
      <vt:lpstr>Slayt 234</vt:lpstr>
      <vt:lpstr>   Başarısızlık kavramı;    Çocuğun ya da gencin uzun süreli hemen her dersten, gelişim düzeyinin ve yeteneklerinin altında başarı göstermesi ve bu başarısızlığı bir türlü telafi edememesi durumudur.   </vt:lpstr>
      <vt:lpstr>BAŞARISIZLIK </vt:lpstr>
      <vt:lpstr>   Bireysel Nedenler    </vt:lpstr>
      <vt:lpstr>Ailevi Nedenler</vt:lpstr>
      <vt:lpstr> VERİMLİ DERS ÇALIŞMA</vt:lpstr>
      <vt:lpstr>Ders Çalışırken Dikkat Edilmesi Gerekenler</vt:lpstr>
      <vt:lpstr> ÖDEV YAPMA ALIŞKANLIĞINI KAZANDIRMA</vt:lpstr>
      <vt:lpstr>DERS ÇALIŞMA ALIŞKANLIĞINDA VELİLERE DÜŞEN GÖREVLER</vt:lpstr>
      <vt:lpstr> OKULA  UYUM</vt:lpstr>
      <vt:lpstr>   OKUMA ALIŞKANLIĞI</vt:lpstr>
      <vt:lpstr>OKUL BAŞARISININ ÖN KOŞULU: OKUL AİLE DAYANIŞMASI</vt:lpstr>
      <vt:lpstr>OKUL BAŞARISINDA AİLELERE  ÖNERİLER</vt:lpstr>
      <vt:lpstr> 1- SORUMLULUK DUYGUSUNU  ARTIRMAYA ÇALIŞIN </vt:lpstr>
      <vt:lpstr> 2- YAŞINA UYGUN YAPABİLECEĞİ GÖREVLER VERİN</vt:lpstr>
      <vt:lpstr>4- KENDİNE GÜVENMESİNİ SAĞLAYIN </vt:lpstr>
      <vt:lpstr>6-  ONDAN YAPAMAYACAĞI   ŞEYLERİ İSTEMEYİN</vt:lpstr>
      <vt:lpstr>  8- ONUNLA BİRLİKTE VAKİT  GEÇİRİN,KENDİNİ İFADE ETMESİNİ SAĞLAYIN </vt:lpstr>
      <vt:lpstr>10- ONUN OKUL BAŞARILARINI  UYGUN BİR ŞEKİLDE  ÖDÜLLENDİRİN </vt:lpstr>
      <vt:lpstr>12- BAŞARISIZLIKLARI İÇİN  KONUŞUN , ONU BAŞARIYA  MOTİVE EDİN</vt:lpstr>
      <vt:lpstr>14- ÖĞRETMENİNİN ONUN  HAKKINDAKİ ÖNERİLERİNİ  DİKKATE ALIN </vt:lpstr>
      <vt:lpstr>16- ONUN STRES FAKTÖRLERİNİ HESABA KATIN , PSİKOLOJİK DURUMUNA DİKKAT EDİN</vt:lpstr>
      <vt:lpstr>18- ANNE VE BABA BİRLİKTE DERSLERİ KONUSUNDA DESTEK OLUN</vt:lpstr>
      <vt:lpstr>20- ONU OKUMAYA TEŞVİK EDİN, OKUMA ALIŞKANLIĞI KAZANMASINA YARDIMCI OLUN </vt:lpstr>
      <vt:lpstr>22- DİKKATİNİ DEVAM ETTİRME KONUSUNDA   EKSİKLİĞİ OLUP OLMADIĞINI KONTROL EDİN</vt:lpstr>
      <vt:lpstr>24- OKULU SIRADAN BAHANELERLE AKSATMASINA İZİN VERMEYİN,  BU DURUMU DENETLEYİN</vt:lpstr>
      <vt:lpstr>26- MADDE  KULLANIMINDAN  UZAK KALMASINI  SAĞLAYIN</vt:lpstr>
      <vt:lpstr>28- ONU DERS VE SINAVLAR KONUSUNDA PANİĞE SEVK ETMEYİN</vt:lpstr>
      <vt:lpstr>30- DÜZENLİ ÖĞÜNLER, GIDA   ALIMI VE ÇEŞİTLİLİĞİNİ   SAĞLAMAYA ÇALIŞIN</vt:lpstr>
      <vt:lpstr>32- ONUNLA MÜMKÜN OLDUĞU KADAR NİTELİKLİ ZAMAN GEÇİRİN</vt:lpstr>
      <vt:lpstr>34- HAFTA SONLARI VE  YAZ TATİLLERİNDE  YETERİNCE  DİNLENMESİNİ   SAĞLAYIN </vt:lpstr>
      <vt:lpstr> 36- YAŞITLARI VE BAŞKALARI   İLE ONU KIYASLAMAYIN</vt:lpstr>
      <vt:lpstr>38- ONU ARKADAŞLARI İLE  REKABETE SÜRÜKLEMEYİN</vt:lpstr>
      <vt:lpstr>   40- ONUN HOBİLERİNİ   ARTIRIN,  DERS   DIŞINDA HOBİLERİYLE   İLGİLENMESİNİ SAĞLAYIN</vt:lpstr>
      <vt:lpstr>42- KÜÇÜK PROBLEMLER BÜYÜMEDEN ZAMANINDA MÜDAHALE EDİN</vt:lpstr>
      <vt:lpstr>44- DEFTER VE KİTAPLARINI  DÜZENLİ VE TEMİZ  KULLANMASINI SAĞLAYIN</vt:lpstr>
      <vt:lpstr> 46- BAZI  DERSLERDE  BİRLİKTE  ÇALIŞARAK  ONA DESTEK  OLUN</vt:lpstr>
      <vt:lpstr>48-BEKLENENİN ÇOK ALTINDA   BAŞARI DURUMUNDA ÖZEL  ÖĞRENME GÜÇLÜĞÜNE  DİKKAT EDİN</vt:lpstr>
      <vt:lpstr> OKUL İÇİ SOSYAL ETKİNLİKLERDE ONU CESARETLENDİRİN </vt:lpstr>
      <vt:lpstr>DİNLEDİĞİNİZ İÇİN TEŞEKKÜRLER</vt:lpstr>
      <vt:lpstr>SORULAR</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Mustafa ÖNEM</dc:creator>
  <cp:lastModifiedBy>Mustafa ÖNEM</cp:lastModifiedBy>
  <cp:revision>10</cp:revision>
  <dcterms:created xsi:type="dcterms:W3CDTF">2017-03-15T09:10:49Z</dcterms:created>
  <dcterms:modified xsi:type="dcterms:W3CDTF">2017-03-16T09:13:55Z</dcterms:modified>
</cp:coreProperties>
</file>